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4" r:id="rId2"/>
    <p:sldId id="333" r:id="rId3"/>
    <p:sldId id="332" r:id="rId4"/>
    <p:sldId id="334" r:id="rId5"/>
    <p:sldId id="335" r:id="rId6"/>
    <p:sldId id="325" r:id="rId7"/>
    <p:sldId id="326" r:id="rId8"/>
    <p:sldId id="328" r:id="rId9"/>
    <p:sldId id="336" r:id="rId10"/>
    <p:sldId id="319" r:id="rId11"/>
    <p:sldId id="322" r:id="rId12"/>
  </p:sldIdLst>
  <p:sldSz cx="9144000" cy="6858000" type="screen4x3"/>
  <p:notesSz cx="6889750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CC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05" autoAdjust="0"/>
    <p:restoredTop sz="94660" autoAdjust="0"/>
  </p:normalViewPr>
  <p:slideViewPr>
    <p:cSldViewPr>
      <p:cViewPr>
        <p:scale>
          <a:sx n="80" d="100"/>
          <a:sy n="80" d="100"/>
        </p:scale>
        <p:origin x="-266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3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2E314-E454-4B8C-B80C-517D22800459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8ED0B-8146-4B99-8EBF-2176D2EB36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621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A6DF8-3AB7-479F-91BA-7EFF39B160A6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760913"/>
            <a:ext cx="5511800" cy="45100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A9032-7DAB-4FA9-AAC8-4A5AABE6D4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909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13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81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10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176702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50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68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7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31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3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64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4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91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E23EA-614C-43CD-9F55-2D2AE07BD2AC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91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sellaDiTesto 27"/>
          <p:cNvSpPr txBox="1"/>
          <p:nvPr/>
        </p:nvSpPr>
        <p:spPr>
          <a:xfrm>
            <a:off x="971600" y="2852936"/>
            <a:ext cx="7200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2050">
              <a:tabLst>
                <a:tab pos="895350" algn="l"/>
              </a:tabLst>
            </a:pPr>
            <a:endParaRPr lang="it-IT" sz="3200" dirty="0" smtClean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  <a:p>
            <a:pPr algn="ctr" defTabSz="1162050">
              <a:tabLst>
                <a:tab pos="895350" algn="l"/>
              </a:tabLst>
            </a:pPr>
            <a:r>
              <a:rPr lang="it-IT" sz="3200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Mariano </a:t>
            </a:r>
            <a:r>
              <a:rPr lang="it-IT" sz="3200" dirty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Bella</a:t>
            </a:r>
          </a:p>
          <a:p>
            <a:pPr marL="895350" indent="-895350" algn="ctr" defTabSz="1162050">
              <a:tabLst>
                <a:tab pos="895350" algn="l"/>
              </a:tabLst>
            </a:pPr>
            <a:r>
              <a:rPr lang="it-IT" sz="3200" dirty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Direttore Ufficio Studi Confcommercio</a:t>
            </a:r>
          </a:p>
          <a:p>
            <a:pPr marL="895350" indent="-895350" algn="ctr" defTabSz="1162050">
              <a:tabLst>
                <a:tab pos="895350" algn="l"/>
              </a:tabLst>
            </a:pPr>
            <a:endParaRPr lang="it-IT" sz="3200" b="1" dirty="0" smtClean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  <a:p>
            <a:pPr marL="895350" indent="-895350" algn="ctr" defTabSz="1162050">
              <a:tabLst>
                <a:tab pos="895350" algn="l"/>
              </a:tabLst>
            </a:pPr>
            <a:endParaRPr lang="it-IT" sz="3200" b="1" dirty="0" smtClean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  <a:p>
            <a:pPr marL="895350" indent="-895350" algn="ctr" defTabSz="1162050">
              <a:tabLst>
                <a:tab pos="895350" algn="l"/>
              </a:tabLst>
            </a:pPr>
            <a:endParaRPr lang="it-IT" sz="3200" b="1" dirty="0" smtClean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  <a:p>
            <a:pPr marL="895350" indent="-895350" algn="ctr" defTabSz="1162050">
              <a:tabLst>
                <a:tab pos="895350" algn="l"/>
              </a:tabLst>
            </a:pP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Napoli, 5 </a:t>
            </a: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ottobre </a:t>
            </a: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2022</a:t>
            </a: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  <a:p>
            <a:pPr marL="895350" indent="-895350" algn="ctr" defTabSz="1162050">
              <a:tabLst>
                <a:tab pos="895350" algn="l"/>
              </a:tabLst>
            </a:pPr>
            <a:endParaRPr lang="it-IT" sz="3200" dirty="0" smtClean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47564" y="2073042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Appunti </a:t>
            </a:r>
            <a:r>
              <a:rPr lang="it-IT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sull’economia del SUD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BE6B4FC1-5B77-46A5-B648-C6A7AAEDF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5055" y="188640"/>
            <a:ext cx="243389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4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496" y="621551"/>
            <a:ext cx="9036496" cy="517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chart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elaborazioni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USC su dati ISTAT e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chart 2-3: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elaborazioni USC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su dati ISTAT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chart 4: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elaborazioni USC su dati ISTAT e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Banca d’Italia.</a:t>
            </a:r>
          </a:p>
          <a:p>
            <a:pPr algn="just">
              <a:lnSpc>
                <a:spcPct val="90000"/>
              </a:lnSpc>
            </a:pP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chart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elaborazioni USC su dati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ISTAT,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chart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6-7-8: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elaborazioni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 previsioni USC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su dati ISTAT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9045" y="18085"/>
            <a:ext cx="82053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lnSpc>
                <a:spcPct val="80000"/>
              </a:lnSpc>
              <a:defRPr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F</a:t>
            </a:r>
            <a:r>
              <a:rPr lang="it-IT" dirty="0" smtClean="0"/>
              <a:t>onti </a:t>
            </a:r>
            <a:r>
              <a:rPr lang="it-IT" dirty="0"/>
              <a:t>e note</a:t>
            </a:r>
          </a:p>
        </p:txBody>
      </p:sp>
      <p:sp>
        <p:nvSpPr>
          <p:cNvPr id="5" name="Rettangolo 4"/>
          <p:cNvSpPr/>
          <p:nvPr/>
        </p:nvSpPr>
        <p:spPr>
          <a:xfrm>
            <a:off x="8604448" y="44624"/>
            <a:ext cx="504056" cy="432048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sellaDiTesto 27"/>
          <p:cNvSpPr txBox="1"/>
          <p:nvPr/>
        </p:nvSpPr>
        <p:spPr>
          <a:xfrm>
            <a:off x="971600" y="3385443"/>
            <a:ext cx="7200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2050">
              <a:tabLst>
                <a:tab pos="895350" algn="l"/>
              </a:tabLst>
            </a:pPr>
            <a:r>
              <a:rPr lang="it-IT" sz="3200" dirty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Mariano Bella</a:t>
            </a:r>
          </a:p>
          <a:p>
            <a:pPr marL="895350" indent="-895350" algn="ctr" defTabSz="1162050">
              <a:tabLst>
                <a:tab pos="895350" algn="l"/>
              </a:tabLst>
            </a:pPr>
            <a:r>
              <a:rPr lang="it-IT" sz="3200" dirty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Direttore Ufficio Studi Confcommercio</a:t>
            </a:r>
          </a:p>
          <a:p>
            <a:pPr marL="895350" indent="-895350" algn="ctr" defTabSz="1162050">
              <a:tabLst>
                <a:tab pos="895350" algn="l"/>
              </a:tabLst>
            </a:pP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  <a:p>
            <a:pPr marL="895350" indent="-895350" algn="ctr" defTabSz="1162050">
              <a:tabLst>
                <a:tab pos="895350" algn="l"/>
              </a:tabLst>
            </a:pP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  <a:p>
            <a:pPr marL="895350" indent="-895350" algn="ctr" defTabSz="1162050">
              <a:tabLst>
                <a:tab pos="895350" algn="l"/>
              </a:tabLst>
            </a:pP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  <a:p>
            <a:pPr marL="895350" indent="-895350" algn="ctr" defTabSz="1162050">
              <a:tabLst>
                <a:tab pos="895350" algn="l"/>
              </a:tabLst>
            </a:pPr>
            <a:r>
              <a:rPr lang="it-IT" sz="2400" b="1" dirty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Napoli, 5 ottobre </a:t>
            </a: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2022</a:t>
            </a: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214505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ppunti </a:t>
            </a:r>
            <a:r>
              <a:rPr lang="it-IT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sull’economia del SUD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BE6B4FC1-5B77-46A5-B648-C6A7AAEDF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36185" y="188640"/>
            <a:ext cx="2271631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71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045" y="-27384"/>
            <a:ext cx="7269259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rima 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 quelle green e tecnologica c’è la transizione demografica</a:t>
            </a:r>
            <a:endParaRPr lang="it-IT" sz="2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112427" y="878360"/>
            <a:ext cx="3131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asso di occupazione % 15-64 anni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(forze di lavoro)</a:t>
            </a: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"/>
          <a:stretch/>
        </p:blipFill>
        <p:spPr>
          <a:xfrm>
            <a:off x="107504" y="1412776"/>
            <a:ext cx="6004923" cy="51845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8676456" y="35269"/>
            <a:ext cx="432048" cy="489364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630" y="1537842"/>
            <a:ext cx="2609850" cy="532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92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045" y="40849"/>
            <a:ext cx="68372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it-IT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ariazione </a:t>
            </a:r>
            <a:r>
              <a:rPr lang="it-IT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del PIL nel lungo periodo</a:t>
            </a:r>
            <a:endParaRPr lang="it-IT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676456" y="35269"/>
            <a:ext cx="432048" cy="489364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537" y="3861048"/>
            <a:ext cx="8326895" cy="29577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ue terzi del ritardo accumulato è spiegato dalla cattiva dinamica demografica del Mezzogiorno; per la Campania complessivamente le cose vanno un po’ meglio («solo» il 55% del ritardo di crescita è spiegato dalla demografia; il resto è calo del tasso di occupazione, con crescita maggiore della produttività del lavoro)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37" y="620688"/>
            <a:ext cx="573460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40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5496" y="44624"/>
            <a:ext cx="5544616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it-IT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it-IT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 </a:t>
            </a:r>
            <a:r>
              <a:rPr lang="it-IT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investimenti: SUD vs C-N</a:t>
            </a:r>
            <a:endParaRPr lang="it-IT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675617" y="44624"/>
            <a:ext cx="432048" cy="432048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1560" y="733107"/>
            <a:ext cx="61811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b="1" dirty="0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it-IT" sz="2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nvestimenti fissi lordi per ULA - euro del 2019</a:t>
            </a:r>
            <a:endParaRPr lang="it-IT" sz="2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25550"/>
            <a:ext cx="6696744" cy="4722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29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676456" y="44624"/>
            <a:ext cx="432048" cy="489364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9045" y="13149"/>
            <a:ext cx="474897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ruolo del turismo</a:t>
            </a:r>
            <a:endParaRPr lang="it-IT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496" y="559677"/>
            <a:ext cx="3265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apporto % tra spesa degli stranieri e consumi </a:t>
            </a:r>
            <a:r>
              <a:rPr lang="it-IT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complessivi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sul territorio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045" y="4917792"/>
            <a:ext cx="8997451" cy="182357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la sola spesa degli stranieri al SUD avesse avuto la stessa incidenza del </a:t>
            </a:r>
            <a:r>
              <a:rPr lang="it-IT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Nord-Ovest</a:t>
            </a:r>
            <a:r>
              <a:rPr lang="it-IT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nel 2019 il PIL del Sud sarebbe stato più elevato dell’1% circa; se raggiungesse la quota del Centro il PIL meridionale sarebbe più elevato di quasi 10 miliardi di euro (+2,5% reale, prezzi 2015)</a:t>
            </a:r>
            <a:endParaRPr lang="it-IT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9" b="4472"/>
          <a:stretch/>
        </p:blipFill>
        <p:spPr bwMode="auto">
          <a:xfrm>
            <a:off x="3254584" y="764704"/>
            <a:ext cx="5781912" cy="415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310210"/>
            <a:ext cx="4176464" cy="981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101577"/>
            <a:ext cx="3168352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388424" y="1084994"/>
            <a:ext cx="864096" cy="3277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it-IT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1° </a:t>
            </a:r>
            <a:r>
              <a:rPr lang="it-IT" b="1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sem</a:t>
            </a:r>
            <a:r>
              <a:rPr lang="it-IT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</a:t>
            </a:r>
            <a:endParaRPr lang="it-IT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86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045" y="-27384"/>
            <a:ext cx="910495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sistema economico italiano è in ottima salute alla fine dell’estate 2022</a:t>
            </a:r>
            <a:endParaRPr lang="it-IT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676456" y="59316"/>
            <a:ext cx="432048" cy="489364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5" y="955796"/>
            <a:ext cx="8888932" cy="196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5496" y="4941168"/>
            <a:ext cx="907300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32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merito di cittadini, imprese e lavoratori, grazie anche alla buona risposta della controparte istituzionale (dovremmo esserne ragionevolmente orgogliosi)</a:t>
            </a:r>
            <a:endParaRPr lang="it-IT" sz="3200" b="1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40968"/>
            <a:ext cx="90730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72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/>
          </p:cNvSpPr>
          <p:nvPr/>
        </p:nvSpPr>
        <p:spPr bwMode="auto">
          <a:xfrm>
            <a:off x="35496" y="44624"/>
            <a:ext cx="73448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it-IT" sz="32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L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’inflazione 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nei prossimi mesi</a:t>
            </a:r>
            <a:endParaRPr lang="it-IT" sz="3200" b="1" dirty="0">
              <a:solidFill>
                <a:srgbClr val="0070C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8676456" y="44624"/>
            <a:ext cx="432048" cy="489364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37821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38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/>
          </p:cNvSpPr>
          <p:nvPr/>
        </p:nvSpPr>
        <p:spPr bwMode="auto">
          <a:xfrm>
            <a:off x="25004" y="44624"/>
            <a:ext cx="82914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it-IT" sz="32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PIL 2022 - 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previsioni</a:t>
            </a:r>
            <a:endParaRPr lang="it-IT" sz="3200" b="1" dirty="0">
              <a:solidFill>
                <a:srgbClr val="0070C0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var. % </a:t>
            </a:r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congiunturali, tendenziali e </a:t>
            </a:r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stima </a:t>
            </a:r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var. % </a:t>
            </a:r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annuale</a:t>
            </a:r>
          </a:p>
        </p:txBody>
      </p:sp>
      <p:sp>
        <p:nvSpPr>
          <p:cNvPr id="9" name="Rettangolo 8"/>
          <p:cNvSpPr/>
          <p:nvPr/>
        </p:nvSpPr>
        <p:spPr>
          <a:xfrm>
            <a:off x="8676456" y="44624"/>
            <a:ext cx="432048" cy="489364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508104" y="836712"/>
            <a:ext cx="3600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PIL primo semestre +5,5%; pertanto qualsiasi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forecast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attorno al 3/3,5% annuo implica forte rallentamento nel secondo semestre; in termini congiunturali ciò può comportare una moderata recessione (due var. % negative consecutive; a nostro avviso di modesta entità); i veri problemi potrebbero riguardare il 2023, con un ritorno a una situazione di assenza di crescita, determinata dalla eventuale deviazione delle politiche dal sentiero percorso negli ultimi 18 mesi e dal permanere di impulsi avversi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5400600" cy="5796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80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496" y="44624"/>
            <a:ext cx="74168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PIL - storia e previsioni per i territori</a:t>
            </a:r>
          </a:p>
          <a:p>
            <a:pPr>
              <a:lnSpc>
                <a:spcPct val="85000"/>
              </a:lnSpc>
            </a:pPr>
            <a:r>
              <a:rPr lang="it-IT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it-IT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ar. % cumulate e annuali</a:t>
            </a:r>
          </a:p>
        </p:txBody>
      </p:sp>
      <p:sp>
        <p:nvSpPr>
          <p:cNvPr id="5" name="Rettangolo 4"/>
          <p:cNvSpPr/>
          <p:nvPr/>
        </p:nvSpPr>
        <p:spPr>
          <a:xfrm>
            <a:off x="8532440" y="44624"/>
            <a:ext cx="576064" cy="489364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1560" y="6084585"/>
            <a:ext cx="8175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necessario evitare il ritorno al passato</a:t>
            </a:r>
            <a:endParaRPr lang="it-IT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48795"/>
            <a:ext cx="8712968" cy="500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09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8564</TotalTime>
  <Words>429</Words>
  <Application>Microsoft Office PowerPoint</Application>
  <PresentationFormat>Presentazione su schermo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bella</dc:creator>
  <cp:lastModifiedBy>Ragaini</cp:lastModifiedBy>
  <cp:revision>318</cp:revision>
  <cp:lastPrinted>2022-09-28T10:58:35Z</cp:lastPrinted>
  <dcterms:created xsi:type="dcterms:W3CDTF">2020-11-21T10:24:45Z</dcterms:created>
  <dcterms:modified xsi:type="dcterms:W3CDTF">2022-10-03T11:17:44Z</dcterms:modified>
</cp:coreProperties>
</file>