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4" r:id="rId2"/>
    <p:sldId id="644" r:id="rId3"/>
    <p:sldId id="647" r:id="rId4"/>
    <p:sldId id="655" r:id="rId5"/>
    <p:sldId id="649" r:id="rId6"/>
    <p:sldId id="657" r:id="rId7"/>
    <p:sldId id="656" r:id="rId8"/>
    <p:sldId id="659" r:id="rId9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9900"/>
    <a:srgbClr val="FF3300"/>
    <a:srgbClr val="008000"/>
    <a:srgbClr val="000099"/>
    <a:srgbClr val="CC0066"/>
    <a:srgbClr val="009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1FADA2E-AE9C-4956-A393-2F870898AA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301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4663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5463" y="0"/>
            <a:ext cx="4284662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2788" y="519113"/>
            <a:ext cx="3384550" cy="2538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13100"/>
            <a:ext cx="7253288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8588"/>
            <a:ext cx="4284663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5463" y="6478588"/>
            <a:ext cx="4284662" cy="309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88D380F-0F9C-4EA8-8139-C6EA2A02AD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64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F49EE-B930-4A8D-BDDE-668361D5E0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7038-6820-43B7-B1DC-3903E88699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BF04-6E6D-4E5E-85F5-0F55FBE085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BF50A-D4C0-4492-9AF9-8004FC0F7C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1E36-EAE1-4704-BE56-635FF8CC5F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6172D-D5D1-462D-B6DD-8C0483F3BB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FA8B-EA21-4A8B-9F6B-0826AAE9BF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5B52D-FBC2-47C7-BDF6-6B558B1A0A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42AA-9D7A-4DE7-96B1-3764BE77A5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ADE9-9B98-4462-9EB7-5016BDB8A7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CAD-5623-489D-A2E1-D32F608136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92146991-183A-4839-B8A9-C9D7E5C2318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533400" y="692150"/>
            <a:ext cx="8077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0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4000" b="1" dirty="0">
              <a:solidFill>
                <a:srgbClr val="CC0066"/>
              </a:solidFill>
              <a:latin typeface="Arial" charset="0"/>
            </a:endParaRPr>
          </a:p>
          <a:p>
            <a:pPr algn="ctr"/>
            <a:r>
              <a:rPr lang="it-IT" sz="4000" b="1" dirty="0">
                <a:solidFill>
                  <a:srgbClr val="CC0066"/>
                </a:solidFill>
                <a:latin typeface="Arial" charset="0"/>
              </a:rPr>
              <a:t>A</a:t>
            </a:r>
            <a:r>
              <a:rPr lang="it-IT" sz="4000" b="1" dirty="0" smtClean="0">
                <a:solidFill>
                  <a:srgbClr val="CC0066"/>
                </a:solidFill>
                <a:latin typeface="Arial" charset="0"/>
              </a:rPr>
              <a:t>lcune </a:t>
            </a:r>
            <a:r>
              <a:rPr lang="it-IT" sz="4000" b="1" dirty="0">
                <a:solidFill>
                  <a:srgbClr val="CC0066"/>
                </a:solidFill>
                <a:latin typeface="Arial" charset="0"/>
              </a:rPr>
              <a:t>considerazioni sull’apprendistato</a:t>
            </a:r>
          </a:p>
          <a:p>
            <a:pPr algn="ctr"/>
            <a:endParaRPr lang="it-IT" sz="4000" b="1" dirty="0">
              <a:solidFill>
                <a:srgbClr val="CC0066"/>
              </a:solidFill>
              <a:latin typeface="Arial" charset="0"/>
            </a:endParaRPr>
          </a:p>
          <a:p>
            <a:pPr algn="ctr"/>
            <a:r>
              <a:rPr lang="it-IT" sz="1800" b="1" dirty="0" smtClean="0">
                <a:solidFill>
                  <a:srgbClr val="000099"/>
                </a:solidFill>
                <a:latin typeface="Arial" charset="0"/>
              </a:rPr>
              <a:t>MARIANO </a:t>
            </a:r>
            <a:r>
              <a:rPr lang="it-IT" sz="1800" b="1" dirty="0">
                <a:solidFill>
                  <a:srgbClr val="000099"/>
                </a:solidFill>
                <a:latin typeface="Arial" charset="0"/>
              </a:rPr>
              <a:t>BELLA</a:t>
            </a:r>
          </a:p>
          <a:p>
            <a:pPr algn="ctr"/>
            <a:r>
              <a:rPr lang="it-IT" sz="1800" b="1" dirty="0">
                <a:solidFill>
                  <a:srgbClr val="000099"/>
                </a:solidFill>
                <a:latin typeface="Arial" charset="0"/>
              </a:rPr>
              <a:t>DIRETTORE UFFICIO STUDI </a:t>
            </a:r>
            <a:r>
              <a:rPr lang="it-IT" sz="1800" b="1" dirty="0" smtClean="0">
                <a:solidFill>
                  <a:srgbClr val="000099"/>
                </a:solidFill>
                <a:latin typeface="Arial" charset="0"/>
              </a:rPr>
              <a:t>CONFCOMMERCIO</a:t>
            </a: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 smtClean="0">
              <a:solidFill>
                <a:srgbClr val="000099"/>
              </a:solidFill>
              <a:latin typeface="Arial" charset="0"/>
            </a:endParaRPr>
          </a:p>
          <a:p>
            <a:pPr algn="ctr"/>
            <a:endParaRPr lang="it-IT" sz="1600" b="1" dirty="0">
              <a:solidFill>
                <a:srgbClr val="000099"/>
              </a:solidFill>
              <a:latin typeface="Arial" charset="0"/>
            </a:endParaRPr>
          </a:p>
          <a:p>
            <a:pPr algn="ctr"/>
            <a:r>
              <a:rPr lang="it-IT" sz="1600" b="1" dirty="0">
                <a:solidFill>
                  <a:srgbClr val="000099"/>
                </a:solidFill>
                <a:latin typeface="Arial" charset="0"/>
              </a:rPr>
              <a:t>Roma, 22 gennaio </a:t>
            </a:r>
            <a:r>
              <a:rPr lang="it-IT" sz="1600" b="1" dirty="0" smtClean="0">
                <a:solidFill>
                  <a:srgbClr val="000099"/>
                </a:solidFill>
                <a:latin typeface="Arial" charset="0"/>
              </a:rPr>
              <a:t>2014</a:t>
            </a:r>
            <a:endParaRPr lang="it-IT" sz="16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42875" y="6088063"/>
            <a:ext cx="8893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600" b="1" i="1" dirty="0">
                <a:latin typeface="Arial" charset="0"/>
              </a:rPr>
              <a:t>tutte le elaborazioni sono state curate dall’Ufficio Studi Confcommercio</a:t>
            </a:r>
          </a:p>
          <a:p>
            <a:pPr algn="ctr" eaLnBrk="0" hangingPunct="0"/>
            <a:r>
              <a:rPr lang="it-IT" sz="1600" b="1" i="1" dirty="0">
                <a:latin typeface="Arial" charset="0"/>
              </a:rPr>
              <a:t>su dati Istat, Inps, </a:t>
            </a:r>
            <a:r>
              <a:rPr lang="it-IT" sz="1600" b="1" i="1" dirty="0" err="1">
                <a:latin typeface="Arial" charset="0"/>
              </a:rPr>
              <a:t>Eurostat</a:t>
            </a:r>
            <a:r>
              <a:rPr lang="it-IT" sz="1600" b="1" i="1" dirty="0">
                <a:latin typeface="Arial" charset="0"/>
              </a:rPr>
              <a:t>, MEF, </a:t>
            </a:r>
            <a:r>
              <a:rPr lang="it-IT" sz="1600" b="1" i="1" dirty="0" smtClean="0">
                <a:latin typeface="Arial" charset="0"/>
              </a:rPr>
              <a:t>Istituto Bruno Leoni</a:t>
            </a:r>
            <a:endParaRPr lang="it-IT" sz="1600" b="1" i="1" dirty="0">
              <a:latin typeface="Arial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6423" y="260648"/>
            <a:ext cx="2211155" cy="98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71438" y="30163"/>
            <a:ext cx="3924300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it-IT" sz="3600" b="1" dirty="0">
                <a:solidFill>
                  <a:srgbClr val="CC0066"/>
                </a:solidFill>
                <a:latin typeface="Arial" charset="0"/>
              </a:rPr>
              <a:t>S</a:t>
            </a:r>
            <a:r>
              <a:rPr lang="it-IT" sz="3600" b="1" dirty="0" smtClean="0">
                <a:solidFill>
                  <a:srgbClr val="CC0066"/>
                </a:solidFill>
                <a:latin typeface="Arial" charset="0"/>
              </a:rPr>
              <a:t>cenario </a:t>
            </a:r>
            <a:r>
              <a:rPr lang="it-IT" sz="3600" b="1" dirty="0">
                <a:solidFill>
                  <a:srgbClr val="CC0066"/>
                </a:solidFill>
                <a:latin typeface="Arial" charset="0"/>
              </a:rPr>
              <a:t>macro</a:t>
            </a: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675688" y="640873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1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 r="34909" b="16031"/>
          <a:stretch>
            <a:fillRect/>
          </a:stretch>
        </p:blipFill>
        <p:spPr bwMode="auto">
          <a:xfrm>
            <a:off x="0" y="620713"/>
            <a:ext cx="88931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41663"/>
            <a:ext cx="7451725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7740650" y="2620963"/>
            <a:ext cx="1223963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8316913" y="3268663"/>
            <a:ext cx="0" cy="431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956550" y="3687763"/>
            <a:ext cx="914400" cy="2333625"/>
          </a:xfrm>
          <a:prstGeom prst="rect">
            <a:avLst/>
          </a:prstGeom>
          <a:noFill/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b="1">
                <a:solidFill>
                  <a:schemeClr val="accent2"/>
                </a:solidFill>
                <a:latin typeface="Arial" charset="0"/>
              </a:rPr>
              <a:t>con Pil +1,1% nel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2</a:t>
            </a:r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107950" y="84138"/>
            <a:ext cx="81010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L’apprendistato crea buona occupazione (terziario di mercato)</a:t>
            </a:r>
          </a:p>
        </p:txBody>
      </p:sp>
      <p:pic>
        <p:nvPicPr>
          <p:cNvPr id="35843" name="Grafico 8"/>
          <p:cNvPicPr>
            <a:picLocks noChangeArrowheads="1"/>
          </p:cNvPicPr>
          <p:nvPr/>
        </p:nvPicPr>
        <p:blipFill>
          <a:blip r:embed="rId2"/>
          <a:srcRect t="760" r="4323"/>
          <a:stretch>
            <a:fillRect/>
          </a:stretch>
        </p:blipFill>
        <p:spPr bwMode="auto">
          <a:xfrm>
            <a:off x="0" y="11255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715963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2" name="Object 8"/>
          <p:cNvGraphicFramePr>
            <a:graphicFrameLocks/>
          </p:cNvGraphicFramePr>
          <p:nvPr/>
        </p:nvGraphicFramePr>
        <p:xfrm>
          <a:off x="0" y="1052513"/>
          <a:ext cx="8964613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r:id="rId3" imgW="8535140" imgH="5620999" progId="Excel.Chart.8">
                  <p:embed/>
                </p:oleObj>
              </mc:Choice>
              <mc:Fallback>
                <p:oleObj r:id="rId3" imgW="8535140" imgH="5620999" progId="Excel.Chart.8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607" t="10260" r="4668"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8964613" cy="518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71438" y="30163"/>
            <a:ext cx="81010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conferme su cessazioni %</a:t>
            </a:r>
          </a:p>
          <a:p>
            <a:pPr eaLnBrk="0" hangingPunct="0">
              <a:lnSpc>
                <a:spcPct val="90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apprendisti nel terziario di mercato</a:t>
            </a:r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3</a:t>
            </a:r>
          </a:p>
        </p:txBody>
      </p:sp>
      <p:pic>
        <p:nvPicPr>
          <p:cNvPr id="2663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3252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4</a:t>
            </a: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71438" y="30163"/>
            <a:ext cx="680561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A</a:t>
            </a:r>
            <a:r>
              <a:rPr lang="it-IT" sz="3200" b="1" dirty="0" smtClean="0">
                <a:solidFill>
                  <a:srgbClr val="CC0066"/>
                </a:solidFill>
                <a:latin typeface="Arial" charset="0"/>
              </a:rPr>
              <a:t>pprendistato </a:t>
            </a: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in Italia: quanto pesa nel terziario di mercato?</a:t>
            </a:r>
          </a:p>
        </p:txBody>
      </p:sp>
      <p:sp>
        <p:nvSpPr>
          <p:cNvPr id="27651" name="Text Box 42"/>
          <p:cNvSpPr txBox="1">
            <a:spLocks noChangeArrowheads="1"/>
          </p:cNvSpPr>
          <p:nvPr/>
        </p:nvSpPr>
        <p:spPr bwMode="auto">
          <a:xfrm>
            <a:off x="10096500" y="3303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6"/>
          <p:cNvSpPr txBox="1">
            <a:spLocks noChangeArrowheads="1"/>
          </p:cNvSpPr>
          <p:nvPr/>
        </p:nvSpPr>
        <p:spPr bwMode="auto">
          <a:xfrm>
            <a:off x="107950" y="1266825"/>
            <a:ext cx="8472191" cy="4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600" b="1" dirty="0" smtClean="0">
                <a:latin typeface="Arial" charset="0"/>
              </a:rPr>
              <a:t>Rapporto </a:t>
            </a:r>
            <a:r>
              <a:rPr lang="it-IT" sz="2600" b="1" dirty="0">
                <a:latin typeface="Arial" charset="0"/>
              </a:rPr>
              <a:t>tra apprendisti e dipendenti 15-39 anni (%)</a:t>
            </a:r>
          </a:p>
        </p:txBody>
      </p:sp>
      <p:pic>
        <p:nvPicPr>
          <p:cNvPr id="276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933825"/>
            <a:ext cx="87407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1700213"/>
            <a:ext cx="4537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2133600"/>
            <a:ext cx="87852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463" y="3284538"/>
            <a:ext cx="88201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Text Box 56"/>
          <p:cNvSpPr txBox="1">
            <a:spLocks noChangeArrowheads="1"/>
          </p:cNvSpPr>
          <p:nvPr/>
        </p:nvSpPr>
        <p:spPr bwMode="auto">
          <a:xfrm>
            <a:off x="127000" y="4724400"/>
            <a:ext cx="8472191" cy="4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600" b="1" dirty="0">
                <a:latin typeface="Arial" charset="0"/>
              </a:rPr>
              <a:t>R</a:t>
            </a:r>
            <a:r>
              <a:rPr lang="it-IT" sz="2600" b="1" dirty="0" smtClean="0">
                <a:latin typeface="Arial" charset="0"/>
              </a:rPr>
              <a:t>apporto </a:t>
            </a:r>
            <a:r>
              <a:rPr lang="it-IT" sz="2600" b="1" dirty="0">
                <a:latin typeface="Arial" charset="0"/>
              </a:rPr>
              <a:t>tra apprendisti e dipendenti 15-34 anni (%)</a:t>
            </a:r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0" y="4652963"/>
            <a:ext cx="9144000" cy="0"/>
          </a:xfrm>
          <a:prstGeom prst="line">
            <a:avLst/>
          </a:prstGeom>
          <a:noFill/>
          <a:ln w="50800">
            <a:solidFill>
              <a:srgbClr val="CC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27660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5229225"/>
            <a:ext cx="4537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950" y="5618163"/>
            <a:ext cx="8964613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5</a:t>
            </a:r>
          </a:p>
        </p:txBody>
      </p:sp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71438" y="30163"/>
            <a:ext cx="666115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it-IT" sz="3200" b="1">
                <a:solidFill>
                  <a:srgbClr val="CC0066"/>
                </a:solidFill>
                <a:latin typeface="Arial" charset="0"/>
              </a:rPr>
              <a:t>L’apprendistato come forma più generale di attivazione di lavoro - terziario di mercato</a:t>
            </a:r>
          </a:p>
        </p:txBody>
      </p:sp>
      <p:pic>
        <p:nvPicPr>
          <p:cNvPr id="28675" name="Picture 9"/>
          <p:cNvPicPr>
            <a:picLocks noChangeAspect="1" noChangeArrowheads="1"/>
          </p:cNvPicPr>
          <p:nvPr/>
        </p:nvPicPr>
        <p:blipFill>
          <a:blip r:embed="rId2"/>
          <a:srcRect l="4323" t="4977"/>
          <a:stretch>
            <a:fillRect/>
          </a:stretch>
        </p:blipFill>
        <p:spPr bwMode="auto">
          <a:xfrm>
            <a:off x="0" y="1341438"/>
            <a:ext cx="9144000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987675" y="5026025"/>
            <a:ext cx="5976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 i="1">
                <a:solidFill>
                  <a:srgbClr val="FF3300"/>
                </a:solidFill>
                <a:latin typeface="Arial" charset="0"/>
              </a:rPr>
              <a:t>apprendisti di età 25-34 anni sul totale apprendisti (%)</a:t>
            </a:r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692150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8677275" y="1158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6</a:t>
            </a:r>
          </a:p>
        </p:txBody>
      </p:sp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0" y="0"/>
            <a:ext cx="65166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2800" b="1" dirty="0">
                <a:solidFill>
                  <a:srgbClr val="CC0066"/>
                </a:solidFill>
                <a:latin typeface="Arial" charset="0"/>
              </a:rPr>
              <a:t>R</a:t>
            </a:r>
            <a:r>
              <a:rPr lang="it-IT" sz="2800" b="1" dirty="0" smtClean="0">
                <a:solidFill>
                  <a:srgbClr val="CC0066"/>
                </a:solidFill>
                <a:latin typeface="Arial" charset="0"/>
              </a:rPr>
              <a:t>egolamentazione </a:t>
            </a:r>
            <a:r>
              <a:rPr lang="it-IT" sz="2800" b="1" dirty="0">
                <a:solidFill>
                  <a:srgbClr val="CC0066"/>
                </a:solidFill>
                <a:latin typeface="Arial" charset="0"/>
              </a:rPr>
              <a:t>e costo del lavoro vs tasso di attività 15-64 anni</a:t>
            </a: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66675"/>
            <a:ext cx="140335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/>
          <a:srcRect t="9943" r="5585"/>
          <a:stretch>
            <a:fillRect/>
          </a:stretch>
        </p:blipFill>
        <p:spPr bwMode="auto">
          <a:xfrm>
            <a:off x="-47625" y="981075"/>
            <a:ext cx="91916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8675688" y="5805488"/>
            <a:ext cx="431800" cy="40481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b="1">
                <a:solidFill>
                  <a:srgbClr val="CC0066"/>
                </a:solidFill>
                <a:latin typeface="Arial" charset="0"/>
              </a:rPr>
              <a:t>7</a:t>
            </a:r>
          </a:p>
        </p:txBody>
      </p:sp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71438" y="30163"/>
            <a:ext cx="9072562" cy="95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B</a:t>
            </a:r>
            <a:r>
              <a:rPr lang="it-IT" sz="3200" b="1" dirty="0" smtClean="0">
                <a:solidFill>
                  <a:srgbClr val="CC0066"/>
                </a:solidFill>
                <a:latin typeface="Arial" charset="0"/>
              </a:rPr>
              <a:t>enefici </a:t>
            </a:r>
            <a:r>
              <a:rPr lang="it-IT" sz="3200" b="1" dirty="0">
                <a:solidFill>
                  <a:srgbClr val="CC0066"/>
                </a:solidFill>
                <a:latin typeface="Arial" charset="0"/>
              </a:rPr>
              <a:t>dell’apprendistato</a:t>
            </a:r>
          </a:p>
          <a:p>
            <a:pPr eaLnBrk="0" hangingPunct="0">
              <a:lnSpc>
                <a:spcPct val="90000"/>
              </a:lnSpc>
            </a:pPr>
            <a:r>
              <a:rPr lang="it-IT" sz="3000" b="1" dirty="0">
                <a:solidFill>
                  <a:srgbClr val="CC0066"/>
                </a:solidFill>
                <a:latin typeface="Arial" charset="0"/>
              </a:rPr>
              <a:t>(evidenze empiriche e letteratura specializzata)</a:t>
            </a:r>
          </a:p>
        </p:txBody>
      </p:sp>
      <p:sp>
        <p:nvSpPr>
          <p:cNvPr id="32771" name="Titolo 1"/>
          <p:cNvSpPr>
            <a:spLocks noGrp="1"/>
          </p:cNvSpPr>
          <p:nvPr>
            <p:ph type="ctrTitle"/>
          </p:nvPr>
        </p:nvSpPr>
        <p:spPr>
          <a:xfrm>
            <a:off x="179388" y="3068638"/>
            <a:ext cx="8640762" cy="2232025"/>
          </a:xfrm>
          <a:ln w="25400" cap="flat" algn="ctr">
            <a:solidFill>
              <a:srgbClr val="008000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it-IT" sz="2800" b="1" smtClean="0">
                <a:latin typeface="Arial" charset="0"/>
                <a:cs typeface="Arial" charset="0"/>
              </a:rPr>
              <a:t>Lavoratori</a:t>
            </a:r>
            <a:r>
              <a:rPr lang="it-IT" sz="2800" smtClean="0">
                <a:latin typeface="Arial" charset="0"/>
                <a:cs typeface="Arial" charset="0"/>
              </a:rPr>
              <a:t>: </a:t>
            </a:r>
            <a:br>
              <a:rPr lang="it-IT" sz="2800" smtClean="0">
                <a:latin typeface="Arial" charset="0"/>
                <a:cs typeface="Arial" charset="0"/>
              </a:rPr>
            </a:br>
            <a:r>
              <a:rPr lang="it-IT" sz="2800" smtClean="0">
                <a:latin typeface="Arial" charset="0"/>
                <a:cs typeface="Arial" charset="0"/>
              </a:rPr>
              <a:t>- dopo la fine dell’apprendistato, incremento salariale (anche permanente) rispetto a chi non lo ha fatto</a:t>
            </a:r>
            <a:br>
              <a:rPr lang="it-IT" sz="2800" smtClean="0">
                <a:latin typeface="Arial" charset="0"/>
                <a:cs typeface="Arial" charset="0"/>
              </a:rPr>
            </a:br>
            <a:r>
              <a:rPr lang="it-IT" sz="2800" smtClean="0">
                <a:latin typeface="Arial" charset="0"/>
                <a:cs typeface="Arial" charset="0"/>
              </a:rPr>
              <a:t>- in Germania il 70% degli apprendisti cambia azienda entro 5 anni dalla fine del periodo formativo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6361113"/>
            <a:ext cx="11160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itolo 1"/>
          <p:cNvSpPr>
            <a:spLocks/>
          </p:cNvSpPr>
          <p:nvPr/>
        </p:nvSpPr>
        <p:spPr bwMode="auto">
          <a:xfrm>
            <a:off x="179388" y="1125538"/>
            <a:ext cx="8640762" cy="1801812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2800" b="1" dirty="0" smtClean="0">
                <a:solidFill>
                  <a:schemeClr val="tx2"/>
                </a:solidFill>
                <a:latin typeface="Arial" charset="0"/>
              </a:rPr>
              <a:t>Imprese: </a:t>
            </a: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it-IT" sz="2800" b="1" dirty="0">
                <a:solidFill>
                  <a:schemeClr val="tx2"/>
                </a:solidFill>
                <a:latin typeface="Arial" charset="0"/>
              </a:rPr>
            </a:b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>- </a:t>
            </a:r>
            <a:r>
              <a:rPr lang="it-IT" sz="2800" dirty="0">
                <a:solidFill>
                  <a:schemeClr val="tx2"/>
                </a:solidFill>
                <a:latin typeface="Arial" charset="0"/>
              </a:rPr>
              <a:t>la maggior parte rientra dei costi già prima della fine del periodo di formazione</a:t>
            </a:r>
            <a:br>
              <a:rPr lang="it-IT" sz="2800" dirty="0">
                <a:solidFill>
                  <a:schemeClr val="tx2"/>
                </a:solidFill>
                <a:latin typeface="Arial" charset="0"/>
              </a:rPr>
            </a:br>
            <a:r>
              <a:rPr lang="it-IT" sz="2800" dirty="0">
                <a:solidFill>
                  <a:schemeClr val="tx2"/>
                </a:solidFill>
                <a:latin typeface="Arial" charset="0"/>
              </a:rPr>
              <a:t>- </a:t>
            </a:r>
            <a:r>
              <a:rPr lang="it-IT" sz="2800" b="1" dirty="0">
                <a:solidFill>
                  <a:schemeClr val="tx2"/>
                </a:solidFill>
                <a:latin typeface="Arial" charset="0"/>
              </a:rPr>
              <a:t>benefici di produttività da chi viene confermato</a:t>
            </a:r>
          </a:p>
        </p:txBody>
      </p:sp>
      <p:sp>
        <p:nvSpPr>
          <p:cNvPr id="32775" name="Titolo 1"/>
          <p:cNvSpPr>
            <a:spLocks/>
          </p:cNvSpPr>
          <p:nvPr/>
        </p:nvSpPr>
        <p:spPr bwMode="auto">
          <a:xfrm>
            <a:off x="34925" y="5661025"/>
            <a:ext cx="7813675" cy="1008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2800" b="1">
                <a:solidFill>
                  <a:srgbClr val="FF0000"/>
                </a:solidFill>
                <a:latin typeface="Arial" charset="0"/>
              </a:rPr>
              <a:t>l’Ocse raccomanda di rafforzare il ruolo della formazione in azienda e dell’apprendistato</a:t>
            </a:r>
            <a:r>
              <a:rPr lang="it-IT" sz="2800" b="1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4" grpId="0" animBg="1"/>
      <p:bldP spid="32775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18599</TotalTime>
  <Words>155</Words>
  <Application>Microsoft Office PowerPoint</Application>
  <PresentationFormat>Presentazione su schermo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Struttura predefinita</vt:lpstr>
      <vt:lpstr>Grafico di Microsoft Excel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Lavoratori:  - dopo la fine dell’apprendistato, incremento salariale (anche permanente) rispetto a chi non lo ha fatto - in Germania il 70% degli apprendisti cambia azienda entro 5 anni dalla fine del periodo formativo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moretti</cp:lastModifiedBy>
  <cp:revision>473</cp:revision>
  <cp:lastPrinted>2013-12-13T11:15:14Z</cp:lastPrinted>
  <dcterms:created xsi:type="dcterms:W3CDTF">2005-05-17T15:30:15Z</dcterms:created>
  <dcterms:modified xsi:type="dcterms:W3CDTF">2014-01-22T12:53:24Z</dcterms:modified>
</cp:coreProperties>
</file>