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 varScale="1">
        <p:scale>
          <a:sx n="87" d="100"/>
          <a:sy n="87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if01.aif.local\Pubblico\DATI%20FRANCHISING\Rapporto%202018\TABELLE%20DEFINITIV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568374946624687"/>
          <c:y val="0.17594705762632806"/>
          <c:w val="0.47871648987111637"/>
          <c:h val="0.7278255765976591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E9F-4C3C-9D9E-5DDB53D3242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E9F-4C3C-9D9E-5DDB53D3242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E9F-4C3C-9D9E-5DDB53D3242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E9F-4C3C-9D9E-5DDB53D3242C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E9F-4C3C-9D9E-5DDB53D3242C}"/>
              </c:ext>
            </c:extLst>
          </c:dPt>
          <c:dLbls>
            <c:dLbl>
              <c:idx val="0"/>
              <c:layout>
                <c:manualLayout>
                  <c:x val="-7.3945159684126012E-17"/>
                  <c:y val="0.1616298638685759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9F-4C3C-9D9E-5DDB53D3242C}"/>
                </c:ext>
              </c:extLst>
            </c:dLbl>
            <c:dLbl>
              <c:idx val="1"/>
              <c:layout>
                <c:manualLayout>
                  <c:x val="0.1512087473741093"/>
                  <c:y val="-1.941766833761551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9F-4C3C-9D9E-5DDB53D3242C}"/>
                </c:ext>
              </c:extLst>
            </c:dLbl>
            <c:dLbl>
              <c:idx val="2"/>
              <c:layout>
                <c:manualLayout>
                  <c:x val="-8.4665215262976448E-2"/>
                  <c:y val="6.88345018035181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E9F-4C3C-9D9E-5DDB53D3242C}"/>
                </c:ext>
              </c:extLst>
            </c:dLbl>
            <c:dLbl>
              <c:idx val="3"/>
              <c:layout>
                <c:manualLayout>
                  <c:x val="-9.2734653277621343E-2"/>
                  <c:y val="-7.210672684996402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9F-4C3C-9D9E-5DDB53D3242C}"/>
                </c:ext>
              </c:extLst>
            </c:dLbl>
            <c:dLbl>
              <c:idx val="4"/>
              <c:layout>
                <c:manualLayout>
                  <c:x val="2.5901261515605019E-3"/>
                  <c:y val="-0.1218910861756101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E9F-4C3C-9D9E-5DDB53D324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'[1]TABELLE QUALITATIVE'!$AF$4:$AF$8</c:f>
              <c:strCache>
                <c:ptCount val="5"/>
                <c:pt idx="0">
                  <c:v>età 18-24</c:v>
                </c:pt>
                <c:pt idx="1">
                  <c:v>età 25-35</c:v>
                </c:pt>
                <c:pt idx="2">
                  <c:v>età 36-45</c:v>
                </c:pt>
                <c:pt idx="3">
                  <c:v>età 46-55</c:v>
                </c:pt>
                <c:pt idx="4">
                  <c:v>over 55</c:v>
                </c:pt>
              </c:strCache>
            </c:strRef>
          </c:cat>
          <c:val>
            <c:numRef>
              <c:f>'[1]TABELLE QUALITATIVE'!$AH$4:$AH$8</c:f>
              <c:numCache>
                <c:formatCode>0.0%</c:formatCode>
                <c:ptCount val="5"/>
                <c:pt idx="0">
                  <c:v>4.2858198477795017E-3</c:v>
                </c:pt>
                <c:pt idx="1">
                  <c:v>0.24599128057341313</c:v>
                </c:pt>
                <c:pt idx="2">
                  <c:v>0.64587797729008101</c:v>
                </c:pt>
                <c:pt idx="3">
                  <c:v>8.4213896894012166E-2</c:v>
                </c:pt>
                <c:pt idx="4">
                  <c:v>1.9631025394714157E-2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9F-4C3C-9D9E-5DDB53D3242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1.21002568208052E-2"/>
          <c:y val="0.32643813527383908"/>
          <c:w val="0.16890275284018594"/>
          <c:h val="0.40550959159230066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>
          <a:ln>
            <a:noFill/>
          </a:ln>
        </a:defRPr>
      </a:pPr>
      <a:endParaRPr lang="it-I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C41E-1520-4CF3-9798-17F4E59E4918}" type="datetimeFigureOut">
              <a:rPr lang="it-IT" smtClean="0"/>
              <a:t>13/06/2018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D170-066E-4B9E-BED4-569A26619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290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C41E-1520-4CF3-9798-17F4E59E4918}" type="datetimeFigureOut">
              <a:rPr lang="it-IT" smtClean="0"/>
              <a:t>13/06/2018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D170-066E-4B9E-BED4-569A26619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0530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C41E-1520-4CF3-9798-17F4E59E4918}" type="datetimeFigureOut">
              <a:rPr lang="it-IT" smtClean="0"/>
              <a:t>13/06/2018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D170-066E-4B9E-BED4-569A26619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738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C41E-1520-4CF3-9798-17F4E59E4918}" type="datetimeFigureOut">
              <a:rPr lang="it-IT" smtClean="0"/>
              <a:t>13/06/2018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D170-066E-4B9E-BED4-569A26619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094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C41E-1520-4CF3-9798-17F4E59E4918}" type="datetimeFigureOut">
              <a:rPr lang="it-IT" smtClean="0"/>
              <a:t>13/06/2018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D170-066E-4B9E-BED4-569A26619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0729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C41E-1520-4CF3-9798-17F4E59E4918}" type="datetimeFigureOut">
              <a:rPr lang="it-IT" smtClean="0"/>
              <a:t>13/06/2018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D170-066E-4B9E-BED4-569A26619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809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C41E-1520-4CF3-9798-17F4E59E4918}" type="datetimeFigureOut">
              <a:rPr lang="it-IT" smtClean="0"/>
              <a:t>13/06/2018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D170-066E-4B9E-BED4-569A26619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461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C41E-1520-4CF3-9798-17F4E59E4918}" type="datetimeFigureOut">
              <a:rPr lang="it-IT" smtClean="0"/>
              <a:t>13/06/2018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D170-066E-4B9E-BED4-569A26619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7160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C41E-1520-4CF3-9798-17F4E59E4918}" type="datetimeFigureOut">
              <a:rPr lang="it-IT" smtClean="0"/>
              <a:t>13/06/2018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D170-066E-4B9E-BED4-569A26619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9379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C41E-1520-4CF3-9798-17F4E59E4918}" type="datetimeFigureOut">
              <a:rPr lang="it-IT" smtClean="0"/>
              <a:t>13/06/2018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D170-066E-4B9E-BED4-569A26619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246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C41E-1520-4CF3-9798-17F4E59E4918}" type="datetimeFigureOut">
              <a:rPr lang="it-IT" smtClean="0"/>
              <a:t>13/06/2018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D170-066E-4B9E-BED4-569A26619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18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2C41E-1520-4CF3-9798-17F4E59E4918}" type="datetimeFigureOut">
              <a:rPr lang="it-IT" smtClean="0"/>
              <a:t>13/06/2018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8D170-066E-4B9E-BED4-569A26619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836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rmAutofit/>
          </a:bodyPr>
          <a:lstStyle/>
          <a:p>
            <a:r>
              <a:rPr lang="it-IT" sz="2800" dirty="0"/>
              <a:t>RAPPORTO ASSOFRANCHISING 2018</a:t>
            </a:r>
            <a:br>
              <a:rPr lang="it-IT" sz="2800" dirty="0"/>
            </a:br>
            <a:r>
              <a:rPr lang="it-IT" sz="2800" dirty="0"/>
              <a:t>Strutture, tendenze e scenari</a:t>
            </a:r>
          </a:p>
        </p:txBody>
      </p:sp>
    </p:spTree>
    <p:extLst>
      <p:ext uri="{BB962C8B-B14F-4D97-AF65-F5344CB8AC3E}">
        <p14:creationId xmlns:p14="http://schemas.microsoft.com/office/powerpoint/2010/main" val="3473880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egnaposto contenut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772925"/>
              </p:ext>
            </p:extLst>
          </p:nvPr>
        </p:nvGraphicFramePr>
        <p:xfrm>
          <a:off x="611560" y="2060849"/>
          <a:ext cx="7920880" cy="3312366"/>
        </p:xfrm>
        <a:graphic>
          <a:graphicData uri="http://schemas.openxmlformats.org/drawingml/2006/table">
            <a:tbl>
              <a:tblPr firstRow="1" firstCol="1" bandRow="1"/>
              <a:tblGrid>
                <a:gridCol w="56179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69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559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1038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TASSONOMIA DELLE RETI ATTIVE SUL TERRITORIO ITALIANO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2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2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Valore assoluto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Val. %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4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RETI ATTIVE CON REQUISITI MINIMI</a:t>
                      </a:r>
                      <a:br>
                        <a:rPr lang="it-IT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it-IT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DI 3 PUNTI VENDITA TRA DIRETTI E FRANCHISING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929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2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RETI ITALIANE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835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89,9%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44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MASTER DI FRANCHISOR STRANIERI</a:t>
                      </a:r>
                      <a:br>
                        <a:rPr lang="it-IT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it-IT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IN ITALIA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7,6%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44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RETI CHE OPERANO IN ITALIA SOLO CON FRANCHISEE, MA CON SEDE LEGALE IN UN PAESE ESTERO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2698506" y="5661248"/>
            <a:ext cx="3746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Fonte: Assofranchising 2018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2704739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egnaposto contenut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299744"/>
              </p:ext>
            </p:extLst>
          </p:nvPr>
        </p:nvGraphicFramePr>
        <p:xfrm>
          <a:off x="457200" y="1763023"/>
          <a:ext cx="8229599" cy="3979105"/>
        </p:xfrm>
        <a:graphic>
          <a:graphicData uri="http://schemas.openxmlformats.org/drawingml/2006/table">
            <a:tbl>
              <a:tblPr firstRow="1" firstCol="1" bandRow="1"/>
              <a:tblGrid>
                <a:gridCol w="35189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66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447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259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453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4797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19169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PRINCIPALI INDICATORI - ANNI 2016-2017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7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INDICATORI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ANNO DI RIFERIMENTO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DIFFERENZA 2017 SU 2016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7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MISURA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Valore assoluto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Valore %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2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GIRO D'AFFARI</a:t>
                      </a: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€</a:t>
                      </a: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€ 23.929.622.023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€ 24.544.522.517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€ 614.900.494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2,6%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2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INSEGNE OPERATIVE IN ITALIA</a:t>
                      </a: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NUMERO</a:t>
                      </a: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950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929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-21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-2,2%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2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PUNTI VENDITA IN FRANCHISING IN ITALIA (PVF)</a:t>
                      </a: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NUMERO</a:t>
                      </a: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50.720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51.671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951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1,9%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4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PUNTI VENDITA ITALIANI ALL'ESTERO IN</a:t>
                      </a:r>
                      <a:b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FRANCHISING**</a:t>
                      </a: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NUMERO</a:t>
                      </a: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7.871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10.079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2.208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28,1%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2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RETI ITALIANE ALL'ESTERO**</a:t>
                      </a: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NUMERO</a:t>
                      </a: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169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179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5,9%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4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MASTER DI FRANCHISOR STRANIERI</a:t>
                      </a:r>
                      <a:b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IN ITALIA</a:t>
                      </a: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NUMERO</a:t>
                      </a: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61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71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16,4%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4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RETI STRANIERE OPERANTI IN ITALIA CON SOLI</a:t>
                      </a:r>
                      <a:b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FRANCHISEE MA SEDE LEGALE IN ALTRO PAESE</a:t>
                      </a: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NUMERO</a:t>
                      </a: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-7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-23,3%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0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ADDETTI OCCUPATI NELLE RETI  (PVF) COMPRESO IL FRANCHISEE</a:t>
                      </a: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NUMERO</a:t>
                      </a: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195.303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199.260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3.957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2,0%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4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DIMENSIONE MEDIA DELLE RETI IN ITALIA</a:t>
                      </a:r>
                      <a:b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(CALCOLATA SOLO PER I PUNTI VENDITA FRANCHISING)</a:t>
                      </a: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NUMERO</a:t>
                      </a: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53,4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55,6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2,2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4,2%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44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DIMENSIONE MEDIA DELLE RETI ITALIANE ALL'ESTERO</a:t>
                      </a:r>
                      <a:b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(CALCOLATA SOLO PER I PUNTI VENDITA FRANCHISING)</a:t>
                      </a: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NUMERO</a:t>
                      </a: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46,6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56,3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9,7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20,9%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72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MEDIA OCCUPATI PER PUNTO VENDITA IN FRANCHISING</a:t>
                      </a: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NUMERO</a:t>
                      </a: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3,85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3,86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0,01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0,1%</a:t>
                      </a:r>
                    </a:p>
                  </a:txBody>
                  <a:tcPr marL="61258" marR="612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7220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 </a:t>
                      </a: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2121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** Sono state considerate solamente le reti italiane presenti all'estero con almeno 3 punti vendita in franchising.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58" marR="612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138" y="5951239"/>
            <a:ext cx="38957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0591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488835"/>
              </p:ext>
            </p:extLst>
          </p:nvPr>
        </p:nvGraphicFramePr>
        <p:xfrm>
          <a:off x="457200" y="3080772"/>
          <a:ext cx="8229600" cy="1818263"/>
        </p:xfrm>
        <a:graphic>
          <a:graphicData uri="http://schemas.openxmlformats.org/drawingml/2006/table">
            <a:tbl>
              <a:tblPr firstRow="1" firstCol="1" bandRow="1"/>
              <a:tblGrid>
                <a:gridCol w="61746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28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20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2712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PRINCIPALI INDICATORI: VOLUME COMPLESSIVO DI CRESCITA 2014-2017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45" marR="411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8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45" marR="411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00">
                        <a:effectLst/>
                        <a:latin typeface="Calibri"/>
                      </a:endParaRPr>
                    </a:p>
                  </a:txBody>
                  <a:tcPr marL="41145" marR="4114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45" marR="4114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4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INDICATORI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45" marR="411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2017 vs 2014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45" marR="411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GIRO D'AFFARI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45" marR="411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5,7%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45" marR="411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4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INSEGNE OPERATIVE IN ITALIA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45" marR="411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-1,3%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45" marR="411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4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PUNTI VENDITA IN FRANCHISING IN ITALIA (PVF)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45" marR="411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3,8%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45" marR="411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4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ADDETTI OCCUPATI NELLE RETI  (PVF) COMPRESO IL FRANCHISEE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45" marR="411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6,8%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45" marR="411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5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45" marR="411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45" marR="4114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45" marR="4114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2698506" y="5661248"/>
            <a:ext cx="3746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Fonte: Assofranchising 2018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2993052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>
            <a:extLst>
              <a:ext uri="{FF2B5EF4-FFF2-40B4-BE49-F238E27FC236}">
                <a16:creationId xmlns="" xmlns:a16="http://schemas.microsoft.com/office/drawing/2014/main" id="{00000000-0008-0000-0000-00000900000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2420888"/>
            <a:ext cx="4536504" cy="2592288"/>
          </a:xfrm>
          <a:prstGeom prst="rect">
            <a:avLst/>
          </a:prstGeom>
        </p:spPr>
      </p:pic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719412"/>
              </p:ext>
            </p:extLst>
          </p:nvPr>
        </p:nvGraphicFramePr>
        <p:xfrm>
          <a:off x="5436096" y="836712"/>
          <a:ext cx="3251267" cy="4939907"/>
        </p:xfrm>
        <a:graphic>
          <a:graphicData uri="http://schemas.openxmlformats.org/drawingml/2006/table">
            <a:tbl>
              <a:tblPr/>
              <a:tblGrid>
                <a:gridCol w="18743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769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555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PUNTI VENDITA IN FRANCHISING, </a:t>
                      </a:r>
                      <a:b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SUDDIVISIONE PER REGIONI</a:t>
                      </a:r>
                    </a:p>
                  </a:txBody>
                  <a:tcPr marL="8111" marR="8111" marT="81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066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REGIONE</a:t>
                      </a:r>
                    </a:p>
                  </a:txBody>
                  <a:tcPr marL="8111" marR="8111" marT="81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PUNTI VENDITA </a:t>
                      </a:r>
                      <a:b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 FRANCHISING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033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Lombardia</a:t>
                      </a:r>
                    </a:p>
                  </a:txBody>
                  <a:tcPr marL="8111" marR="8111" marT="81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8.523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033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Lazio</a:t>
                      </a:r>
                    </a:p>
                  </a:txBody>
                  <a:tcPr marL="8111" marR="8111" marT="81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5.915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033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Piemonte</a:t>
                      </a:r>
                    </a:p>
                  </a:txBody>
                  <a:tcPr marL="8111" marR="8111" marT="81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4.361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033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Campania</a:t>
                      </a:r>
                    </a:p>
                  </a:txBody>
                  <a:tcPr marL="8111" marR="8111" marT="81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3.755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7033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Sicilia</a:t>
                      </a:r>
                    </a:p>
                  </a:txBody>
                  <a:tcPr marL="8111" marR="8111" marT="81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4.455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033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Veneto</a:t>
                      </a:r>
                    </a:p>
                  </a:txBody>
                  <a:tcPr marL="8111" marR="8111" marT="81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3.565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7033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Puglia</a:t>
                      </a:r>
                    </a:p>
                  </a:txBody>
                  <a:tcPr marL="8111" marR="8111" marT="81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3.526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7033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Emilia Romagna</a:t>
                      </a:r>
                    </a:p>
                  </a:txBody>
                  <a:tcPr marL="8111" marR="8111" marT="81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3.192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033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Toscana</a:t>
                      </a:r>
                    </a:p>
                  </a:txBody>
                  <a:tcPr marL="8111" marR="8111" marT="81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2.741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7844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Calabria</a:t>
                      </a:r>
                    </a:p>
                  </a:txBody>
                  <a:tcPr marL="8111" marR="8111" marT="81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1.924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7844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Sardegna</a:t>
                      </a:r>
                    </a:p>
                  </a:txBody>
                  <a:tcPr marL="8111" marR="8111" marT="81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1.727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7033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Liguria</a:t>
                      </a:r>
                    </a:p>
                  </a:txBody>
                  <a:tcPr marL="8111" marR="8111" marT="81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1.494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7033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Marche</a:t>
                      </a:r>
                    </a:p>
                  </a:txBody>
                  <a:tcPr marL="8111" marR="8111" marT="81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1.442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7033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Abruzzo</a:t>
                      </a:r>
                    </a:p>
                  </a:txBody>
                  <a:tcPr marL="8111" marR="8111" marT="81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1.278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7033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Friuli Venezia Giulia</a:t>
                      </a:r>
                    </a:p>
                  </a:txBody>
                  <a:tcPr marL="8111" marR="8111" marT="81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977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7033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Umbria</a:t>
                      </a:r>
                    </a:p>
                  </a:txBody>
                  <a:tcPr marL="8111" marR="8111" marT="81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947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7033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Trentino Alto Adige</a:t>
                      </a:r>
                    </a:p>
                  </a:txBody>
                  <a:tcPr marL="8111" marR="8111" marT="81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643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7033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Basilicata</a:t>
                      </a:r>
                    </a:p>
                  </a:txBody>
                  <a:tcPr marL="8111" marR="8111" marT="81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571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7033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Molise</a:t>
                      </a:r>
                    </a:p>
                  </a:txBody>
                  <a:tcPr marL="8111" marR="8111" marT="81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424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7844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Valle d'Aosta</a:t>
                      </a:r>
                    </a:p>
                  </a:txBody>
                  <a:tcPr marL="8111" marR="8111" marT="81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210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34877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Totale punti vendita in franchising in Italia</a:t>
                      </a:r>
                    </a:p>
                  </a:txBody>
                  <a:tcPr marL="8111" marR="8111" marT="81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51.671</a:t>
                      </a:r>
                    </a:p>
                  </a:txBody>
                  <a:tcPr marL="8111" marR="8111" marT="81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698506" y="5877272"/>
            <a:ext cx="3746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Fonte: Assofranchising 2018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2331556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786427"/>
              </p:ext>
            </p:extLst>
          </p:nvPr>
        </p:nvGraphicFramePr>
        <p:xfrm>
          <a:off x="457200" y="1852451"/>
          <a:ext cx="8229600" cy="3448757"/>
        </p:xfrm>
        <a:graphic>
          <a:graphicData uri="http://schemas.openxmlformats.org/drawingml/2006/table">
            <a:tbl>
              <a:tblPr/>
              <a:tblGrid>
                <a:gridCol w="29041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088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975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167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268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8748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9902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7627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1276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3867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SUDDIVISIONE MERCEOLOGICA PER AREE NIELSEN DELLE RETI ATTIVE IN ITALIA</a:t>
                      </a:r>
                    </a:p>
                  </a:txBody>
                  <a:tcPr marL="7583" marR="7583" marT="75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MACROCATEGORIE MERCEOLOGICHE 2017</a:t>
                      </a:r>
                    </a:p>
                  </a:txBody>
                  <a:tcPr marL="7583" marR="7583" marT="75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1651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583" marR="7583" marT="7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846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DIMENSIONE MERCEOLOGICA</a:t>
                      </a:r>
                    </a:p>
                  </a:txBody>
                  <a:tcPr marL="7583" marR="7583" marT="7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AREA 1 - Nord-Ovest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AREA 2 - Nord-Est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AREA 3 - Centro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AREA 4 - Sud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Reti estere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TOTALE 2017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TOTALE 2016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Diff</a:t>
                      </a:r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923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583" marR="7583" marT="7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923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ABBIGLIAMENTO</a:t>
                      </a:r>
                    </a:p>
                  </a:txBody>
                  <a:tcPr marL="7583" marR="7583" marT="7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189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194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-2,6%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5923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SERVIZI</a:t>
                      </a:r>
                    </a:p>
                  </a:txBody>
                  <a:tcPr marL="7583" marR="7583" marT="7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217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243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-10,7%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923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COMMERCIO SPECIALIZZATO</a:t>
                      </a:r>
                    </a:p>
                  </a:txBody>
                  <a:tcPr marL="7583" marR="7583" marT="7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-2,5%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5923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RISTORAZIONE</a:t>
                      </a:r>
                    </a:p>
                  </a:txBody>
                  <a:tcPr marL="7583" marR="7583" marT="7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154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5,8%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5923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BEAUTY, CURA E BENESSERE DELLA PERSONA</a:t>
                      </a:r>
                    </a:p>
                  </a:txBody>
                  <a:tcPr marL="7583" marR="7583" marT="7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4,8%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5923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CASA</a:t>
                      </a:r>
                    </a:p>
                  </a:txBody>
                  <a:tcPr marL="7583" marR="7583" marT="7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-2,2%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5923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GDO</a:t>
                      </a:r>
                    </a:p>
                  </a:txBody>
                  <a:tcPr marL="7583" marR="7583" marT="7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7,3%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5923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ALTRO</a:t>
                      </a:r>
                    </a:p>
                  </a:txBody>
                  <a:tcPr marL="7583" marR="7583" marT="7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-6,1%</a:t>
                      </a:r>
                    </a:p>
                  </a:txBody>
                  <a:tcPr marL="7583" marR="7583" marT="75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6681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583" marR="7583" marT="7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6681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583" marR="7583" marT="75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337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188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183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929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950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-2,2%</a:t>
                      </a:r>
                    </a:p>
                  </a:txBody>
                  <a:tcPr marL="7583" marR="7583" marT="75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2698506" y="5661248"/>
            <a:ext cx="3746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Fonte: Assofranchising 2018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949554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>
            <a:extLst>
              <a:ext uri="{FF2B5EF4-FFF2-40B4-BE49-F238E27FC236}">
                <a16:creationId xmlns="" xmlns:a16="http://schemas.microsoft.com/office/drawing/2014/main" id="{00000000-0008-0000-0000-00000A0000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3313" y="1771650"/>
            <a:ext cx="6417375" cy="3749787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698506" y="5703639"/>
            <a:ext cx="3746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Fonte: Assofranchising 2018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2739307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="" xmlns:a16="http://schemas.microsoft.com/office/drawing/2014/main" id="{00000000-0008-0000-0B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7907006"/>
              </p:ext>
            </p:extLst>
          </p:nvPr>
        </p:nvGraphicFramePr>
        <p:xfrm>
          <a:off x="467544" y="2420888"/>
          <a:ext cx="3672408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egnaposto contenuto 4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3610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it-IT" sz="3200" b="1" dirty="0"/>
              <a:t>Franchisee: età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686894"/>
            <a:ext cx="4408165" cy="29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2698506" y="5775647"/>
            <a:ext cx="3746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Fonte: Assofranchising 2018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7332270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</TotalTime>
  <Words>516</Words>
  <Application>Microsoft Office PowerPoint</Application>
  <PresentationFormat>Presentazione su schermo (4:3)</PresentationFormat>
  <Paragraphs>292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RAPPORTO ASSOFRANCHISING 2018 Strutture, tendenze e scenari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Elena Carazzini</dc:creator>
  <cp:lastModifiedBy>Elena Carazzini</cp:lastModifiedBy>
  <cp:revision>35</cp:revision>
  <dcterms:created xsi:type="dcterms:W3CDTF">2018-06-08T07:15:39Z</dcterms:created>
  <dcterms:modified xsi:type="dcterms:W3CDTF">2018-06-13T12:10:42Z</dcterms:modified>
</cp:coreProperties>
</file>