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8" r:id="rId2"/>
    <p:sldId id="313" r:id="rId3"/>
    <p:sldId id="321" r:id="rId4"/>
    <p:sldId id="311" r:id="rId5"/>
    <p:sldId id="312" r:id="rId6"/>
    <p:sldId id="322" r:id="rId7"/>
    <p:sldId id="305" r:id="rId8"/>
    <p:sldId id="314" r:id="rId9"/>
    <p:sldId id="298" r:id="rId10"/>
    <p:sldId id="318" r:id="rId11"/>
    <p:sldId id="317" r:id="rId12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FF6600"/>
    <a:srgbClr val="FF3300"/>
    <a:srgbClr val="000066"/>
    <a:srgbClr val="FF00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29" autoAdjust="0"/>
  </p:normalViewPr>
  <p:slideViewPr>
    <p:cSldViewPr>
      <p:cViewPr>
        <p:scale>
          <a:sx n="80" d="100"/>
          <a:sy n="80" d="100"/>
        </p:scale>
        <p:origin x="-2664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grafici%20congiuntura%20(3%20novembre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grafici%20congiuntura%20(3%20novembre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grafici%20congiuntura%20(1%20dicembre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CONSUMI%20NATALE\2015\DATI%20slide%20FORMAT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layout>
        <c:manualLayout>
          <c:xMode val="edge"/>
          <c:yMode val="edge"/>
          <c:x val="0.32349026799088565"/>
          <c:y val="4.7235633452836892E-2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'7. GRAFICI congiuntura'!$T$3</c:f>
              <c:strCache>
                <c:ptCount val="1"/>
                <c:pt idx="0">
                  <c:v>fiducia famiglie</c:v>
                </c:pt>
              </c:strCache>
            </c:strRef>
          </c:tx>
          <c:cat>
            <c:strRef>
              <c:f>'7. GRAFICI congiuntura'!$S$4:$S$26</c:f>
              <c:strCache>
                <c:ptCount val="23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  <c:pt idx="19">
                  <c:v>Ago</c:v>
                </c:pt>
                <c:pt idx="20">
                  <c:v>Set</c:v>
                </c:pt>
                <c:pt idx="21">
                  <c:v>Ott</c:v>
                </c:pt>
                <c:pt idx="22">
                  <c:v>Nov</c:v>
                </c:pt>
              </c:strCache>
            </c:strRef>
          </c:cat>
          <c:val>
            <c:numRef>
              <c:f>'7. GRAFICI congiuntura'!$T$4:$T$26</c:f>
              <c:numCache>
                <c:formatCode>0.0</c:formatCode>
                <c:ptCount val="23"/>
                <c:pt idx="0">
                  <c:v>95.6</c:v>
                </c:pt>
                <c:pt idx="1">
                  <c:v>94.5</c:v>
                </c:pt>
                <c:pt idx="2">
                  <c:v>97.9</c:v>
                </c:pt>
                <c:pt idx="3">
                  <c:v>101.7</c:v>
                </c:pt>
                <c:pt idx="4">
                  <c:v>102.8</c:v>
                </c:pt>
                <c:pt idx="5">
                  <c:v>103.1</c:v>
                </c:pt>
                <c:pt idx="6">
                  <c:v>102.6</c:v>
                </c:pt>
                <c:pt idx="7">
                  <c:v>100</c:v>
                </c:pt>
                <c:pt idx="8">
                  <c:v>99.6</c:v>
                </c:pt>
                <c:pt idx="9">
                  <c:v>98.8</c:v>
                </c:pt>
                <c:pt idx="10">
                  <c:v>97.7</c:v>
                </c:pt>
                <c:pt idx="11">
                  <c:v>97.4</c:v>
                </c:pt>
                <c:pt idx="12">
                  <c:v>101.4</c:v>
                </c:pt>
                <c:pt idx="13">
                  <c:v>107.5</c:v>
                </c:pt>
                <c:pt idx="14">
                  <c:v>110.8</c:v>
                </c:pt>
                <c:pt idx="15">
                  <c:v>108.3</c:v>
                </c:pt>
                <c:pt idx="16">
                  <c:v>106.1</c:v>
                </c:pt>
                <c:pt idx="17">
                  <c:v>109.8</c:v>
                </c:pt>
                <c:pt idx="18">
                  <c:v>107.1</c:v>
                </c:pt>
                <c:pt idx="19">
                  <c:v>109.6</c:v>
                </c:pt>
                <c:pt idx="20">
                  <c:v>113.1</c:v>
                </c:pt>
                <c:pt idx="21">
                  <c:v>117</c:v>
                </c:pt>
                <c:pt idx="22">
                  <c:v>118.4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70816"/>
        <c:axId val="53972352"/>
      </c:lineChart>
      <c:catAx>
        <c:axId val="53970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53972352"/>
        <c:crosses val="autoZero"/>
        <c:auto val="1"/>
        <c:lblAlgn val="ctr"/>
        <c:lblOffset val="100"/>
        <c:noMultiLvlLbl val="0"/>
      </c:catAx>
      <c:valAx>
        <c:axId val="53972352"/>
        <c:scaling>
          <c:orientation val="minMax"/>
          <c:min val="9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53970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ICC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675823831512156"/>
          <c:y val="0.15551891873567458"/>
          <c:w val="0.83166788410942583"/>
          <c:h val="0.6548267319026525"/>
        </c:manualLayout>
      </c:layout>
      <c:lineChart>
        <c:grouping val="standard"/>
        <c:varyColors val="0"/>
        <c:ser>
          <c:idx val="0"/>
          <c:order val="0"/>
          <c:cat>
            <c:strRef>
              <c:f>'7. GRAFICI congiuntura'!$Z$4:$Z$25</c:f>
              <c:strCache>
                <c:ptCount val="22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  <c:pt idx="19">
                  <c:v>Ago</c:v>
                </c:pt>
                <c:pt idx="20">
                  <c:v>Set</c:v>
                </c:pt>
                <c:pt idx="21">
                  <c:v>Ott</c:v>
                </c:pt>
              </c:strCache>
            </c:strRef>
          </c:cat>
          <c:val>
            <c:numRef>
              <c:f>'7. GRAFICI congiuntura'!$AA$4:$AA$25</c:f>
              <c:numCache>
                <c:formatCode>#,##0</c:formatCode>
                <c:ptCount val="22"/>
                <c:pt idx="0">
                  <c:v>42858.316095000002</c:v>
                </c:pt>
                <c:pt idx="1">
                  <c:v>42882.813649999996</c:v>
                </c:pt>
                <c:pt idx="2">
                  <c:v>42826.980684999995</c:v>
                </c:pt>
                <c:pt idx="3">
                  <c:v>42800.239309999997</c:v>
                </c:pt>
                <c:pt idx="4">
                  <c:v>42710.389633999999</c:v>
                </c:pt>
                <c:pt idx="5">
                  <c:v>42723.396239999995</c:v>
                </c:pt>
                <c:pt idx="6">
                  <c:v>42670.407437000009</c:v>
                </c:pt>
                <c:pt idx="7">
                  <c:v>42710.519066000001</c:v>
                </c:pt>
                <c:pt idx="8">
                  <c:v>42809.765444000004</c:v>
                </c:pt>
                <c:pt idx="9">
                  <c:v>43023.975005999993</c:v>
                </c:pt>
                <c:pt idx="10">
                  <c:v>42879.511351000001</c:v>
                </c:pt>
                <c:pt idx="11">
                  <c:v>42968.364436000003</c:v>
                </c:pt>
                <c:pt idx="12">
                  <c:v>43128.241479999997</c:v>
                </c:pt>
                <c:pt idx="13">
                  <c:v>43107.528823999994</c:v>
                </c:pt>
                <c:pt idx="14">
                  <c:v>43152.998078999997</c:v>
                </c:pt>
                <c:pt idx="15">
                  <c:v>43514.761039999998</c:v>
                </c:pt>
                <c:pt idx="16">
                  <c:v>43446.395463000001</c:v>
                </c:pt>
                <c:pt idx="17">
                  <c:v>43546.340330999999</c:v>
                </c:pt>
                <c:pt idx="18">
                  <c:v>43757.544367000002</c:v>
                </c:pt>
                <c:pt idx="19">
                  <c:v>43624.936985</c:v>
                </c:pt>
                <c:pt idx="20">
                  <c:v>43666.014651999998</c:v>
                </c:pt>
                <c:pt idx="21">
                  <c:v>43548.623106000006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717504"/>
        <c:axId val="61870848"/>
      </c:lineChart>
      <c:catAx>
        <c:axId val="6171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1870848"/>
        <c:crosses val="autoZero"/>
        <c:auto val="1"/>
        <c:lblAlgn val="ctr"/>
        <c:lblOffset val="100"/>
        <c:noMultiLvlLbl val="0"/>
      </c:catAx>
      <c:valAx>
        <c:axId val="61870848"/>
        <c:scaling>
          <c:orientation val="minMax"/>
          <c:max val="43850"/>
          <c:min val="425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1717504"/>
        <c:crosses val="autoZero"/>
        <c:crossBetween val="between"/>
        <c:majorUnit val="2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produzione industriale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602449693788276E-2"/>
          <c:y val="0.17123745819397992"/>
          <c:w val="0.897582735491397"/>
          <c:h val="0.65855037351100343"/>
        </c:manualLayout>
      </c:layout>
      <c:lineChart>
        <c:grouping val="standard"/>
        <c:varyColors val="0"/>
        <c:ser>
          <c:idx val="0"/>
          <c:order val="0"/>
          <c:marker>
            <c:spPr>
              <a:solidFill>
                <a:schemeClr val="accent3"/>
              </a:solidFill>
            </c:spPr>
          </c:marker>
          <c:dPt>
            <c:idx val="14"/>
            <c:marker>
              <c:symbol val="diamond"/>
              <c:size val="9"/>
            </c:marker>
            <c:bubble3D val="0"/>
          </c:dPt>
          <c:dPt>
            <c:idx val="15"/>
            <c:marker>
              <c:symbol val="diamond"/>
              <c:size val="9"/>
            </c:marker>
            <c:bubble3D val="0"/>
          </c:dPt>
          <c:dPt>
            <c:idx val="16"/>
            <c:marker>
              <c:symbol val="diamond"/>
              <c:size val="9"/>
            </c:marker>
            <c:bubble3D val="0"/>
          </c:dPt>
          <c:dPt>
            <c:idx val="17"/>
            <c:marker>
              <c:symbol val="diamond"/>
              <c:size val="9"/>
            </c:marker>
            <c:bubble3D val="0"/>
          </c:dPt>
          <c:dPt>
            <c:idx val="18"/>
            <c:bubble3D val="0"/>
          </c:dPt>
          <c:dPt>
            <c:idx val="20"/>
            <c:marker>
              <c:symbol val="diamond"/>
              <c:size val="9"/>
            </c:marker>
            <c:bubble3D val="0"/>
          </c:dPt>
          <c:dPt>
            <c:idx val="21"/>
            <c:marker>
              <c:symbol val="diamond"/>
              <c:size val="11"/>
              <c:spPr>
                <a:solidFill>
                  <a:srgbClr val="FF0000"/>
                </a:solidFill>
              </c:spPr>
            </c:marker>
            <c:bubble3D val="0"/>
          </c:dPt>
          <c:dPt>
            <c:idx val="22"/>
            <c:marker>
              <c:symbol val="diamond"/>
              <c:size val="11"/>
              <c:spPr>
                <a:solidFill>
                  <a:srgbClr val="FF0000"/>
                </a:solidFill>
              </c:spPr>
            </c:marker>
            <c:bubble3D val="0"/>
          </c:dPt>
          <c:cat>
            <c:strRef>
              <c:f>'7. GRAFICI congiuntura'!$A$4:$A$26</c:f>
              <c:strCache>
                <c:ptCount val="23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 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  <c:pt idx="19">
                  <c:v>Ago</c:v>
                </c:pt>
                <c:pt idx="20">
                  <c:v>Set</c:v>
                </c:pt>
                <c:pt idx="21">
                  <c:v>Ott</c:v>
                </c:pt>
                <c:pt idx="22">
                  <c:v>Nov</c:v>
                </c:pt>
              </c:strCache>
            </c:strRef>
          </c:cat>
          <c:val>
            <c:numRef>
              <c:f>'7. GRAFICI congiuntura'!$B$4:$B$26</c:f>
              <c:numCache>
                <c:formatCode>#,##0.0</c:formatCode>
                <c:ptCount val="23"/>
                <c:pt idx="0">
                  <c:v>92.7</c:v>
                </c:pt>
                <c:pt idx="1">
                  <c:v>91.8</c:v>
                </c:pt>
                <c:pt idx="2">
                  <c:v>91.1</c:v>
                </c:pt>
                <c:pt idx="3">
                  <c:v>91.9</c:v>
                </c:pt>
                <c:pt idx="4">
                  <c:v>90.2</c:v>
                </c:pt>
                <c:pt idx="5">
                  <c:v>91.8</c:v>
                </c:pt>
                <c:pt idx="6">
                  <c:v>90.5</c:v>
                </c:pt>
                <c:pt idx="7">
                  <c:v>91.2</c:v>
                </c:pt>
                <c:pt idx="8">
                  <c:v>90.5</c:v>
                </c:pt>
                <c:pt idx="9">
                  <c:v>90.6</c:v>
                </c:pt>
                <c:pt idx="10">
                  <c:v>90.9</c:v>
                </c:pt>
                <c:pt idx="11">
                  <c:v>91.5</c:v>
                </c:pt>
                <c:pt idx="12">
                  <c:v>90.9</c:v>
                </c:pt>
                <c:pt idx="13">
                  <c:v>91.5</c:v>
                </c:pt>
                <c:pt idx="14">
                  <c:v>92</c:v>
                </c:pt>
                <c:pt idx="15">
                  <c:v>91.7</c:v>
                </c:pt>
                <c:pt idx="16">
                  <c:v>92.5</c:v>
                </c:pt>
                <c:pt idx="17">
                  <c:v>91.6</c:v>
                </c:pt>
                <c:pt idx="18" formatCode="0.0">
                  <c:v>92.6</c:v>
                </c:pt>
                <c:pt idx="19" formatCode="0.0">
                  <c:v>92.100000000000009</c:v>
                </c:pt>
                <c:pt idx="20" formatCode="0.0">
                  <c:v>92.3</c:v>
                </c:pt>
                <c:pt idx="21" formatCode="0.0">
                  <c:v>92.576899999999981</c:v>
                </c:pt>
                <c:pt idx="22" formatCode="0.0">
                  <c:v>92.669476899999964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27008"/>
        <c:axId val="63228544"/>
      </c:lineChart>
      <c:catAx>
        <c:axId val="63227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3228544"/>
        <c:crosses val="autoZero"/>
        <c:auto val="1"/>
        <c:lblAlgn val="ctr"/>
        <c:lblOffset val="100"/>
        <c:noMultiLvlLbl val="0"/>
      </c:catAx>
      <c:valAx>
        <c:axId val="63228544"/>
        <c:scaling>
          <c:orientation val="minMax"/>
          <c:max val="93"/>
          <c:min val="9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3227008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occupazione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74873140857393"/>
          <c:y val="0.10664878583945363"/>
          <c:w val="0.84365867599883348"/>
          <c:h val="0.71895589286390227"/>
        </c:manualLayout>
      </c:layout>
      <c:lineChart>
        <c:grouping val="standard"/>
        <c:varyColors val="0"/>
        <c:ser>
          <c:idx val="0"/>
          <c:order val="0"/>
          <c:marker>
            <c:spPr>
              <a:solidFill>
                <a:srgbClr val="0070C0"/>
              </a:solidFill>
            </c:spPr>
          </c:marker>
          <c:dPt>
            <c:idx val="15"/>
            <c:bubble3D val="0"/>
          </c:dPt>
          <c:cat>
            <c:strRef>
              <c:f>'7. GRAFICI congiuntura'!$K$4:$K$25</c:f>
              <c:strCache>
                <c:ptCount val="22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  <c:pt idx="19">
                  <c:v>Ago</c:v>
                </c:pt>
                <c:pt idx="20">
                  <c:v>Set</c:v>
                </c:pt>
                <c:pt idx="21">
                  <c:v>Ott</c:v>
                </c:pt>
              </c:strCache>
            </c:strRef>
          </c:cat>
          <c:val>
            <c:numRef>
              <c:f>'7. GRAFICI congiuntura'!$L$4:$L$25</c:f>
              <c:numCache>
                <c:formatCode>#,##0</c:formatCode>
                <c:ptCount val="22"/>
                <c:pt idx="0">
                  <c:v>22178.679</c:v>
                </c:pt>
                <c:pt idx="1">
                  <c:v>22167.468000000001</c:v>
                </c:pt>
                <c:pt idx="2">
                  <c:v>22259.091</c:v>
                </c:pt>
                <c:pt idx="3">
                  <c:v>22143.949000000001</c:v>
                </c:pt>
                <c:pt idx="4">
                  <c:v>22255.601000000002</c:v>
                </c:pt>
                <c:pt idx="5">
                  <c:v>22324.506000000001</c:v>
                </c:pt>
                <c:pt idx="6">
                  <c:v>22276.061999999998</c:v>
                </c:pt>
                <c:pt idx="7">
                  <c:v>22237.532999999999</c:v>
                </c:pt>
                <c:pt idx="8">
                  <c:v>22340.375</c:v>
                </c:pt>
                <c:pt idx="9">
                  <c:v>22368.236000000001</c:v>
                </c:pt>
                <c:pt idx="10">
                  <c:v>22269.843000000001</c:v>
                </c:pt>
                <c:pt idx="11">
                  <c:v>22359.572</c:v>
                </c:pt>
                <c:pt idx="12">
                  <c:v>22362</c:v>
                </c:pt>
                <c:pt idx="13">
                  <c:v>22350.75</c:v>
                </c:pt>
                <c:pt idx="14">
                  <c:v>22333.097000000002</c:v>
                </c:pt>
                <c:pt idx="15">
                  <c:v>22485.699000000001</c:v>
                </c:pt>
                <c:pt idx="16">
                  <c:v>22422.323</c:v>
                </c:pt>
                <c:pt idx="17">
                  <c:v>22439.34</c:v>
                </c:pt>
                <c:pt idx="18">
                  <c:v>22477.86</c:v>
                </c:pt>
                <c:pt idx="19">
                  <c:v>22527.273999999998</c:v>
                </c:pt>
                <c:pt idx="20">
                  <c:v>22481.777000000002</c:v>
                </c:pt>
                <c:pt idx="21">
                  <c:v>22443.214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524416"/>
        <c:axId val="61919232"/>
      </c:lineChart>
      <c:catAx>
        <c:axId val="60524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1919232"/>
        <c:crosses val="autoZero"/>
        <c:auto val="1"/>
        <c:lblAlgn val="ctr"/>
        <c:lblOffset val="100"/>
        <c:noMultiLvlLbl val="0"/>
      </c:catAx>
      <c:valAx>
        <c:axId val="61919232"/>
        <c:scaling>
          <c:orientation val="minMax"/>
          <c:max val="22550"/>
          <c:min val="221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0524416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767199750724815E-3"/>
          <c:y val="8.1658816465096665E-2"/>
          <c:w val="0.94860283030269699"/>
          <c:h val="0.79194256193756252"/>
        </c:manualLayout>
      </c:layout>
      <c:lineChart>
        <c:grouping val="standard"/>
        <c:varyColors val="0"/>
        <c:ser>
          <c:idx val="0"/>
          <c:order val="0"/>
          <c:tx>
            <c:strRef>
              <c:f>Foglio1!$A$27</c:f>
              <c:strCache>
                <c:ptCount val="1"/>
                <c:pt idx="0">
                  <c:v>Una spesa necessaria e che mi piace affrontare</c:v>
                </c:pt>
              </c:strCache>
            </c:strRef>
          </c:tx>
          <c:dLbls>
            <c:dLbl>
              <c:idx val="0"/>
              <c:layout>
                <c:manualLayout>
                  <c:x val="-9.7222222222222224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66666666666669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94444444444444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777777777777779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333333333333334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111111111111101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Foglio1!$B$26:$H$26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Foglio1!$B$27:$H$27</c:f>
              <c:numCache>
                <c:formatCode>General</c:formatCode>
                <c:ptCount val="7"/>
                <c:pt idx="0">
                  <c:v>48.1</c:v>
                </c:pt>
                <c:pt idx="1">
                  <c:v>46.4</c:v>
                </c:pt>
                <c:pt idx="2">
                  <c:v>45.8</c:v>
                </c:pt>
                <c:pt idx="3" formatCode="0.0">
                  <c:v>49</c:v>
                </c:pt>
                <c:pt idx="4">
                  <c:v>51.7</c:v>
                </c:pt>
                <c:pt idx="5">
                  <c:v>50.6</c:v>
                </c:pt>
                <c:pt idx="6">
                  <c:v>52.5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23648"/>
        <c:axId val="66125184"/>
      </c:lineChart>
      <c:catAx>
        <c:axId val="6612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6125184"/>
        <c:crosses val="autoZero"/>
        <c:auto val="1"/>
        <c:lblAlgn val="ctr"/>
        <c:lblOffset val="100"/>
        <c:noMultiLvlLbl val="0"/>
      </c:catAx>
      <c:valAx>
        <c:axId val="66125184"/>
        <c:scaling>
          <c:orientation val="minMax"/>
          <c:max val="53"/>
          <c:min val="45"/>
        </c:scaling>
        <c:delete val="1"/>
        <c:axPos val="l"/>
        <c:numFmt formatCode="General" sourceLinked="1"/>
        <c:majorTickMark val="out"/>
        <c:minorTickMark val="none"/>
        <c:tickLblPos val="nextTo"/>
        <c:crossAx val="66123648"/>
        <c:crosses val="autoZero"/>
        <c:crossBetween val="between"/>
        <c:majorUnit val="2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80183727034128E-2"/>
          <c:y val="4.746281714785655E-4"/>
          <c:w val="0.97644203849518807"/>
          <c:h val="0.87231882473024203"/>
        </c:manualLayout>
      </c:layout>
      <c:lineChart>
        <c:grouping val="standard"/>
        <c:varyColors val="0"/>
        <c:ser>
          <c:idx val="0"/>
          <c:order val="0"/>
          <c:tx>
            <c:strRef>
              <c:f>'SLIDE 10'!$A$38</c:f>
              <c:strCache>
                <c:ptCount val="1"/>
                <c:pt idx="0">
                  <c:v>16 – 31 dicembre</c:v>
                </c:pt>
              </c:strCache>
            </c:strRef>
          </c:tx>
          <c:dLbls>
            <c:dLbl>
              <c:idx val="0"/>
              <c:layout>
                <c:manualLayout>
                  <c:x val="-7.4999999999999997E-2"/>
                  <c:y val="-9.2592592592592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970214604948746E-2"/>
                  <c:y val="-0.1179459226752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6666666666666666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66666666666666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555555555555556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666666666666664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3333333333333332E-3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'SLIDE 10'!$B$34:$H$34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'SLIDE 10'!$B$38:$H$38</c:f>
              <c:numCache>
                <c:formatCode>###0.0</c:formatCode>
                <c:ptCount val="7"/>
                <c:pt idx="0">
                  <c:v>34.799999999999997</c:v>
                </c:pt>
                <c:pt idx="1">
                  <c:v>26.4</c:v>
                </c:pt>
                <c:pt idx="2">
                  <c:v>33.6</c:v>
                </c:pt>
                <c:pt idx="3">
                  <c:v>33.6</c:v>
                </c:pt>
                <c:pt idx="4">
                  <c:v>42.530838991816061</c:v>
                </c:pt>
                <c:pt idx="5">
                  <c:v>47.267427005152442</c:v>
                </c:pt>
                <c:pt idx="6">
                  <c:v>37.299999999999997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20032"/>
        <c:axId val="66221568"/>
      </c:lineChart>
      <c:catAx>
        <c:axId val="6622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6221568"/>
        <c:crosses val="autoZero"/>
        <c:auto val="1"/>
        <c:lblAlgn val="ctr"/>
        <c:lblOffset val="100"/>
        <c:noMultiLvlLbl val="0"/>
      </c:catAx>
      <c:valAx>
        <c:axId val="66221568"/>
        <c:scaling>
          <c:orientation val="minMax"/>
          <c:min val="25"/>
        </c:scaling>
        <c:delete val="1"/>
        <c:axPos val="l"/>
        <c:numFmt formatCode="###0.0" sourceLinked="1"/>
        <c:majorTickMark val="out"/>
        <c:minorTickMark val="none"/>
        <c:tickLblPos val="nextTo"/>
        <c:crossAx val="662200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0.52553</cdr:x>
      <cdr:y>0.46199</cdr:y>
    </cdr:from>
    <cdr:to>
      <cdr:x>0.98107</cdr:x>
      <cdr:y>0.84422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990305" y="1584176"/>
          <a:ext cx="2592090" cy="1310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% di chi ritiene i regali una spesa piacevole</a:t>
          </a:r>
          <a:endParaRPr lang="it-IT" sz="24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68C5C-FFC8-4B5F-8D6B-58E470E817D0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0618D9-8754-4B5F-B35D-6C5ED72394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91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 smtClean="0"/>
          </a:p>
        </p:txBody>
      </p:sp>
      <p:sp>
        <p:nvSpPr>
          <p:cNvPr id="21508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16798" indent="-275692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2766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43873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84980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64E3B0-2CB4-4291-8C96-B147F62E9EFF}" type="slidenum">
              <a:rPr lang="it-IT" altLang="it-IT" sz="18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5364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11C2B7-8E02-4A8C-BA56-B72FB9FADE14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 sz="18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9" y="9429671"/>
            <a:ext cx="2946400" cy="4969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40AB66F-5919-46B4-81C0-91812F24E51A}" type="slidenum">
              <a:rPr lang="it-IT" sz="1200">
                <a:latin typeface="+mn-lt"/>
              </a:rPr>
              <a:pPr algn="r">
                <a:defRPr/>
              </a:pPr>
              <a:t>6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730E2-4AB6-45AA-8157-E30A5427374F}" type="slidenum">
              <a:rPr lang="it-IT" sz="1200">
                <a:latin typeface="Calibri" pitchFamily="34" charset="0"/>
              </a:rPr>
              <a:pPr algn="r"/>
              <a:t>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F9B612-BB2D-4C2B-B914-B7E734F1FD86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CBF9-0686-4D42-A811-C91AD2DE53D4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557-C5C0-4F95-9396-1265890226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4CC-B890-461D-822F-327AA562530F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736D-8364-4736-BE51-C6E701577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16BB-CC5D-44D5-8BF4-2A7EEB6C41B1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153C-8540-4B2F-9926-8EF150D6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7384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D20-66D9-494B-8FE4-3B68F80427F6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34-3703-4FDC-A068-1B31AF78E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E57-0C45-40DC-B926-CAB1768EE2E0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122F-8F93-47FD-95A0-4DFF15430A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96C-8DC6-4221-A250-689195870FC1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4397-57D5-44DB-BF3B-85988835D1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5E9-D1D3-47F6-B858-119D1C8BC9A1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010-CF95-472D-9AEF-EF5A1D04E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A104-9DE0-42EB-B00C-1F1DEBAFAF11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D99-980D-40BE-A3DA-93AC595A1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382-E996-454F-9A2E-164380ADD672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1800-08AB-40C7-9CA4-BE85A6BA4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82E0-69B1-4190-9C3C-7BDF895F3FB1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062E-0F76-41A3-9153-80FEC54010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8054-6BA9-42FE-824E-B5E4A20BCC70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12-401A-4091-ACDB-5043520FC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075E2-3EEB-4FFE-A6B4-25D31CA12075}" type="datetimeFigureOut">
              <a:rPr lang="it-IT"/>
              <a:pPr>
                <a:defRPr/>
              </a:pPr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7F88B-ECDF-4142-B690-5C9078445C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fcommercio.it/ufficio-studi#notarg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chart" Target="../charts/chart2.xml"/><Relationship Id="rId7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C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onsumi di natale in crescita (finalmente)</a:t>
            </a:r>
            <a:endParaRPr lang="it-IT" sz="36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2 </a:t>
            </a:r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dicembre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2015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5496" y="6474822"/>
            <a:ext cx="90360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 dirty="0" smtClean="0"/>
              <a:t>ELABORAZIONI, STIME </a:t>
            </a:r>
            <a:r>
              <a:rPr lang="it-IT" sz="1600" b="1" dirty="0"/>
              <a:t>E PREVISIONI UFFICIO STUDI </a:t>
            </a:r>
            <a:r>
              <a:rPr lang="it-IT" sz="1600" b="1" dirty="0" smtClean="0"/>
              <a:t>CONFCOMMERCIO</a:t>
            </a:r>
            <a:endParaRPr lang="it-IT" sz="1600" b="1" dirty="0"/>
          </a:p>
        </p:txBody>
      </p:sp>
      <p:pic>
        <p:nvPicPr>
          <p:cNvPr id="1026" name="Picture 2" descr="logo vincitore -70esi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16346" y="24690"/>
            <a:ext cx="7868022" cy="5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3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orientamenti </a:t>
            </a:r>
            <a:r>
              <a:rPr 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in tema di </a:t>
            </a:r>
            <a:r>
              <a:rPr lang="it-IT" sz="33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regali</a:t>
            </a:r>
            <a:endParaRPr lang="it-IT" sz="33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4250" y="2469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9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722659"/>
              </p:ext>
            </p:extLst>
          </p:nvPr>
        </p:nvGraphicFramePr>
        <p:xfrm>
          <a:off x="3453903" y="3429000"/>
          <a:ext cx="5690097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830433"/>
              </p:ext>
            </p:extLst>
          </p:nvPr>
        </p:nvGraphicFramePr>
        <p:xfrm>
          <a:off x="32494" y="4797152"/>
          <a:ext cx="3357948" cy="1872208"/>
        </p:xfrm>
        <a:graphic>
          <a:graphicData uri="http://schemas.openxmlformats.org/drawingml/2006/table">
            <a:tbl>
              <a:tblPr/>
              <a:tblGrid>
                <a:gridCol w="1119316"/>
                <a:gridCol w="1119316"/>
                <a:gridCol w="1119316"/>
              </a:tblGrid>
              <a:tr h="9361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6346" y="3501008"/>
            <a:ext cx="3475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prossimo </a:t>
            </a:r>
            <a:r>
              <a:rPr lang="it-IT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Natale </a:t>
            </a:r>
            <a:r>
              <a:rPr lang="it-IT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sarà il primo fuori dalla </a:t>
            </a:r>
            <a:r>
              <a:rPr lang="it-IT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crisi? % SI’-NO</a:t>
            </a:r>
          </a:p>
        </p:txBody>
      </p:sp>
      <p:sp>
        <p:nvSpPr>
          <p:cNvPr id="9" name="CasellaDiTesto 1"/>
          <p:cNvSpPr txBox="1"/>
          <p:nvPr/>
        </p:nvSpPr>
        <p:spPr>
          <a:xfrm>
            <a:off x="251520" y="500940"/>
            <a:ext cx="4680484" cy="11521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 smtClean="0">
                <a:solidFill>
                  <a:srgbClr val="C00000"/>
                </a:solidFill>
              </a:rPr>
              <a:t>% di chi aspetta gli ultimissimi giorni  (16-31 </a:t>
            </a:r>
            <a:r>
              <a:rPr lang="it-IT" sz="2800" b="1" dirty="0" err="1" smtClean="0">
                <a:solidFill>
                  <a:srgbClr val="C00000"/>
                </a:solidFill>
              </a:rPr>
              <a:t>dic</a:t>
            </a:r>
            <a:r>
              <a:rPr lang="it-IT" sz="2800" b="1" dirty="0" smtClean="0">
                <a:solidFill>
                  <a:srgbClr val="C00000"/>
                </a:solidFill>
              </a:rPr>
              <a:t>.)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899258"/>
              </p:ext>
            </p:extLst>
          </p:nvPr>
        </p:nvGraphicFramePr>
        <p:xfrm>
          <a:off x="16346" y="548680"/>
          <a:ext cx="889247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7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  <p:bldP spid="9" grpId="0"/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16346" y="24690"/>
            <a:ext cx="1891358" cy="5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3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fonti</a:t>
            </a:r>
            <a:endParaRPr lang="it-IT" sz="33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2538" y="640913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10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347" y="717078"/>
            <a:ext cx="912765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1: </a:t>
            </a:r>
            <a:r>
              <a:rPr lang="it-IT" altLang="it-IT" sz="2400" dirty="0" smtClean="0"/>
              <a:t>Ocse</a:t>
            </a:r>
            <a:r>
              <a:rPr lang="it-IT" altLang="it-IT" sz="2400" dirty="0"/>
              <a:t>, BEA, </a:t>
            </a:r>
            <a:r>
              <a:rPr lang="it-IT" altLang="it-IT" sz="2400" dirty="0" err="1"/>
              <a:t>Eurostat</a:t>
            </a:r>
            <a:r>
              <a:rPr lang="it-IT" altLang="it-IT" sz="2400" dirty="0"/>
              <a:t>.</a:t>
            </a:r>
          </a:p>
          <a:p>
            <a:endParaRPr lang="it-IT" sz="1000" b="1" dirty="0" smtClean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2: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400" dirty="0" smtClean="0">
                <a:cs typeface="Times New Roman" pitchFamily="18" charset="0"/>
              </a:rPr>
              <a:t>Istat</a:t>
            </a:r>
            <a:r>
              <a:rPr lang="it-IT" sz="2400" dirty="0">
                <a:cs typeface="Times New Roman" pitchFamily="18" charset="0"/>
              </a:rPr>
              <a:t>, Confcommercio (</a:t>
            </a:r>
            <a:r>
              <a:rPr lang="it-IT" sz="2400" dirty="0" err="1">
                <a:cs typeface="Times New Roman" pitchFamily="18" charset="0"/>
              </a:rPr>
              <a:t>Consumi&amp;prezzi</a:t>
            </a:r>
            <a:r>
              <a:rPr lang="it-IT" sz="2400" dirty="0">
                <a:cs typeface="Times New Roman" pitchFamily="18" charset="0"/>
              </a:rPr>
              <a:t>).</a:t>
            </a:r>
          </a:p>
          <a:p>
            <a:endParaRPr lang="it-IT" sz="1000" b="1" dirty="0" smtClean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3: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 Istat.</a:t>
            </a:r>
          </a:p>
          <a:p>
            <a:endParaRPr lang="it-IT" sz="1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4: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 MEF.</a:t>
            </a:r>
          </a:p>
          <a:p>
            <a:endParaRPr lang="it-IT" sz="1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5:</a:t>
            </a:r>
            <a:r>
              <a:rPr lang="it-IT" sz="2400" dirty="0">
                <a:cs typeface="Times New Roman" pitchFamily="18" charset="0"/>
              </a:rPr>
              <a:t> Confcommercio (</a:t>
            </a:r>
            <a:r>
              <a:rPr lang="it-IT" sz="2400" dirty="0" err="1">
                <a:cs typeface="Times New Roman" pitchFamily="18" charset="0"/>
              </a:rPr>
              <a:t>Consumi&amp;prezzi</a:t>
            </a:r>
            <a:r>
              <a:rPr lang="it-IT" sz="2400" dirty="0">
                <a:cs typeface="Times New Roman" pitchFamily="18" charset="0"/>
              </a:rPr>
              <a:t>).</a:t>
            </a:r>
            <a:endParaRPr lang="it-IT" sz="2400" b="1" dirty="0" smtClean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endParaRPr lang="it-IT" sz="1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6: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 Istat, Inps, MEF; </a:t>
            </a:r>
            <a:r>
              <a:rPr lang="it-IT" sz="2400" dirty="0" smtClean="0"/>
              <a:t>per </a:t>
            </a:r>
            <a:r>
              <a:rPr lang="it-IT" sz="2400" dirty="0"/>
              <a:t>la costruzione del «conto delle tredicesime» si veda la nota tecnica del 27-11-2013, </a:t>
            </a:r>
            <a:r>
              <a:rPr lang="it-IT" sz="2400" dirty="0" smtClean="0">
                <a:hlinkClick r:id="rId2"/>
              </a:rPr>
              <a:t>www.confcommercio.it/</a:t>
            </a:r>
            <a:r>
              <a:rPr lang="it-IT" sz="2400" dirty="0" err="1" smtClean="0">
                <a:hlinkClick r:id="rId2"/>
              </a:rPr>
              <a:t>ufficio-studi#notarget</a:t>
            </a:r>
            <a:r>
              <a:rPr lang="it-IT" sz="2400" dirty="0" smtClean="0"/>
              <a:t>.</a:t>
            </a:r>
          </a:p>
          <a:p>
            <a:endParaRPr lang="it-IT" sz="1000" dirty="0"/>
          </a:p>
          <a:p>
            <a:pPr algn="just"/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7-9:</a:t>
            </a:r>
            <a:r>
              <a:rPr lang="it-IT" sz="2400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Consumi </a:t>
            </a:r>
            <a:r>
              <a:rPr lang="it-IT" sz="2400" dirty="0">
                <a:latin typeface="Arial" pitchFamily="34" charset="0"/>
                <a:cs typeface="Times New Roman" pitchFamily="18" charset="0"/>
              </a:rPr>
              <a:t>di Natale 2015 - Indagine di opinione sugli acquisti degli italiani in occasione delle festività natalizie - FORMAT </a:t>
            </a:r>
            <a:r>
              <a:rPr lang="it-IT" sz="2400" dirty="0" err="1" smtClean="0">
                <a:latin typeface="Arial" pitchFamily="34" charset="0"/>
                <a:cs typeface="Times New Roman" pitchFamily="18" charset="0"/>
              </a:rPr>
              <a:t>SrL</a:t>
            </a:r>
            <a:r>
              <a:rPr lang="it-IT" sz="240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it-IT" sz="2400" b="1" dirty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it-IT" sz="29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effetti degli eventi terroristici:</a:t>
            </a:r>
          </a:p>
          <a:p>
            <a:pPr>
              <a:defRPr/>
            </a:pPr>
            <a:r>
              <a:rPr lang="it-IT" sz="29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ambigui, almeno nel passato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2120" r="3040" b="12520"/>
          <a:stretch/>
        </p:blipFill>
        <p:spPr bwMode="auto">
          <a:xfrm>
            <a:off x="0" y="3779020"/>
            <a:ext cx="4572000" cy="307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" t="10068" r="7131" b="8699"/>
          <a:stretch/>
        </p:blipFill>
        <p:spPr bwMode="auto">
          <a:xfrm>
            <a:off x="1" y="914400"/>
            <a:ext cx="4571999" cy="284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" t="5830" r="6732" b="16707"/>
          <a:stretch/>
        </p:blipFill>
        <p:spPr bwMode="auto">
          <a:xfrm>
            <a:off x="4699001" y="914401"/>
            <a:ext cx="4444999" cy="286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1" r="7214" b="10428"/>
          <a:stretch/>
        </p:blipFill>
        <p:spPr bwMode="auto">
          <a:xfrm>
            <a:off x="4699000" y="3802531"/>
            <a:ext cx="4444999" cy="305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286000" y="6400800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66FF"/>
                </a:solidFill>
              </a:rPr>
              <a:t>ITALIA</a:t>
            </a:r>
            <a:endParaRPr lang="it-IT" b="1" dirty="0">
              <a:solidFill>
                <a:srgbClr val="0066FF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460" y="44196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CC0000"/>
                </a:solidFill>
              </a:rPr>
              <a:t>UK</a:t>
            </a:r>
            <a:endParaRPr lang="it-IT" b="1" dirty="0">
              <a:solidFill>
                <a:srgbClr val="CC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639421" y="42349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92D050"/>
                </a:solidFill>
              </a:rPr>
              <a:t>USA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04250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11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24259" y="-27384"/>
            <a:ext cx="541183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sintesi congiunturale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23850" y="3789363"/>
            <a:ext cx="871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27575" y="836613"/>
            <a:ext cx="0" cy="5900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8677642" y="44624"/>
            <a:ext cx="433387" cy="447675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endParaRPr lang="it-IT" altLang="it-IT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636119"/>
              </p:ext>
            </p:extLst>
          </p:nvPr>
        </p:nvGraphicFramePr>
        <p:xfrm>
          <a:off x="179512" y="3717033"/>
          <a:ext cx="4478212" cy="302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266747"/>
              </p:ext>
            </p:extLst>
          </p:nvPr>
        </p:nvGraphicFramePr>
        <p:xfrm>
          <a:off x="4853466" y="3786981"/>
          <a:ext cx="4276724" cy="294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19944"/>
              </p:ext>
            </p:extLst>
          </p:nvPr>
        </p:nvGraphicFramePr>
        <p:xfrm>
          <a:off x="315913" y="492300"/>
          <a:ext cx="4286250" cy="318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Gra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489495"/>
              </p:ext>
            </p:extLst>
          </p:nvPr>
        </p:nvGraphicFramePr>
        <p:xfrm>
          <a:off x="4727575" y="548680"/>
          <a:ext cx="4286250" cy="314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033" y="889388"/>
            <a:ext cx="165417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552" y="2132856"/>
            <a:ext cx="165417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95003"/>
            <a:ext cx="1800200" cy="100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95003"/>
            <a:ext cx="1800200" cy="100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it-IT" sz="31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la ripresa c’è: dinamica del reddito disponibile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6553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>
            <a:off x="3352800" y="1447800"/>
            <a:ext cx="0" cy="251460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943600" y="1905000"/>
            <a:ext cx="0" cy="358140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352800" y="4876800"/>
            <a:ext cx="0" cy="1219200"/>
          </a:xfrm>
          <a:prstGeom prst="straightConnector1">
            <a:avLst/>
          </a:prstGeom>
          <a:ln w="38100">
            <a:solidFill>
              <a:srgbClr val="008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6553200" y="5867400"/>
            <a:ext cx="0" cy="685800"/>
          </a:xfrm>
          <a:prstGeom prst="straightConnector1">
            <a:avLst/>
          </a:prstGeom>
          <a:ln w="38100">
            <a:solidFill>
              <a:srgbClr val="008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6629400" y="838200"/>
            <a:ext cx="2514600" cy="541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500" b="1" i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recupero proseguirebbe a tassi più dinamici nel prossimo biennio: a fine 2016 più 435 euro di reddito e 460 euro di consumi rispetto ai minimi (strada ancora lunga, quindi)</a:t>
            </a:r>
          </a:p>
        </p:txBody>
      </p:sp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3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7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0"/>
            <a:ext cx="7956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legge di stabilità 2016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8604250" y="-26988"/>
            <a:ext cx="539750" cy="47625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620713"/>
            <a:ext cx="9144000" cy="950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800" b="1" i="1" dirty="0" err="1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LdS</a:t>
            </a:r>
            <a:r>
              <a:rPr lang="it-IT" sz="2800" b="1" i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2016: tanti provvedimenti, ciascuno da valutare favorevolmente.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0" y="3483025"/>
            <a:ext cx="9131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i="1">
                <a:solidFill>
                  <a:srgbClr val="0066FF"/>
                </a:solidFill>
                <a:latin typeface="Arial" pitchFamily="34" charset="0"/>
                <a:cs typeface="Times New Roman" pitchFamily="18" charset="0"/>
              </a:rPr>
              <a:t>Il documento dice con chiarezza che il deficit aumenta e aumenterebbero anche le tasse future.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0" y="1556792"/>
            <a:ext cx="9131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i="1">
                <a:solidFill>
                  <a:srgbClr val="0066FF"/>
                </a:solidFill>
                <a:latin typeface="Arial" pitchFamily="34" charset="0"/>
                <a:cs typeface="Times New Roman" pitchFamily="18" charset="0"/>
              </a:rPr>
              <a:t>Circa 5 mld. di euro di maggiori redditi che sarebbero spesi in consumi (tasi, povertà, regimi agevolati, esigenze indifferibili). Impatto su crescita 2016: 2-3 decimi di punto.</a:t>
            </a:r>
          </a:p>
        </p:txBody>
      </p:sp>
      <p:sp>
        <p:nvSpPr>
          <p:cNvPr id="13" name="Ovale 12"/>
          <p:cNvSpPr/>
          <p:nvPr/>
        </p:nvSpPr>
        <p:spPr>
          <a:xfrm>
            <a:off x="7740352" y="5229200"/>
            <a:ext cx="1296144" cy="7585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7740352" y="5949280"/>
            <a:ext cx="1296144" cy="8305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526260"/>
            <a:ext cx="9067800" cy="228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22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52388" y="0"/>
            <a:ext cx="7007046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congiuntura dei consumi: l’ICC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604250" y="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5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" t="9698" r="1127"/>
          <a:stretch/>
        </p:blipFill>
        <p:spPr bwMode="auto">
          <a:xfrm>
            <a:off x="52388" y="563231"/>
            <a:ext cx="9091612" cy="629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92080" y="1268760"/>
            <a:ext cx="3555351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3600" b="1" dirty="0">
                <a:solidFill>
                  <a:srgbClr val="FF0000"/>
                </a:solidFill>
              </a:rPr>
              <a:t>ottobre </a:t>
            </a:r>
            <a:r>
              <a:rPr lang="it-IT" sz="3600" b="1" dirty="0" smtClean="0">
                <a:solidFill>
                  <a:srgbClr val="FF0000"/>
                </a:solidFill>
              </a:rPr>
              <a:t>2015: </a:t>
            </a:r>
            <a:r>
              <a:rPr lang="it-IT" sz="36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it-IT" sz="3600" b="1" dirty="0">
                <a:solidFill>
                  <a:srgbClr val="FF0000"/>
                </a:solidFill>
              </a:rPr>
              <a:t>% </a:t>
            </a:r>
            <a:r>
              <a:rPr lang="it-IT" sz="3600" b="1" dirty="0" err="1">
                <a:solidFill>
                  <a:srgbClr val="FF0000"/>
                </a:solidFill>
              </a:rPr>
              <a:t>cong</a:t>
            </a:r>
            <a:r>
              <a:rPr lang="it-IT" sz="3600" b="1" dirty="0">
                <a:solidFill>
                  <a:srgbClr val="FF0000"/>
                </a:solidFill>
              </a:rPr>
              <a:t>. = </a:t>
            </a:r>
            <a:r>
              <a:rPr lang="it-IT" sz="3600" b="1" dirty="0" smtClean="0">
                <a:solidFill>
                  <a:srgbClr val="FF0000"/>
                </a:solidFill>
              </a:rPr>
              <a:t>-0,3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5400600" cy="381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6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-13320" y="-2530"/>
            <a:ext cx="847375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conto delle tredicesime e stima dei consumi aggiuntivi del mese di dicembre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04250" y="476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6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02332"/>
            <a:ext cx="9108504" cy="595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e 1"/>
          <p:cNvSpPr/>
          <p:nvPr/>
        </p:nvSpPr>
        <p:spPr>
          <a:xfrm>
            <a:off x="8100392" y="4725144"/>
            <a:ext cx="755576" cy="720080"/>
          </a:xfrm>
          <a:prstGeom prst="ellipse">
            <a:avLst/>
          </a:prstGeom>
          <a:noFill/>
          <a:ln w="57150">
            <a:solidFill>
              <a:srgbClr val="000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6804248" y="5877272"/>
            <a:ext cx="755576" cy="720080"/>
          </a:xfrm>
          <a:prstGeom prst="ellipse">
            <a:avLst/>
          </a:prstGeom>
          <a:noFill/>
          <a:ln w="57150">
            <a:solidFill>
              <a:srgbClr val="000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8064896" y="5877272"/>
            <a:ext cx="755576" cy="720080"/>
          </a:xfrm>
          <a:prstGeom prst="ellipse">
            <a:avLst/>
          </a:prstGeom>
          <a:noFill/>
          <a:ln w="57150">
            <a:solidFill>
              <a:srgbClr val="000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58688" y="50082"/>
            <a:ext cx="8473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pesa media </a:t>
            </a: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pro capite per </a:t>
            </a: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i (soli) regali di Natale</a:t>
            </a:r>
            <a:endParaRPr lang="it-IT" sz="3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4250" y="476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7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" t="6817" r="3340" b="5195"/>
          <a:stretch/>
        </p:blipFill>
        <p:spPr bwMode="auto">
          <a:xfrm>
            <a:off x="107504" y="770998"/>
            <a:ext cx="8928992" cy="611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292080" y="2519723"/>
            <a:ext cx="3582045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2800" b="1" dirty="0">
                <a:solidFill>
                  <a:srgbClr val="CC0000"/>
                </a:solidFill>
              </a:rPr>
              <a:t>i</a:t>
            </a:r>
            <a:r>
              <a:rPr lang="it-IT" sz="2800" b="1" dirty="0" smtClean="0">
                <a:solidFill>
                  <a:srgbClr val="CC0000"/>
                </a:solidFill>
              </a:rPr>
              <a:t>n termini reali:</a:t>
            </a:r>
          </a:p>
          <a:p>
            <a:pPr algn="ctr">
              <a:lnSpc>
                <a:spcPct val="85000"/>
              </a:lnSpc>
            </a:pPr>
            <a:r>
              <a:rPr lang="it-IT" sz="2800" b="1" dirty="0" smtClean="0">
                <a:solidFill>
                  <a:srgbClr val="CC0000"/>
                </a:solidFill>
              </a:rPr>
              <a:t>+5% rispetto allo scorso anno, -30% rispetto al 2009</a:t>
            </a:r>
            <a:endParaRPr lang="it-IT" sz="28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9126413" cy="5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propensione agli acquisti durante le festività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02538" y="640913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8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" y="681038"/>
            <a:ext cx="8340601" cy="617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3893</TotalTime>
  <Words>384</Words>
  <Application>Microsoft Office PowerPoint</Application>
  <PresentationFormat>Presentazione su schermo (4:3)</PresentationFormat>
  <Paragraphs>88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161</cp:revision>
  <cp:lastPrinted>2015-12-01T12:44:35Z</cp:lastPrinted>
  <dcterms:created xsi:type="dcterms:W3CDTF">2012-11-27T09:48:37Z</dcterms:created>
  <dcterms:modified xsi:type="dcterms:W3CDTF">2015-12-01T15:22:23Z</dcterms:modified>
</cp:coreProperties>
</file>