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0" r:id="rId2"/>
    <p:sldId id="303" r:id="rId3"/>
    <p:sldId id="295" r:id="rId4"/>
    <p:sldId id="297" r:id="rId5"/>
    <p:sldId id="287" r:id="rId6"/>
    <p:sldId id="304" r:id="rId7"/>
    <p:sldId id="310" r:id="rId8"/>
    <p:sldId id="305" r:id="rId9"/>
    <p:sldId id="286" r:id="rId10"/>
    <p:sldId id="307" r:id="rId11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6600"/>
    <a:srgbClr val="FF3300"/>
    <a:srgbClr val="000066"/>
    <a:srgbClr val="000099"/>
    <a:srgbClr val="990099"/>
    <a:srgbClr val="CC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591" autoAdjust="0"/>
    <p:restoredTop sz="94675" autoAdjust="0"/>
  </p:normalViewPr>
  <p:slideViewPr>
    <p:cSldViewPr>
      <p:cViewPr>
        <p:scale>
          <a:sx n="120" d="100"/>
          <a:sy n="120" d="100"/>
        </p:scale>
        <p:origin x="-21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62"/>
    </p:cViewPr>
  </p:sorterViewPr>
  <p:notesViewPr>
    <p:cSldViewPr>
      <p:cViewPr varScale="1">
        <p:scale>
          <a:sx n="78" d="100"/>
          <a:sy n="78" d="100"/>
        </p:scale>
        <p:origin x="-3318" y="-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artel3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667904"/>
        <c:axId val="32669696"/>
      </c:barChart>
      <c:catAx>
        <c:axId val="326679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600" b="1"/>
            </a:pPr>
            <a:endParaRPr lang="it-IT"/>
          </a:p>
        </c:txPr>
        <c:crossAx val="32669696"/>
        <c:crosses val="autoZero"/>
        <c:auto val="1"/>
        <c:lblAlgn val="ctr"/>
        <c:lblOffset val="100"/>
        <c:noMultiLvlLbl val="0"/>
      </c:catAx>
      <c:valAx>
        <c:axId val="326696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326679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714E62F-CEF8-4EB6-82D1-9433B0F5150F}" type="datetimeFigureOut">
              <a:rPr lang="it-IT"/>
              <a:pPr>
                <a:defRPr/>
              </a:pPr>
              <a:t>05/12/2013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15E2EA-24EA-4D1F-9973-2868D6D2107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34011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54D3A1-27DD-40ED-83EA-A1F8F63265C9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17411" name="Segnaposto numero diapositiva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09AFC60-C832-4944-B6A0-2FF2935F2E95}" type="slidenum">
              <a:rPr lang="it-IT" sz="1200">
                <a:solidFill>
                  <a:srgbClr val="000000"/>
                </a:solidFill>
                <a:latin typeface="Calibri" pitchFamily="34" charset="0"/>
              </a:rPr>
              <a:pPr algn="r"/>
              <a:t>2</a:t>
            </a:fld>
            <a:endParaRPr lang="it-IT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19459" name="Segnaposto numero diapositiva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8178B70-D6F4-4435-B239-650E2D44B29A}" type="slidenum">
              <a:rPr lang="it-IT" sz="1200">
                <a:solidFill>
                  <a:srgbClr val="000000"/>
                </a:solidFill>
                <a:latin typeface="Calibri" pitchFamily="34" charset="0"/>
              </a:rPr>
              <a:pPr algn="r"/>
              <a:t>3</a:t>
            </a:fld>
            <a:endParaRPr lang="it-IT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21507" name="Segnaposto numero diapositiva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97F788E-2CE4-4DAC-864D-3332632677C9}" type="slidenum">
              <a:rPr lang="it-IT" sz="1200">
                <a:solidFill>
                  <a:srgbClr val="000000"/>
                </a:solidFill>
                <a:latin typeface="Calibri" pitchFamily="34" charset="0"/>
              </a:rPr>
              <a:pPr algn="r"/>
              <a:t>4</a:t>
            </a:fld>
            <a:endParaRPr lang="it-IT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9459" name="Segnaposto numero diapositiva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AB8D1617-16C3-48F2-B3CB-2B35F2892B93}" type="slidenum">
              <a:rPr lang="it-IT" sz="1200">
                <a:latin typeface="+mn-lt"/>
              </a:rPr>
              <a:pPr algn="r">
                <a:defRPr/>
              </a:pPr>
              <a:t>5</a:t>
            </a:fld>
            <a:endParaRPr lang="it-IT" sz="1200">
              <a:latin typeface="+mn-lt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27651" name="Segnaposto numero diapositiva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C8AC677-9022-4623-B68E-5FAF09C56FE7}" type="slidenum">
              <a:rPr lang="it-IT" sz="1200">
                <a:solidFill>
                  <a:srgbClr val="000000"/>
                </a:solidFill>
                <a:latin typeface="Calibri" pitchFamily="34" charset="0"/>
              </a:rPr>
              <a:pPr algn="r"/>
              <a:t>6</a:t>
            </a:fld>
            <a:endParaRPr lang="it-IT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40964" name="Segnaposto numero diapositiva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DFFC330-5756-473E-B358-AD4B4BF9B50D}" type="slidenum">
              <a:rPr lang="it-IT" sz="1200">
                <a:latin typeface="Calibri" pitchFamily="34" charset="0"/>
              </a:rPr>
              <a:pPr algn="r"/>
              <a:t>7</a:t>
            </a:fld>
            <a:endParaRPr lang="it-IT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29699" name="Segnaposto numero diapositiva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1286BD1-8F13-4228-8FBE-892C4776A316}" type="slidenum">
              <a:rPr lang="it-IT" sz="1200">
                <a:solidFill>
                  <a:srgbClr val="000000"/>
                </a:solidFill>
                <a:latin typeface="Calibri" pitchFamily="34" charset="0"/>
              </a:rPr>
              <a:pPr algn="r"/>
              <a:t>8</a:t>
            </a:fld>
            <a:endParaRPr lang="it-IT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32771" name="Segnaposto numero diapositiva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B8A1A83-C38A-46EC-9E31-74737420057B}" type="slidenum">
              <a:rPr lang="it-IT" sz="1200">
                <a:solidFill>
                  <a:srgbClr val="000000"/>
                </a:solidFill>
                <a:latin typeface="Calibri" pitchFamily="34" charset="0"/>
              </a:rPr>
              <a:pPr algn="r"/>
              <a:t>10</a:t>
            </a:fld>
            <a:endParaRPr lang="it-IT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381B8-5ADE-4F96-B018-DCEDFF750938}" type="datetimeFigureOut">
              <a:rPr lang="it-IT"/>
              <a:pPr>
                <a:defRPr/>
              </a:pPr>
              <a:t>05/12/2013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57377-3F54-4B92-A186-44884F5A22F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5D9CC-940B-4BA6-87F0-8736EE7E21BD}" type="datetimeFigureOut">
              <a:rPr lang="it-IT"/>
              <a:pPr>
                <a:defRPr/>
              </a:pPr>
              <a:t>05/12/2013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DCE3C-F611-4D6B-A91D-966FFD4165B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B9054-15EC-4339-88F5-03FAC7093702}" type="datetimeFigureOut">
              <a:rPr lang="it-IT"/>
              <a:pPr>
                <a:defRPr/>
              </a:pPr>
              <a:t>05/12/2013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C1DEB-118C-459C-8611-8E748959162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69B83-4D6B-422B-B11A-D24DBD31B8F0}" type="datetimeFigureOut">
              <a:rPr lang="it-IT"/>
              <a:pPr>
                <a:defRPr/>
              </a:pPr>
              <a:t>05/12/2013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FC097-FC08-4BDF-AEC7-0C14CFF4E92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70DC8-FB48-42C4-8F64-C97C50A3780C}" type="datetimeFigureOut">
              <a:rPr lang="it-IT"/>
              <a:pPr>
                <a:defRPr/>
              </a:pPr>
              <a:t>05/12/2013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68771-F672-4AB3-B40F-EC51B209BA7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E9389-289F-4CD4-850B-D26D2FAC07E5}" type="datetimeFigureOut">
              <a:rPr lang="it-IT"/>
              <a:pPr>
                <a:defRPr/>
              </a:pPr>
              <a:t>05/12/2013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C299C-74BA-42C7-9082-31F1D04D40F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C458E-9EB6-415B-BBF8-2E68B56DE52A}" type="datetimeFigureOut">
              <a:rPr lang="it-IT"/>
              <a:pPr>
                <a:defRPr/>
              </a:pPr>
              <a:t>05/12/2013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DDFBD-BB79-4AD9-B0A5-CDDD0B79878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18ACB-1AC9-4A89-9481-10E14A582B3B}" type="datetimeFigureOut">
              <a:rPr lang="it-IT"/>
              <a:pPr>
                <a:defRPr/>
              </a:pPr>
              <a:t>05/12/2013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D85D6-E379-4EF5-8E7C-A04D3137279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226AD-3CFC-462B-A988-26F28970FD34}" type="datetimeFigureOut">
              <a:rPr lang="it-IT"/>
              <a:pPr>
                <a:defRPr/>
              </a:pPr>
              <a:t>05/12/2013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C8E62-7692-49F3-9946-9E2964D15F3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E54A7-5197-46F4-931D-C2CFC2CA05F1}" type="datetimeFigureOut">
              <a:rPr lang="it-IT"/>
              <a:pPr>
                <a:defRPr/>
              </a:pPr>
              <a:t>05/12/2013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4ED5A-5150-4735-B9FF-FC07F737271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93CEA-8BFE-407B-8749-5BBF9DD8B1C9}" type="datetimeFigureOut">
              <a:rPr lang="it-IT"/>
              <a:pPr>
                <a:defRPr/>
              </a:pPr>
              <a:t>05/12/2013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F2FC4-26D4-45D7-BED9-A8F77615D59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FDAFDF-64D6-4EB2-B9ED-2F17E28EA598}" type="datetimeFigureOut">
              <a:rPr lang="it-IT"/>
              <a:pPr>
                <a:defRPr/>
              </a:pPr>
              <a:t>05/12/2013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2338CA-0B35-4DF0-AA71-BF2B01E69C8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611188" y="1493838"/>
            <a:ext cx="8064500" cy="390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t-IT" sz="3200" b="1">
              <a:solidFill>
                <a:srgbClr val="CC0066"/>
              </a:solidFill>
              <a:cs typeface="Times New Roman" pitchFamily="18" charset="0"/>
            </a:endParaRPr>
          </a:p>
          <a:p>
            <a:pPr algn="ctr" eaLnBrk="0" hangingPunct="0"/>
            <a:r>
              <a:rPr lang="it-IT" sz="3600" b="1">
                <a:solidFill>
                  <a:srgbClr val="CD0065"/>
                </a:solidFill>
                <a:cs typeface="Times New Roman" pitchFamily="18" charset="0"/>
              </a:rPr>
              <a:t>il Misery Index Confcommercio (MIC)</a:t>
            </a:r>
          </a:p>
          <a:p>
            <a:pPr algn="ctr"/>
            <a:endParaRPr lang="it-IT" b="1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r>
              <a:rPr lang="it-IT" b="1">
                <a:solidFill>
                  <a:srgbClr val="002060"/>
                </a:solidFill>
                <a:cs typeface="Times New Roman" pitchFamily="18" charset="0"/>
              </a:rPr>
              <a:t>MARIANO BELLA</a:t>
            </a:r>
          </a:p>
          <a:p>
            <a:pPr algn="ctr"/>
            <a:r>
              <a:rPr lang="it-IT" b="1">
                <a:solidFill>
                  <a:srgbClr val="002060"/>
                </a:solidFill>
                <a:cs typeface="Times New Roman" pitchFamily="18" charset="0"/>
              </a:rPr>
              <a:t>DIRETTORE UFFICIO STUDI CONFCOMMERCIO</a:t>
            </a:r>
          </a:p>
          <a:p>
            <a:pPr algn="ctr"/>
            <a:endParaRPr lang="it-IT" b="1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r>
              <a:rPr lang="it-IT" b="1">
                <a:solidFill>
                  <a:srgbClr val="002060"/>
                </a:solidFill>
                <a:cs typeface="Times New Roman" pitchFamily="18" charset="0"/>
              </a:rPr>
              <a:t>Roma, 6 dicembre 2013</a:t>
            </a:r>
            <a:endParaRPr lang="it-IT" sz="1600" b="1">
              <a:solidFill>
                <a:srgbClr val="002060"/>
              </a:solidFill>
              <a:cs typeface="Times New Roman" pitchFamily="18" charset="0"/>
            </a:endParaRPr>
          </a:p>
        </p:txBody>
      </p:sp>
      <p:pic>
        <p:nvPicPr>
          <p:cNvPr id="14338" name="Picture 10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228600"/>
            <a:ext cx="2362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323850" y="6381750"/>
            <a:ext cx="8567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400" b="1"/>
              <a:t>ELABORAZIONI UFFICIO STUDI CONFCOMMERCIO SU DATI ISTAT ED EUROSTAT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10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01013" y="0"/>
            <a:ext cx="104298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7666038" y="44450"/>
            <a:ext cx="361950" cy="376238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000" b="1">
                <a:solidFill>
                  <a:srgbClr val="FFFF00"/>
                </a:solidFill>
              </a:rPr>
              <a:t>9</a:t>
            </a:r>
          </a:p>
        </p:txBody>
      </p:sp>
      <p:sp>
        <p:nvSpPr>
          <p:cNvPr id="31747" name="Text Box 34"/>
          <p:cNvSpPr txBox="1">
            <a:spLocks noChangeArrowheads="1"/>
          </p:cNvSpPr>
          <p:nvPr/>
        </p:nvSpPr>
        <p:spPr bwMode="auto">
          <a:xfrm>
            <a:off x="84138" y="138113"/>
            <a:ext cx="32639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it-IT" sz="3200" b="1">
                <a:solidFill>
                  <a:srgbClr val="990099"/>
                </a:solidFill>
                <a:latin typeface="Calibri" pitchFamily="34" charset="0"/>
              </a:rPr>
              <a:t>PIL, MIC e povertà</a:t>
            </a:r>
          </a:p>
        </p:txBody>
      </p:sp>
      <p:sp>
        <p:nvSpPr>
          <p:cNvPr id="31748" name="Text Box 10"/>
          <p:cNvSpPr txBox="1">
            <a:spLocks noChangeArrowheads="1"/>
          </p:cNvSpPr>
          <p:nvPr/>
        </p:nvSpPr>
        <p:spPr bwMode="auto">
          <a:xfrm>
            <a:off x="395288" y="1155700"/>
            <a:ext cx="8353425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lnSpc>
                <a:spcPct val="85000"/>
              </a:lnSpc>
            </a:pPr>
            <a:r>
              <a:rPr lang="it-IT" sz="3200" b="1" dirty="0"/>
              <a:t>periodo 2008-2012:</a:t>
            </a:r>
          </a:p>
          <a:p>
            <a:pPr marL="457200" indent="-457200" algn="just">
              <a:lnSpc>
                <a:spcPct val="85000"/>
              </a:lnSpc>
            </a:pPr>
            <a:endParaRPr lang="it-IT" sz="3200" b="1" dirty="0"/>
          </a:p>
          <a:p>
            <a:pPr marL="457200" indent="-457200" algn="just">
              <a:lnSpc>
                <a:spcPct val="85000"/>
              </a:lnSpc>
            </a:pPr>
            <a:r>
              <a:rPr lang="el-GR" sz="3200" b="1" dirty="0">
                <a:solidFill>
                  <a:srgbClr val="FF0000"/>
                </a:solidFill>
              </a:rPr>
              <a:t>Δ</a:t>
            </a:r>
            <a:r>
              <a:rPr lang="it-IT" sz="3200" b="1" dirty="0">
                <a:solidFill>
                  <a:srgbClr val="FF0000"/>
                </a:solidFill>
              </a:rPr>
              <a:t>% PIL pro capite reale = -8,7%</a:t>
            </a:r>
          </a:p>
          <a:p>
            <a:pPr marL="457200" indent="-457200" algn="just">
              <a:lnSpc>
                <a:spcPct val="85000"/>
              </a:lnSpc>
            </a:pPr>
            <a:r>
              <a:rPr lang="el-GR" sz="3200" b="1" dirty="0">
                <a:solidFill>
                  <a:srgbClr val="FF0000"/>
                </a:solidFill>
              </a:rPr>
              <a:t>Δ</a:t>
            </a:r>
            <a:r>
              <a:rPr lang="it-IT" sz="3200" b="1" dirty="0">
                <a:solidFill>
                  <a:srgbClr val="FF0000"/>
                </a:solidFill>
              </a:rPr>
              <a:t>%</a:t>
            </a:r>
            <a:r>
              <a:rPr lang="el-GR" sz="3200" b="1" dirty="0">
                <a:solidFill>
                  <a:srgbClr val="FF0000"/>
                </a:solidFill>
              </a:rPr>
              <a:t> </a:t>
            </a:r>
            <a:r>
              <a:rPr lang="it-IT" sz="3200" b="1" dirty="0">
                <a:solidFill>
                  <a:srgbClr val="FF0000"/>
                </a:solidFill>
              </a:rPr>
              <a:t>MIC = +72,5% (+8,7 punti % assoluti)</a:t>
            </a:r>
          </a:p>
          <a:p>
            <a:pPr marL="457200" indent="-457200" algn="just">
              <a:lnSpc>
                <a:spcPct val="85000"/>
              </a:lnSpc>
            </a:pPr>
            <a:r>
              <a:rPr lang="el-GR" sz="3200" b="1" dirty="0">
                <a:solidFill>
                  <a:srgbClr val="FF0000"/>
                </a:solidFill>
              </a:rPr>
              <a:t>Δ</a:t>
            </a:r>
            <a:r>
              <a:rPr lang="it-IT" sz="3200" b="1" dirty="0">
                <a:solidFill>
                  <a:srgbClr val="FF0000"/>
                </a:solidFill>
              </a:rPr>
              <a:t>% poveri assoluti = +98,4%</a:t>
            </a:r>
          </a:p>
          <a:p>
            <a:pPr marL="457200" indent="-457200" algn="just">
              <a:lnSpc>
                <a:spcPct val="85000"/>
              </a:lnSpc>
            </a:pPr>
            <a:r>
              <a:rPr lang="it-IT" sz="2400" b="1" dirty="0">
                <a:solidFill>
                  <a:srgbClr val="FF0000"/>
                </a:solidFill>
              </a:rPr>
              <a:t>(da 2,4 a 4,8 milioni di persone che vivono in famiglie assolutamente povere)</a:t>
            </a:r>
          </a:p>
          <a:p>
            <a:pPr marL="457200" indent="-457200" algn="just">
              <a:lnSpc>
                <a:spcPct val="85000"/>
              </a:lnSpc>
            </a:pPr>
            <a:endParaRPr lang="it-IT" sz="2400" b="1" dirty="0"/>
          </a:p>
          <a:p>
            <a:pPr marL="457200" indent="-457200" algn="just">
              <a:lnSpc>
                <a:spcPct val="85000"/>
              </a:lnSpc>
            </a:pPr>
            <a:r>
              <a:rPr lang="it-IT" sz="3200" b="1" dirty="0"/>
              <a:t>Il MIC è correlato con la povertà assoluta ma è in alta frequenza</a:t>
            </a:r>
          </a:p>
          <a:p>
            <a:pPr marL="457200" indent="-457200" algn="just">
              <a:lnSpc>
                <a:spcPct val="85000"/>
              </a:lnSpc>
            </a:pPr>
            <a:endParaRPr lang="it-IT" sz="3200" b="1" dirty="0"/>
          </a:p>
          <a:p>
            <a:pPr marL="457200" indent="-457200" algn="just">
              <a:lnSpc>
                <a:spcPct val="85000"/>
              </a:lnSpc>
            </a:pPr>
            <a:r>
              <a:rPr lang="it-IT" sz="3200" b="1" dirty="0"/>
              <a:t>N.B. La dinamica dei prezzi è l’unica buona notizia (per adesso)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0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01013" y="0"/>
            <a:ext cx="104298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7666038" y="44450"/>
            <a:ext cx="361950" cy="376238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000" b="1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6387" name="Text Box 34"/>
          <p:cNvSpPr txBox="1">
            <a:spLocks noChangeArrowheads="1"/>
          </p:cNvSpPr>
          <p:nvPr/>
        </p:nvSpPr>
        <p:spPr bwMode="auto">
          <a:xfrm>
            <a:off x="0" y="0"/>
            <a:ext cx="692308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it-IT" sz="3200" b="1">
                <a:solidFill>
                  <a:srgbClr val="990099"/>
                </a:solidFill>
              </a:rPr>
              <a:t>il disagio sociale ed il Misery Index</a:t>
            </a:r>
          </a:p>
        </p:txBody>
      </p:sp>
      <p:sp>
        <p:nvSpPr>
          <p:cNvPr id="16388" name="Text Box 10"/>
          <p:cNvSpPr txBox="1">
            <a:spLocks noChangeArrowheads="1"/>
          </p:cNvSpPr>
          <p:nvPr/>
        </p:nvSpPr>
        <p:spPr bwMode="auto">
          <a:xfrm>
            <a:off x="395288" y="763588"/>
            <a:ext cx="8569325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85000"/>
              </a:lnSpc>
            </a:pPr>
            <a:r>
              <a:rPr lang="it-IT" sz="2800" b="1"/>
              <a:t>il disagio sociale consiste in varie forme di inadeguatezza dell’individuo rispetto al sistema in cui vive, che lo portano ad uno stato di sofferenza o all’assenza di benessere</a:t>
            </a:r>
          </a:p>
          <a:p>
            <a:pPr algn="just">
              <a:lnSpc>
                <a:spcPct val="85000"/>
              </a:lnSpc>
            </a:pPr>
            <a:endParaRPr lang="it-IT" sz="2800" b="1"/>
          </a:p>
          <a:p>
            <a:pPr algn="just">
              <a:lnSpc>
                <a:spcPct val="85000"/>
              </a:lnSpc>
            </a:pPr>
            <a:r>
              <a:rPr lang="it-IT" sz="2800" b="1"/>
              <a:t>il Misery Index, ideato dall’economista americano Arthur Okun negli anni ‘70, è stato spesso utilizzato come misura del disagio sociale: </a:t>
            </a:r>
          </a:p>
          <a:p>
            <a:pPr algn="just">
              <a:lnSpc>
                <a:spcPct val="85000"/>
              </a:lnSpc>
            </a:pPr>
            <a:endParaRPr lang="it-IT" sz="2800" b="1"/>
          </a:p>
          <a:p>
            <a:pPr algn="just">
              <a:lnSpc>
                <a:spcPct val="85000"/>
              </a:lnSpc>
            </a:pPr>
            <a:r>
              <a:rPr lang="it-IT" sz="2800" b="1">
                <a:solidFill>
                  <a:srgbClr val="FF0000"/>
                </a:solidFill>
              </a:rPr>
              <a:t>MI = tasso di disoccupazione + tasso d’inflazione </a:t>
            </a:r>
          </a:p>
          <a:p>
            <a:pPr algn="just">
              <a:lnSpc>
                <a:spcPct val="85000"/>
              </a:lnSpc>
            </a:pPr>
            <a:endParaRPr lang="it-IT" sz="2800" b="1"/>
          </a:p>
          <a:p>
            <a:pPr algn="just">
              <a:lnSpc>
                <a:spcPct val="85000"/>
              </a:lnSpc>
            </a:pPr>
            <a:r>
              <a:rPr lang="it-IT" sz="2800" b="1"/>
              <a:t>misura grezza ma efficace per catturare le difficoltà economiche  e la perdita di potere d’acquisto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0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01013" y="0"/>
            <a:ext cx="104298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7666038" y="44450"/>
            <a:ext cx="361950" cy="376238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000" b="1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18435" name="Text Box 34"/>
          <p:cNvSpPr txBox="1">
            <a:spLocks noChangeArrowheads="1"/>
          </p:cNvSpPr>
          <p:nvPr/>
        </p:nvSpPr>
        <p:spPr bwMode="auto">
          <a:xfrm>
            <a:off x="0" y="0"/>
            <a:ext cx="276066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it-IT" sz="3200" b="1">
                <a:solidFill>
                  <a:srgbClr val="990099"/>
                </a:solidFill>
                <a:latin typeface="Calibri" pitchFamily="34" charset="0"/>
              </a:rPr>
              <a:t>disoccupazione</a:t>
            </a:r>
          </a:p>
        </p:txBody>
      </p:sp>
      <p:sp>
        <p:nvSpPr>
          <p:cNvPr id="18436" name="Text Box 10"/>
          <p:cNvSpPr txBox="1">
            <a:spLocks noChangeArrowheads="1"/>
          </p:cNvSpPr>
          <p:nvPr/>
        </p:nvSpPr>
        <p:spPr bwMode="auto">
          <a:xfrm>
            <a:off x="179388" y="765175"/>
            <a:ext cx="8640762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85000"/>
              </a:lnSpc>
            </a:pPr>
            <a:r>
              <a:rPr lang="it-IT" sz="2800" b="1"/>
              <a:t>effetti negativi della disoccupazione su:</a:t>
            </a:r>
          </a:p>
          <a:p>
            <a:pPr algn="just">
              <a:lnSpc>
                <a:spcPct val="85000"/>
              </a:lnSpc>
            </a:pPr>
            <a:endParaRPr lang="it-IT" sz="2800" b="1"/>
          </a:p>
          <a:p>
            <a:pPr lvl="2" algn="just">
              <a:lnSpc>
                <a:spcPct val="85000"/>
              </a:lnSpc>
            </a:pPr>
            <a:r>
              <a:rPr lang="it-IT" sz="2800" b="1"/>
              <a:t>reddito corrente, ricchezza, povertà</a:t>
            </a:r>
          </a:p>
          <a:p>
            <a:pPr lvl="2" algn="just">
              <a:lnSpc>
                <a:spcPct val="85000"/>
              </a:lnSpc>
            </a:pPr>
            <a:r>
              <a:rPr lang="it-IT" sz="2800" b="1"/>
              <a:t>consumi, investimenti, natalità</a:t>
            </a:r>
          </a:p>
          <a:p>
            <a:pPr lvl="2" algn="just">
              <a:lnSpc>
                <a:spcPct val="85000"/>
              </a:lnSpc>
            </a:pPr>
            <a:r>
              <a:rPr lang="it-IT" sz="2800" b="1"/>
              <a:t>emarginazione sociale</a:t>
            </a:r>
          </a:p>
          <a:p>
            <a:pPr lvl="2" algn="just">
              <a:lnSpc>
                <a:spcPct val="85000"/>
              </a:lnSpc>
            </a:pPr>
            <a:r>
              <a:rPr lang="it-IT" sz="2800" b="1"/>
              <a:t>contributi previdenziali versati e reddito pensionistico futuro</a:t>
            </a:r>
          </a:p>
          <a:p>
            <a:pPr algn="just">
              <a:lnSpc>
                <a:spcPct val="85000"/>
              </a:lnSpc>
            </a:pPr>
            <a:endParaRPr lang="it-IT" sz="2800" b="1"/>
          </a:p>
          <a:p>
            <a:pPr algn="just">
              <a:lnSpc>
                <a:spcPct val="85000"/>
              </a:lnSpc>
            </a:pPr>
            <a:r>
              <a:rPr lang="it-IT" sz="2800" b="1"/>
              <a:t>l’inattività demotiva le persone e ne distrugge le competenze acquisite</a:t>
            </a:r>
          </a:p>
          <a:p>
            <a:pPr algn="just">
              <a:lnSpc>
                <a:spcPct val="85000"/>
              </a:lnSpc>
            </a:pPr>
            <a:endParaRPr lang="it-IT" sz="2800" b="1"/>
          </a:p>
          <a:p>
            <a:pPr algn="just">
              <a:lnSpc>
                <a:spcPct val="85000"/>
              </a:lnSpc>
            </a:pPr>
            <a:r>
              <a:rPr lang="it-IT" sz="2800" b="1"/>
              <a:t>la lunga permanenza nella condizione di disoccupazione aumenta il rischio che questa diventi permanente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0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01013" y="0"/>
            <a:ext cx="104298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8748713" y="531813"/>
            <a:ext cx="361950" cy="376237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000" b="1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20483" name="Text Box 34"/>
          <p:cNvSpPr txBox="1">
            <a:spLocks noChangeArrowheads="1"/>
          </p:cNvSpPr>
          <p:nvPr/>
        </p:nvSpPr>
        <p:spPr bwMode="auto">
          <a:xfrm>
            <a:off x="0" y="0"/>
            <a:ext cx="7329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b="1">
                <a:solidFill>
                  <a:srgbClr val="990099"/>
                </a:solidFill>
              </a:rPr>
              <a:t>numero di occupati in Italia (migliaia)</a:t>
            </a:r>
          </a:p>
        </p:txBody>
      </p:sp>
      <p:pic>
        <p:nvPicPr>
          <p:cNvPr id="20484" name="Grafico 9"/>
          <p:cNvPicPr>
            <a:picLocks noChangeArrowheads="1"/>
          </p:cNvPicPr>
          <p:nvPr/>
        </p:nvPicPr>
        <p:blipFill>
          <a:blip r:embed="rId4"/>
          <a:srcRect t="7295"/>
          <a:stretch>
            <a:fillRect/>
          </a:stretch>
        </p:blipFill>
        <p:spPr bwMode="auto">
          <a:xfrm>
            <a:off x="0" y="836613"/>
            <a:ext cx="9144000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Rectangle 7"/>
          <p:cNvSpPr>
            <a:spLocks noChangeArrowheads="1"/>
          </p:cNvSpPr>
          <p:nvPr/>
        </p:nvSpPr>
        <p:spPr bwMode="auto">
          <a:xfrm>
            <a:off x="2339975" y="4365625"/>
            <a:ext cx="6048375" cy="1590675"/>
          </a:xfrm>
          <a:prstGeom prst="rect">
            <a:avLst/>
          </a:prstGeom>
          <a:solidFill>
            <a:srgbClr val="FFFFFF"/>
          </a:solidFill>
          <a:ln w="38100">
            <a:solidFill>
              <a:srgbClr val="333333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it-IT" sz="2400" b="1"/>
              <a:t>è tornato oggi ai livelli di inizio 2004: nell’arco di un quinquennio sono stati bruciati più di 1,2 milioni di posti di lavoro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0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61913"/>
            <a:ext cx="104298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8748713" y="6453188"/>
            <a:ext cx="361950" cy="376237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000" b="1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22531" name="Text Box 6"/>
          <p:cNvSpPr txBox="1">
            <a:spLocks noChangeArrowheads="1"/>
          </p:cNvSpPr>
          <p:nvPr/>
        </p:nvSpPr>
        <p:spPr bwMode="auto">
          <a:xfrm>
            <a:off x="15875" y="-30163"/>
            <a:ext cx="7464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b="1">
                <a:solidFill>
                  <a:srgbClr val="990099"/>
                </a:solidFill>
              </a:rPr>
              <a:t>tassi di disoccupazione in Europa (%)</a:t>
            </a:r>
          </a:p>
        </p:txBody>
      </p:sp>
      <p:pic>
        <p:nvPicPr>
          <p:cNvPr id="22532" name="Grafico 13"/>
          <p:cNvPicPr>
            <a:picLocks noChangeArrowheads="1"/>
          </p:cNvPicPr>
          <p:nvPr/>
        </p:nvPicPr>
        <p:blipFill>
          <a:blip r:embed="rId4"/>
          <a:srcRect t="7301" r="2843"/>
          <a:stretch>
            <a:fillRect/>
          </a:stretch>
        </p:blipFill>
        <p:spPr bwMode="auto">
          <a:xfrm>
            <a:off x="107950" y="836613"/>
            <a:ext cx="8964613" cy="602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reccia in giù 7"/>
          <p:cNvSpPr>
            <a:spLocks noChangeArrowheads="1"/>
          </p:cNvSpPr>
          <p:nvPr/>
        </p:nvSpPr>
        <p:spPr bwMode="auto">
          <a:xfrm>
            <a:off x="6372225" y="2062163"/>
            <a:ext cx="504825" cy="1079500"/>
          </a:xfrm>
          <a:prstGeom prst="downArrow">
            <a:avLst>
              <a:gd name="adj1" fmla="val 50000"/>
              <a:gd name="adj2" fmla="val 21384"/>
            </a:avLst>
          </a:prstGeom>
          <a:solidFill>
            <a:srgbClr val="FF0000"/>
          </a:solidFill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it-IT">
              <a:solidFill>
                <a:schemeClr val="lt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10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01013" y="0"/>
            <a:ext cx="104298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7667625" y="100013"/>
            <a:ext cx="361950" cy="376237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000" b="1" dirty="0" smtClean="0">
                <a:solidFill>
                  <a:srgbClr val="FFFF00"/>
                </a:solidFill>
              </a:rPr>
              <a:t>5</a:t>
            </a:r>
            <a:endParaRPr lang="it-IT" sz="2000" b="1" dirty="0">
              <a:solidFill>
                <a:srgbClr val="FFFF00"/>
              </a:solidFill>
            </a:endParaRPr>
          </a:p>
        </p:txBody>
      </p:sp>
      <p:sp>
        <p:nvSpPr>
          <p:cNvPr id="26627" name="Text Box 34"/>
          <p:cNvSpPr txBox="1">
            <a:spLocks noChangeArrowheads="1"/>
          </p:cNvSpPr>
          <p:nvPr/>
        </p:nvSpPr>
        <p:spPr bwMode="auto">
          <a:xfrm>
            <a:off x="0" y="0"/>
            <a:ext cx="51435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it-IT" sz="3200" b="1">
                <a:solidFill>
                  <a:srgbClr val="990099"/>
                </a:solidFill>
              </a:rPr>
              <a:t>il problema dell’inflazione</a:t>
            </a:r>
          </a:p>
        </p:txBody>
      </p:sp>
      <p:sp>
        <p:nvSpPr>
          <p:cNvPr id="26628" name="Text Box 10"/>
          <p:cNvSpPr txBox="1">
            <a:spLocks noChangeArrowheads="1"/>
          </p:cNvSpPr>
          <p:nvPr/>
        </p:nvSpPr>
        <p:spPr bwMode="auto">
          <a:xfrm>
            <a:off x="179388" y="765175"/>
            <a:ext cx="8750300" cy="589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85000"/>
              </a:lnSpc>
            </a:pPr>
            <a:r>
              <a:rPr lang="it-IT" sz="3200" b="1">
                <a:latin typeface="Calibri" pitchFamily="34" charset="0"/>
              </a:rPr>
              <a:t>riduzione del potere d’acquisto: soprattutto se l’adeguamento dei redditi è parziale o ritardato nel tempo</a:t>
            </a:r>
          </a:p>
          <a:p>
            <a:pPr algn="just">
              <a:lnSpc>
                <a:spcPct val="85000"/>
              </a:lnSpc>
            </a:pPr>
            <a:endParaRPr lang="it-IT" sz="3200" b="1">
              <a:latin typeface="Calibri" pitchFamily="34" charset="0"/>
            </a:endParaRPr>
          </a:p>
          <a:p>
            <a:pPr algn="just">
              <a:lnSpc>
                <a:spcPct val="85000"/>
              </a:lnSpc>
            </a:pPr>
            <a:r>
              <a:rPr lang="it-IT" sz="3200" b="1">
                <a:latin typeface="Calibri" pitchFamily="34" charset="0"/>
              </a:rPr>
              <a:t>riduzione del valore reale dei risparmi monetari</a:t>
            </a:r>
          </a:p>
          <a:p>
            <a:pPr algn="just">
              <a:lnSpc>
                <a:spcPct val="85000"/>
              </a:lnSpc>
            </a:pPr>
            <a:endParaRPr lang="it-IT" sz="3200" b="1">
              <a:latin typeface="Calibri" pitchFamily="34" charset="0"/>
            </a:endParaRPr>
          </a:p>
          <a:p>
            <a:pPr algn="just">
              <a:lnSpc>
                <a:spcPct val="85000"/>
              </a:lnSpc>
            </a:pPr>
            <a:r>
              <a:rPr lang="it-IT" sz="3200" b="1">
                <a:latin typeface="Calibri" pitchFamily="34" charset="0"/>
              </a:rPr>
              <a:t>drenaggio fiscale: in campo tributario, quando i redditi sono tassati con aliquote crescenti applicate a scaglioni e le soglie non vengono innalzate</a:t>
            </a:r>
          </a:p>
          <a:p>
            <a:pPr algn="just">
              <a:lnSpc>
                <a:spcPct val="85000"/>
              </a:lnSpc>
            </a:pPr>
            <a:endParaRPr lang="it-IT" sz="3200" b="1">
              <a:latin typeface="Calibri" pitchFamily="34" charset="0"/>
            </a:endParaRPr>
          </a:p>
          <a:p>
            <a:pPr algn="just">
              <a:lnSpc>
                <a:spcPct val="85000"/>
              </a:lnSpc>
            </a:pPr>
            <a:r>
              <a:rPr lang="it-IT" sz="3200" b="1">
                <a:latin typeface="Calibri" pitchFamily="34" charset="0"/>
              </a:rPr>
              <a:t>per le imprese: riduzione della competitività delle esportazioni, soprattutto quando non si può svalutare la moneta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10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61913"/>
            <a:ext cx="104298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7594600" y="100013"/>
            <a:ext cx="361950" cy="376237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000" b="1" dirty="0" smtClean="0">
                <a:solidFill>
                  <a:srgbClr val="FFFF00"/>
                </a:solidFill>
              </a:rPr>
              <a:t>6</a:t>
            </a:r>
            <a:endParaRPr lang="it-IT" sz="2000" b="1" dirty="0">
              <a:solidFill>
                <a:srgbClr val="FFFF00"/>
              </a:solidFill>
            </a:endParaRPr>
          </a:p>
        </p:txBody>
      </p:sp>
      <p:graphicFrame>
        <p:nvGraphicFramePr>
          <p:cNvPr id="14" name="Grafico 13"/>
          <p:cNvGraphicFramePr>
            <a:graphicFrameLocks/>
          </p:cNvGraphicFramePr>
          <p:nvPr/>
        </p:nvGraphicFramePr>
        <p:xfrm>
          <a:off x="395536" y="764704"/>
          <a:ext cx="7920880" cy="5898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9" name="Grafico 8"/>
          <p:cNvPicPr>
            <a:picLocks noChangeArrowheads="1"/>
          </p:cNvPicPr>
          <p:nvPr/>
        </p:nvPicPr>
        <p:blipFill>
          <a:blip r:embed="rId5"/>
          <a:srcRect l="3833" t="5180" r="4659" b="4890"/>
          <a:stretch>
            <a:fillRect/>
          </a:stretch>
        </p:blipFill>
        <p:spPr bwMode="auto">
          <a:xfrm>
            <a:off x="36513" y="620713"/>
            <a:ext cx="9144000" cy="6165850"/>
          </a:xfrm>
          <a:prstGeom prst="rect">
            <a:avLst/>
          </a:prstGeom>
          <a:noFill/>
        </p:spPr>
      </p:pic>
      <p:sp>
        <p:nvSpPr>
          <p:cNvPr id="8" name="Freccia in giù 7"/>
          <p:cNvSpPr>
            <a:spLocks noChangeArrowheads="1"/>
          </p:cNvSpPr>
          <p:nvPr/>
        </p:nvSpPr>
        <p:spPr bwMode="auto">
          <a:xfrm>
            <a:off x="6950075" y="1773238"/>
            <a:ext cx="431800" cy="10795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9943" name="Text Box 6"/>
          <p:cNvSpPr txBox="1">
            <a:spLocks noChangeArrowheads="1"/>
          </p:cNvSpPr>
          <p:nvPr/>
        </p:nvSpPr>
        <p:spPr bwMode="auto">
          <a:xfrm>
            <a:off x="15875" y="-30163"/>
            <a:ext cx="2619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b="1">
                <a:solidFill>
                  <a:srgbClr val="990099"/>
                </a:solidFill>
              </a:rPr>
              <a:t>MI in Europa</a:t>
            </a:r>
          </a:p>
        </p:txBody>
      </p:sp>
    </p:spTree>
    <p:extLst>
      <p:ext uri="{BB962C8B-B14F-4D97-AF65-F5344CB8AC3E}">
        <p14:creationId xmlns:p14="http://schemas.microsoft.com/office/powerpoint/2010/main" val="52607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10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01013" y="0"/>
            <a:ext cx="104298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7666038" y="44450"/>
            <a:ext cx="361950" cy="376238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000" b="1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28675" name="Text Box 34"/>
          <p:cNvSpPr txBox="1">
            <a:spLocks noChangeArrowheads="1"/>
          </p:cNvSpPr>
          <p:nvPr/>
        </p:nvSpPr>
        <p:spPr bwMode="auto">
          <a:xfrm>
            <a:off x="0" y="0"/>
            <a:ext cx="64500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it-IT" sz="3200" b="1">
                <a:solidFill>
                  <a:srgbClr val="990099"/>
                </a:solidFill>
                <a:latin typeface="Calibri" pitchFamily="34" charset="0"/>
              </a:rPr>
              <a:t>il Misery Index Confcommercio - MIC</a:t>
            </a:r>
            <a:endParaRPr lang="it-IT" sz="2800" b="1">
              <a:solidFill>
                <a:srgbClr val="990099"/>
              </a:solidFill>
              <a:latin typeface="Calibri" pitchFamily="34" charset="0"/>
            </a:endParaRPr>
          </a:p>
        </p:txBody>
      </p:sp>
      <p:sp>
        <p:nvSpPr>
          <p:cNvPr id="28676" name="Text Box 10"/>
          <p:cNvSpPr txBox="1">
            <a:spLocks noChangeArrowheads="1"/>
          </p:cNvSpPr>
          <p:nvPr/>
        </p:nvSpPr>
        <p:spPr bwMode="auto">
          <a:xfrm>
            <a:off x="-34925" y="692150"/>
            <a:ext cx="9144000" cy="227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85000"/>
              </a:lnSpc>
            </a:pPr>
            <a:r>
              <a:rPr lang="it-IT" sz="2400" b="1"/>
              <a:t>il Misery Index tradizionale va completato con altri aspetti del disagio sociale (CIG, etc.)</a:t>
            </a:r>
          </a:p>
          <a:p>
            <a:pPr algn="just">
              <a:lnSpc>
                <a:spcPct val="85000"/>
              </a:lnSpc>
            </a:pPr>
            <a:r>
              <a:rPr lang="it-IT" sz="2400" b="1"/>
              <a:t>la letteratura scientifica, inoltre, ha dimostrato che il costo di un punto di disoccupazione è molto superiore a quello di un punto di inflazione (in termini di auto-valutazione del disagio la disoccupazione vale 1,7 volte circa l’inflazione)</a:t>
            </a:r>
          </a:p>
          <a:p>
            <a:pPr algn="just">
              <a:lnSpc>
                <a:spcPct val="85000"/>
              </a:lnSpc>
            </a:pPr>
            <a:r>
              <a:rPr lang="it-IT" sz="2400" b="1"/>
              <a:t>il MIC è una misura più precisa del disagio sociale:</a:t>
            </a:r>
            <a:endParaRPr lang="it-IT" sz="2800" b="1"/>
          </a:p>
        </p:txBody>
      </p:sp>
      <p:sp>
        <p:nvSpPr>
          <p:cNvPr id="2" name="Rettangolo 1"/>
          <p:cNvSpPr/>
          <p:nvPr/>
        </p:nvSpPr>
        <p:spPr>
          <a:xfrm>
            <a:off x="107950" y="3429000"/>
            <a:ext cx="5111750" cy="6477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b="1" dirty="0">
                <a:solidFill>
                  <a:srgbClr val="FF0000"/>
                </a:solidFill>
              </a:rPr>
              <a:t>DISOCCUPAZIONE ESTESA</a:t>
            </a:r>
          </a:p>
          <a:p>
            <a:pPr algn="ctr">
              <a:defRPr/>
            </a:pPr>
            <a:r>
              <a:rPr lang="it-IT" dirty="0">
                <a:solidFill>
                  <a:srgbClr val="FF0000"/>
                </a:solidFill>
              </a:rPr>
              <a:t>(Disoccupazione + CIG a tempo pieno + scoraggiati)</a:t>
            </a:r>
            <a:r>
              <a:rPr lang="it-IT" dirty="0"/>
              <a:t>)</a:t>
            </a:r>
          </a:p>
        </p:txBody>
      </p:sp>
      <p:sp>
        <p:nvSpPr>
          <p:cNvPr id="3" name="Rettangolo 2"/>
          <p:cNvSpPr/>
          <p:nvPr/>
        </p:nvSpPr>
        <p:spPr>
          <a:xfrm>
            <a:off x="5364163" y="3429000"/>
            <a:ext cx="3600450" cy="6477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b="1" dirty="0">
                <a:solidFill>
                  <a:srgbClr val="FF0000"/>
                </a:solidFill>
              </a:rPr>
              <a:t>INFLAZIONE IN ALTA FREQUENZA</a:t>
            </a:r>
          </a:p>
          <a:p>
            <a:pPr algn="ctr">
              <a:defRPr/>
            </a:pP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4" name="Freccia in giù 3"/>
          <p:cNvSpPr/>
          <p:nvPr/>
        </p:nvSpPr>
        <p:spPr>
          <a:xfrm>
            <a:off x="2555875" y="4149725"/>
            <a:ext cx="360363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1" name="Freccia in giù 10"/>
          <p:cNvSpPr/>
          <p:nvPr/>
        </p:nvSpPr>
        <p:spPr>
          <a:xfrm>
            <a:off x="7092950" y="4149725"/>
            <a:ext cx="358775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5" name="Rettangolo arrotondato 4"/>
          <p:cNvSpPr/>
          <p:nvPr/>
        </p:nvSpPr>
        <p:spPr>
          <a:xfrm>
            <a:off x="1692275" y="4652963"/>
            <a:ext cx="2159000" cy="57626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2400" b="1">
                <a:solidFill>
                  <a:srgbClr val="FF0000"/>
                </a:solidFill>
                <a:cs typeface="Arial" charset="0"/>
              </a:rPr>
              <a:t>Peso: 1,2647</a:t>
            </a:r>
          </a:p>
        </p:txBody>
      </p:sp>
      <p:sp>
        <p:nvSpPr>
          <p:cNvPr id="13" name="Rettangolo arrotondato 12"/>
          <p:cNvSpPr/>
          <p:nvPr/>
        </p:nvSpPr>
        <p:spPr>
          <a:xfrm>
            <a:off x="6084888" y="4632325"/>
            <a:ext cx="1962150" cy="5762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2400" b="1">
                <a:solidFill>
                  <a:srgbClr val="FF0000"/>
                </a:solidFill>
                <a:cs typeface="Arial" charset="0"/>
              </a:rPr>
              <a:t>Peso: 0,7353</a:t>
            </a:r>
          </a:p>
        </p:txBody>
      </p:sp>
      <p:sp>
        <p:nvSpPr>
          <p:cNvPr id="15" name="Freccia in giù 14"/>
          <p:cNvSpPr/>
          <p:nvPr/>
        </p:nvSpPr>
        <p:spPr>
          <a:xfrm>
            <a:off x="2555875" y="5300663"/>
            <a:ext cx="360363" cy="6492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6" name="Freccia in giù 15"/>
          <p:cNvSpPr/>
          <p:nvPr/>
        </p:nvSpPr>
        <p:spPr>
          <a:xfrm>
            <a:off x="7112000" y="5300663"/>
            <a:ext cx="360363" cy="6492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8685" name="Rectangle 14"/>
          <p:cNvSpPr>
            <a:spLocks noChangeArrowheads="1"/>
          </p:cNvSpPr>
          <p:nvPr/>
        </p:nvSpPr>
        <p:spPr bwMode="auto">
          <a:xfrm>
            <a:off x="80963" y="6165850"/>
            <a:ext cx="9028112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</a:pPr>
            <a:r>
              <a:rPr lang="it-IT" sz="2000" b="1">
                <a:solidFill>
                  <a:srgbClr val="FF0000"/>
                </a:solidFill>
              </a:rPr>
              <a:t>MIC=1,2647*tasso di disoccupazione estesa+0,7353*tasso d’inflazione AF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10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38100"/>
            <a:ext cx="104298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87313" y="82550"/>
            <a:ext cx="736441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it-IT" sz="2900" b="1">
                <a:solidFill>
                  <a:srgbClr val="990099"/>
                </a:solidFill>
              </a:rPr>
              <a:t>evoluzione e scomposizione del MIC</a:t>
            </a:r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7596188" y="28575"/>
            <a:ext cx="361950" cy="376238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000" b="1">
                <a:solidFill>
                  <a:srgbClr val="FFFF00"/>
                </a:solidFill>
              </a:rPr>
              <a:t>8</a:t>
            </a:r>
          </a:p>
        </p:txBody>
      </p:sp>
      <p:pic>
        <p:nvPicPr>
          <p:cNvPr id="30724" name="Grafico 7"/>
          <p:cNvPicPr>
            <a:picLocks noChangeArrowheads="1"/>
          </p:cNvPicPr>
          <p:nvPr/>
        </p:nvPicPr>
        <p:blipFill>
          <a:blip r:embed="rId3"/>
          <a:srcRect t="5650" r="4037"/>
          <a:stretch>
            <a:fillRect/>
          </a:stretch>
        </p:blipFill>
        <p:spPr bwMode="auto">
          <a:xfrm>
            <a:off x="0" y="692150"/>
            <a:ext cx="9144000" cy="616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Text Box 10"/>
          <p:cNvSpPr txBox="1">
            <a:spLocks noChangeArrowheads="1"/>
          </p:cNvSpPr>
          <p:nvPr/>
        </p:nvSpPr>
        <p:spPr bwMode="auto">
          <a:xfrm>
            <a:off x="1258888" y="3860800"/>
            <a:ext cx="7561262" cy="20891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85000"/>
              </a:lnSpc>
            </a:pPr>
            <a:r>
              <a:rPr lang="it-IT" sz="2600" b="1">
                <a:solidFill>
                  <a:srgbClr val="000099"/>
                </a:solidFill>
              </a:rPr>
              <a:t>negli ultimi cinque anni il disagio sociale è raddoppiato</a:t>
            </a:r>
          </a:p>
          <a:p>
            <a:pPr algn="just">
              <a:lnSpc>
                <a:spcPct val="85000"/>
              </a:lnSpc>
            </a:pPr>
            <a:endParaRPr lang="it-IT" sz="1000" b="1">
              <a:solidFill>
                <a:srgbClr val="000099"/>
              </a:solidFill>
            </a:endParaRPr>
          </a:p>
          <a:p>
            <a:r>
              <a:rPr lang="it-IT" sz="2600" b="1">
                <a:solidFill>
                  <a:srgbClr val="000099"/>
                </a:solidFill>
              </a:rPr>
              <a:t>il peso relativo dell’inflazione in AF è diminuito: oggi la quasi totalità del disagio sociale è imputabile alla disoccupazione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3370</TotalTime>
  <Words>506</Words>
  <Application>Microsoft Office PowerPoint</Application>
  <PresentationFormat>Presentazione su schermo (4:3)</PresentationFormat>
  <Paragraphs>85</Paragraphs>
  <Slides>10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CONFCOMMERCIO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ORIENTAMENTI DI SPESA 2012</dc:title>
  <dc:creator>Criscuolo</dc:creator>
  <cp:lastModifiedBy>gravina</cp:lastModifiedBy>
  <cp:revision>144</cp:revision>
  <cp:lastPrinted>2013-12-03T14:21:20Z</cp:lastPrinted>
  <dcterms:created xsi:type="dcterms:W3CDTF">2012-11-27T09:48:37Z</dcterms:created>
  <dcterms:modified xsi:type="dcterms:W3CDTF">2013-12-05T14:34:45Z</dcterms:modified>
</cp:coreProperties>
</file>