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463" r:id="rId2"/>
    <p:sldId id="547" r:id="rId3"/>
    <p:sldId id="710" r:id="rId4"/>
    <p:sldId id="837" r:id="rId5"/>
    <p:sldId id="838" r:id="rId6"/>
    <p:sldId id="643" r:id="rId7"/>
    <p:sldId id="555" r:id="rId8"/>
    <p:sldId id="748" r:id="rId9"/>
    <p:sldId id="556" r:id="rId10"/>
    <p:sldId id="749" r:id="rId11"/>
    <p:sldId id="548" r:id="rId12"/>
    <p:sldId id="557" r:id="rId13"/>
    <p:sldId id="750" r:id="rId14"/>
    <p:sldId id="558" r:id="rId15"/>
    <p:sldId id="751" r:id="rId16"/>
    <p:sldId id="559" r:id="rId17"/>
    <p:sldId id="752" r:id="rId18"/>
    <p:sldId id="560" r:id="rId19"/>
    <p:sldId id="753" r:id="rId20"/>
    <p:sldId id="684" r:id="rId21"/>
    <p:sldId id="561" r:id="rId22"/>
    <p:sldId id="754" r:id="rId23"/>
    <p:sldId id="552" r:id="rId24"/>
    <p:sldId id="757" r:id="rId25"/>
    <p:sldId id="759" r:id="rId26"/>
    <p:sldId id="758" r:id="rId27"/>
    <p:sldId id="760" r:id="rId28"/>
    <p:sldId id="761" r:id="rId29"/>
    <p:sldId id="563" r:id="rId30"/>
    <p:sldId id="755" r:id="rId31"/>
    <p:sldId id="565" r:id="rId32"/>
    <p:sldId id="756" r:id="rId33"/>
    <p:sldId id="804" r:id="rId34"/>
    <p:sldId id="805" r:id="rId35"/>
    <p:sldId id="807" r:id="rId36"/>
    <p:sldId id="808" r:id="rId37"/>
    <p:sldId id="567" r:id="rId38"/>
    <p:sldId id="773" r:id="rId39"/>
    <p:sldId id="835" r:id="rId40"/>
    <p:sldId id="836" r:id="rId41"/>
    <p:sldId id="817" r:id="rId42"/>
    <p:sldId id="818" r:id="rId43"/>
    <p:sldId id="819" r:id="rId44"/>
    <p:sldId id="820" r:id="rId45"/>
    <p:sldId id="821" r:id="rId46"/>
    <p:sldId id="822" r:id="rId47"/>
    <p:sldId id="823" r:id="rId48"/>
    <p:sldId id="824" r:id="rId49"/>
    <p:sldId id="825" r:id="rId50"/>
    <p:sldId id="826" r:id="rId51"/>
    <p:sldId id="827" r:id="rId52"/>
    <p:sldId id="828" r:id="rId53"/>
    <p:sldId id="829" r:id="rId54"/>
    <p:sldId id="830" r:id="rId55"/>
    <p:sldId id="831" r:id="rId56"/>
    <p:sldId id="832" r:id="rId57"/>
    <p:sldId id="833" r:id="rId58"/>
    <p:sldId id="834" r:id="rId59"/>
    <p:sldId id="688" r:id="rId60"/>
    <p:sldId id="545" r:id="rId61"/>
    <p:sldId id="546" r:id="rId62"/>
    <p:sldId id="803" r:id="rId63"/>
    <p:sldId id="809" r:id="rId64"/>
    <p:sldId id="810" r:id="rId65"/>
    <p:sldId id="811" r:id="rId66"/>
    <p:sldId id="812" r:id="rId67"/>
    <p:sldId id="799" r:id="rId68"/>
    <p:sldId id="800" r:id="rId69"/>
    <p:sldId id="801" r:id="rId70"/>
    <p:sldId id="544" r:id="rId71"/>
  </p:sldIdLst>
  <p:sldSz cx="9144000" cy="6858000" type="screen4x3"/>
  <p:notesSz cx="7099300" cy="10234613"/>
  <p:defaultTextStyle>
    <a:defPPr>
      <a:defRPr lang="it-IT"/>
    </a:defPPr>
    <a:lvl1pPr algn="l" rtl="0" eaLnBrk="0" fontAlgn="base" hangingPunct="0">
      <a:spcBef>
        <a:spcPct val="0"/>
      </a:spcBef>
      <a:spcAft>
        <a:spcPct val="0"/>
      </a:spcAft>
      <a:defRPr sz="800" b="1"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5pPr>
    <a:lvl6pPr marL="2286000" algn="l" defTabSz="457200" rtl="0" eaLnBrk="1" latinLnBrk="0" hangingPunct="1">
      <a:defRPr sz="800" b="1" kern="1200">
        <a:solidFill>
          <a:schemeClr val="tx1"/>
        </a:solidFill>
        <a:latin typeface="Arial" charset="0"/>
        <a:ea typeface="MS PGothic" charset="0"/>
        <a:cs typeface="MS PGothic" charset="0"/>
      </a:defRPr>
    </a:lvl6pPr>
    <a:lvl7pPr marL="2743200" algn="l" defTabSz="457200" rtl="0" eaLnBrk="1" latinLnBrk="0" hangingPunct="1">
      <a:defRPr sz="800" b="1" kern="1200">
        <a:solidFill>
          <a:schemeClr val="tx1"/>
        </a:solidFill>
        <a:latin typeface="Arial" charset="0"/>
        <a:ea typeface="MS PGothic" charset="0"/>
        <a:cs typeface="MS PGothic" charset="0"/>
      </a:defRPr>
    </a:lvl7pPr>
    <a:lvl8pPr marL="3200400" algn="l" defTabSz="457200" rtl="0" eaLnBrk="1" latinLnBrk="0" hangingPunct="1">
      <a:defRPr sz="800" b="1" kern="1200">
        <a:solidFill>
          <a:schemeClr val="tx1"/>
        </a:solidFill>
        <a:latin typeface="Arial" charset="0"/>
        <a:ea typeface="MS PGothic" charset="0"/>
        <a:cs typeface="MS PGothic" charset="0"/>
      </a:defRPr>
    </a:lvl8pPr>
    <a:lvl9pPr marL="3657600" algn="l" defTabSz="457200" rtl="0" eaLnBrk="1" latinLnBrk="0" hangingPunct="1">
      <a:defRPr sz="800" b="1"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008000"/>
    <a:srgbClr val="FF0000"/>
    <a:srgbClr val="1F497D"/>
    <a:srgbClr val="113776"/>
    <a:srgbClr val="66FF66"/>
    <a:srgbClr val="80FF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36" autoAdjust="0"/>
    <p:restoredTop sz="93914" autoAdjust="0"/>
  </p:normalViewPr>
  <p:slideViewPr>
    <p:cSldViewPr snapToObjects="1">
      <p:cViewPr>
        <p:scale>
          <a:sx n="60" d="100"/>
          <a:sy n="60" d="100"/>
        </p:scale>
        <p:origin x="-1238" y="245"/>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54" d="100"/>
          <a:sy n="54" d="100"/>
        </p:scale>
        <p:origin x="-2496"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76575" cy="511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dirty="0"/>
          </a:p>
        </p:txBody>
      </p:sp>
      <p:sp>
        <p:nvSpPr>
          <p:cNvPr id="37891" name="Rectangle 3"/>
          <p:cNvSpPr>
            <a:spLocks noGrp="1" noChangeArrowheads="1"/>
          </p:cNvSpPr>
          <p:nvPr>
            <p:ph type="dt" sz="quarter" idx="1"/>
          </p:nvPr>
        </p:nvSpPr>
        <p:spPr bwMode="auto">
          <a:xfrm>
            <a:off x="4021138" y="0"/>
            <a:ext cx="3076575" cy="511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fld id="{52E6DDC4-3148-4240-ABF4-191455DA54EC}" type="datetime1">
              <a:rPr lang="it-IT"/>
              <a:pPr>
                <a:defRPr/>
              </a:pPr>
              <a:t>18/05/2015</a:t>
            </a:fld>
            <a:endParaRPr lang="it-IT" dirty="0"/>
          </a:p>
        </p:txBody>
      </p:sp>
      <p:sp>
        <p:nvSpPr>
          <p:cNvPr id="37892" name="Rectangle 4"/>
          <p:cNvSpPr>
            <a:spLocks noGrp="1" noChangeArrowheads="1"/>
          </p:cNvSpPr>
          <p:nvPr>
            <p:ph type="ftr" sz="quarter" idx="2"/>
          </p:nvPr>
        </p:nvSpPr>
        <p:spPr bwMode="auto">
          <a:xfrm>
            <a:off x="0" y="9721850"/>
            <a:ext cx="3076575" cy="5111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dirty="0"/>
          </a:p>
        </p:txBody>
      </p:sp>
      <p:sp>
        <p:nvSpPr>
          <p:cNvPr id="37893" name="Rectangle 5"/>
          <p:cNvSpPr>
            <a:spLocks noGrp="1" noChangeArrowheads="1"/>
          </p:cNvSpPr>
          <p:nvPr>
            <p:ph type="sldNum" sz="quarter" idx="3"/>
          </p:nvPr>
        </p:nvSpPr>
        <p:spPr bwMode="auto">
          <a:xfrm>
            <a:off x="4021138" y="9721850"/>
            <a:ext cx="3076575" cy="5111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1E83AD9E-EE7D-DD45-B6C1-2B172681C757}" type="slidenum">
              <a:rPr lang="it-IT"/>
              <a:pPr>
                <a:defRPr/>
              </a:pPr>
              <a:t>‹N›</a:t>
            </a:fld>
            <a:endParaRPr lang="it-IT" dirty="0"/>
          </a:p>
        </p:txBody>
      </p:sp>
    </p:spTree>
    <p:extLst>
      <p:ext uri="{BB962C8B-B14F-4D97-AF65-F5344CB8AC3E}">
        <p14:creationId xmlns:p14="http://schemas.microsoft.com/office/powerpoint/2010/main" val="2044306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3074988" cy="511175"/>
          </a:xfrm>
          <a:prstGeom prst="rect">
            <a:avLst/>
          </a:prstGeom>
          <a:noFill/>
          <a:ln>
            <a:noFill/>
          </a:ln>
          <a:extLst/>
        </p:spPr>
        <p:txBody>
          <a:bodyPr vert="horz" wrap="square" lIns="94893" tIns="47447" rIns="94893" bIns="47447" numCol="1" anchor="t" anchorCtr="0" compatLnSpc="1">
            <a:prstTxWarp prst="textNoShape">
              <a:avLst/>
            </a:prstTxWarp>
          </a:bodyPr>
          <a:lstStyle>
            <a:lvl1pPr algn="l" defTabSz="949325" eaLnBrk="1" hangingPunct="1">
              <a:defRPr sz="1200" b="0">
                <a:latin typeface="Arial" charset="0"/>
                <a:ea typeface="ＭＳ Ｐゴシック" pitchFamily="34" charset="-128"/>
                <a:cs typeface="+mn-cs"/>
              </a:defRPr>
            </a:lvl1pPr>
          </a:lstStyle>
          <a:p>
            <a:pPr>
              <a:defRPr/>
            </a:pPr>
            <a:endParaRPr lang="it-IT" dirty="0"/>
          </a:p>
        </p:txBody>
      </p:sp>
      <p:sp>
        <p:nvSpPr>
          <p:cNvPr id="312323" name="Rectangle 3"/>
          <p:cNvSpPr>
            <a:spLocks noGrp="1" noChangeArrowheads="1"/>
          </p:cNvSpPr>
          <p:nvPr>
            <p:ph type="dt" idx="1"/>
          </p:nvPr>
        </p:nvSpPr>
        <p:spPr bwMode="auto">
          <a:xfrm>
            <a:off x="4022725" y="0"/>
            <a:ext cx="3074988" cy="511175"/>
          </a:xfrm>
          <a:prstGeom prst="rect">
            <a:avLst/>
          </a:prstGeom>
          <a:noFill/>
          <a:ln>
            <a:noFill/>
          </a:ln>
          <a:extLst/>
        </p:spPr>
        <p:txBody>
          <a:bodyPr vert="horz" wrap="square" lIns="94893" tIns="47447" rIns="94893" bIns="47447" numCol="1" anchor="t" anchorCtr="0" compatLnSpc="1">
            <a:prstTxWarp prst="textNoShape">
              <a:avLst/>
            </a:prstTxWarp>
          </a:bodyPr>
          <a:lstStyle>
            <a:lvl1pPr algn="r" defTabSz="949325" eaLnBrk="1" hangingPunct="1">
              <a:defRPr sz="1200" b="0">
                <a:latin typeface="Arial" charset="0"/>
                <a:ea typeface="ＭＳ Ｐゴシック" pitchFamily="34" charset="-128"/>
                <a:cs typeface="+mn-cs"/>
              </a:defRPr>
            </a:lvl1pPr>
          </a:lstStyle>
          <a:p>
            <a:pPr>
              <a:defRPr/>
            </a:pPr>
            <a:endParaRPr lang="it-IT" dirty="0"/>
          </a:p>
        </p:txBody>
      </p:sp>
      <p:sp>
        <p:nvSpPr>
          <p:cNvPr id="4100"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2325" name="Rectangle 5"/>
          <p:cNvSpPr>
            <a:spLocks noGrp="1" noChangeArrowheads="1"/>
          </p:cNvSpPr>
          <p:nvPr>
            <p:ph type="body" sz="quarter" idx="3"/>
          </p:nvPr>
        </p:nvSpPr>
        <p:spPr bwMode="auto">
          <a:xfrm>
            <a:off x="709613" y="4860925"/>
            <a:ext cx="5680075" cy="4605338"/>
          </a:xfrm>
          <a:prstGeom prst="rect">
            <a:avLst/>
          </a:prstGeom>
          <a:noFill/>
          <a:ln>
            <a:noFill/>
          </a:ln>
          <a:extLst/>
        </p:spPr>
        <p:txBody>
          <a:bodyPr vert="horz" wrap="square" lIns="94893" tIns="47447" rIns="94893" bIns="47447"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12326" name="Rectangle 6"/>
          <p:cNvSpPr>
            <a:spLocks noGrp="1" noChangeArrowheads="1"/>
          </p:cNvSpPr>
          <p:nvPr>
            <p:ph type="ftr" sz="quarter" idx="4"/>
          </p:nvPr>
        </p:nvSpPr>
        <p:spPr bwMode="auto">
          <a:xfrm>
            <a:off x="0" y="9721850"/>
            <a:ext cx="3074988" cy="511175"/>
          </a:xfrm>
          <a:prstGeom prst="rect">
            <a:avLst/>
          </a:prstGeom>
          <a:noFill/>
          <a:ln>
            <a:noFill/>
          </a:ln>
          <a:extLst/>
        </p:spPr>
        <p:txBody>
          <a:bodyPr vert="horz" wrap="square" lIns="94893" tIns="47447" rIns="94893" bIns="47447" numCol="1" anchor="b" anchorCtr="0" compatLnSpc="1">
            <a:prstTxWarp prst="textNoShape">
              <a:avLst/>
            </a:prstTxWarp>
          </a:bodyPr>
          <a:lstStyle>
            <a:lvl1pPr algn="l" defTabSz="949325" eaLnBrk="1" hangingPunct="1">
              <a:defRPr sz="1200" b="0">
                <a:latin typeface="Arial" charset="0"/>
                <a:ea typeface="ＭＳ Ｐゴシック" pitchFamily="34" charset="-128"/>
                <a:cs typeface="+mn-cs"/>
              </a:defRPr>
            </a:lvl1pPr>
          </a:lstStyle>
          <a:p>
            <a:pPr>
              <a:defRPr/>
            </a:pPr>
            <a:endParaRPr lang="it-IT" dirty="0"/>
          </a:p>
        </p:txBody>
      </p:sp>
      <p:sp>
        <p:nvSpPr>
          <p:cNvPr id="312327" name="Rectangle 7"/>
          <p:cNvSpPr>
            <a:spLocks noGrp="1" noChangeArrowheads="1"/>
          </p:cNvSpPr>
          <p:nvPr>
            <p:ph type="sldNum" sz="quarter" idx="5"/>
          </p:nvPr>
        </p:nvSpPr>
        <p:spPr bwMode="auto">
          <a:xfrm>
            <a:off x="4022725" y="9721850"/>
            <a:ext cx="3074988" cy="511175"/>
          </a:xfrm>
          <a:prstGeom prst="rect">
            <a:avLst/>
          </a:prstGeom>
          <a:noFill/>
          <a:ln>
            <a:noFill/>
          </a:ln>
          <a:extLst/>
        </p:spPr>
        <p:txBody>
          <a:bodyPr vert="horz" wrap="square" lIns="94893" tIns="47447" rIns="94893" bIns="47447" numCol="1" anchor="b" anchorCtr="0" compatLnSpc="1">
            <a:prstTxWarp prst="textNoShape">
              <a:avLst/>
            </a:prstTxWarp>
          </a:bodyPr>
          <a:lstStyle>
            <a:lvl1pPr algn="r" defTabSz="949325" eaLnBrk="1" hangingPunct="1">
              <a:defRPr sz="1200" b="0"/>
            </a:lvl1pPr>
          </a:lstStyle>
          <a:p>
            <a:pPr>
              <a:defRPr/>
            </a:pPr>
            <a:fld id="{C9FA3096-9284-534C-B960-66056E7E608B}" type="slidenum">
              <a:rPr lang="it-IT"/>
              <a:pPr>
                <a:defRPr/>
              </a:pPr>
              <a:t>‹N›</a:t>
            </a:fld>
            <a:endParaRPr lang="it-IT" dirty="0"/>
          </a:p>
        </p:txBody>
      </p:sp>
    </p:spTree>
    <p:extLst>
      <p:ext uri="{BB962C8B-B14F-4D97-AF65-F5344CB8AC3E}">
        <p14:creationId xmlns:p14="http://schemas.microsoft.com/office/powerpoint/2010/main" val="1269693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egnaposto immagine diapositiva 1"/>
          <p:cNvSpPr>
            <a:spLocks noGrp="1" noRot="1" noChangeAspect="1" noTextEdit="1"/>
          </p:cNvSpPr>
          <p:nvPr>
            <p:ph type="sldImg"/>
          </p:nvPr>
        </p:nvSpPr>
        <p:spPr>
          <a:ln/>
        </p:spPr>
      </p:sp>
      <p:sp>
        <p:nvSpPr>
          <p:cNvPr id="614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614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800" b="1">
                <a:solidFill>
                  <a:schemeClr val="tx1"/>
                </a:solidFill>
                <a:latin typeface="Arial" charset="0"/>
                <a:ea typeface="MS PGothic" charset="0"/>
                <a:cs typeface="MS PGothic" charset="0"/>
              </a:defRPr>
            </a:lvl1pPr>
            <a:lvl2pPr marL="742950" indent="-285750" defTabSz="949325">
              <a:defRPr sz="800" b="1">
                <a:solidFill>
                  <a:schemeClr val="tx1"/>
                </a:solidFill>
                <a:latin typeface="Arial" charset="0"/>
                <a:ea typeface="MS PGothic" charset="0"/>
                <a:cs typeface="MS PGothic" charset="0"/>
              </a:defRPr>
            </a:lvl2pPr>
            <a:lvl3pPr marL="1143000" indent="-228600" defTabSz="949325">
              <a:defRPr sz="800" b="1">
                <a:solidFill>
                  <a:schemeClr val="tx1"/>
                </a:solidFill>
                <a:latin typeface="Arial" charset="0"/>
                <a:ea typeface="MS PGothic" charset="0"/>
                <a:cs typeface="MS PGothic" charset="0"/>
              </a:defRPr>
            </a:lvl3pPr>
            <a:lvl4pPr marL="1600200" indent="-228600" defTabSz="949325">
              <a:defRPr sz="800" b="1">
                <a:solidFill>
                  <a:schemeClr val="tx1"/>
                </a:solidFill>
                <a:latin typeface="Arial" charset="0"/>
                <a:ea typeface="MS PGothic" charset="0"/>
                <a:cs typeface="MS PGothic" charset="0"/>
              </a:defRPr>
            </a:lvl4pPr>
            <a:lvl5pPr marL="2057400" indent="-228600" defTabSz="949325">
              <a:defRPr sz="800" b="1">
                <a:solidFill>
                  <a:schemeClr val="tx1"/>
                </a:solidFill>
                <a:latin typeface="Arial" charset="0"/>
                <a:ea typeface="MS PGothic" charset="0"/>
                <a:cs typeface="MS PGothic" charset="0"/>
              </a:defRPr>
            </a:lvl5pPr>
            <a:lvl6pPr marL="25146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2CB81AE7-9E4D-864D-AD5D-F8099E352B7B}" type="slidenum">
              <a:rPr lang="it-IT" sz="1200" b="0"/>
              <a:pPr/>
              <a:t>1</a:t>
            </a:fld>
            <a:endParaRPr lang="it-IT" sz="1200" b="0" dirty="0"/>
          </a:p>
        </p:txBody>
      </p:sp>
    </p:spTree>
    <p:extLst>
      <p:ext uri="{BB962C8B-B14F-4D97-AF65-F5344CB8AC3E}">
        <p14:creationId xmlns:p14="http://schemas.microsoft.com/office/powerpoint/2010/main" val="77433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800" b="1">
                <a:solidFill>
                  <a:schemeClr val="tx1"/>
                </a:solidFill>
                <a:latin typeface="Arial" charset="0"/>
                <a:ea typeface="MS PGothic" charset="0"/>
                <a:cs typeface="MS PGothic" charset="0"/>
              </a:defRPr>
            </a:lvl1pPr>
            <a:lvl2pPr marL="742950" indent="-285750" defTabSz="949325">
              <a:defRPr sz="800" b="1">
                <a:solidFill>
                  <a:schemeClr val="tx1"/>
                </a:solidFill>
                <a:latin typeface="Arial" charset="0"/>
                <a:ea typeface="MS PGothic" charset="0"/>
                <a:cs typeface="MS PGothic" charset="0"/>
              </a:defRPr>
            </a:lvl2pPr>
            <a:lvl3pPr marL="1143000" indent="-228600" defTabSz="949325">
              <a:defRPr sz="800" b="1">
                <a:solidFill>
                  <a:schemeClr val="tx1"/>
                </a:solidFill>
                <a:latin typeface="Arial" charset="0"/>
                <a:ea typeface="MS PGothic" charset="0"/>
                <a:cs typeface="MS PGothic" charset="0"/>
              </a:defRPr>
            </a:lvl3pPr>
            <a:lvl4pPr marL="1600200" indent="-228600" defTabSz="949325">
              <a:defRPr sz="800" b="1">
                <a:solidFill>
                  <a:schemeClr val="tx1"/>
                </a:solidFill>
                <a:latin typeface="Arial" charset="0"/>
                <a:ea typeface="MS PGothic" charset="0"/>
                <a:cs typeface="MS PGothic" charset="0"/>
              </a:defRPr>
            </a:lvl4pPr>
            <a:lvl5pPr marL="2057400" indent="-228600" defTabSz="949325">
              <a:defRPr sz="800" b="1">
                <a:solidFill>
                  <a:schemeClr val="tx1"/>
                </a:solidFill>
                <a:latin typeface="Arial" charset="0"/>
                <a:ea typeface="MS PGothic" charset="0"/>
                <a:cs typeface="MS PGothic" charset="0"/>
              </a:defRPr>
            </a:lvl5pPr>
            <a:lvl6pPr marL="25146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7</a:t>
            </a:fld>
            <a:endParaRPr lang="it-IT" sz="1200" b="0" dirty="0"/>
          </a:p>
        </p:txBody>
      </p:sp>
    </p:spTree>
    <p:extLst>
      <p:ext uri="{BB962C8B-B14F-4D97-AF65-F5344CB8AC3E}">
        <p14:creationId xmlns:p14="http://schemas.microsoft.com/office/powerpoint/2010/main" val="133564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noTextEdit="1"/>
          </p:cNvSpPr>
          <p:nvPr>
            <p:ph type="sldImg"/>
          </p:nvPr>
        </p:nvSpPr>
        <p:spPr>
          <a:ln/>
        </p:spPr>
      </p:sp>
      <p:sp>
        <p:nvSpPr>
          <p:cNvPr id="50178"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50179"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800" b="1">
                <a:solidFill>
                  <a:schemeClr val="tx1"/>
                </a:solidFill>
                <a:latin typeface="Arial" charset="0"/>
                <a:ea typeface="MS PGothic" charset="0"/>
                <a:cs typeface="MS PGothic" charset="0"/>
              </a:defRPr>
            </a:lvl1pPr>
            <a:lvl2pPr marL="742950" indent="-285750" defTabSz="949325">
              <a:defRPr sz="800" b="1">
                <a:solidFill>
                  <a:schemeClr val="tx1"/>
                </a:solidFill>
                <a:latin typeface="Arial" charset="0"/>
                <a:ea typeface="MS PGothic" charset="0"/>
                <a:cs typeface="MS PGothic" charset="0"/>
              </a:defRPr>
            </a:lvl2pPr>
            <a:lvl3pPr marL="1143000" indent="-228600" defTabSz="949325">
              <a:defRPr sz="800" b="1">
                <a:solidFill>
                  <a:schemeClr val="tx1"/>
                </a:solidFill>
                <a:latin typeface="Arial" charset="0"/>
                <a:ea typeface="MS PGothic" charset="0"/>
                <a:cs typeface="MS PGothic" charset="0"/>
              </a:defRPr>
            </a:lvl3pPr>
            <a:lvl4pPr marL="1600200" indent="-228600" defTabSz="949325">
              <a:defRPr sz="800" b="1">
                <a:solidFill>
                  <a:schemeClr val="tx1"/>
                </a:solidFill>
                <a:latin typeface="Arial" charset="0"/>
                <a:ea typeface="MS PGothic" charset="0"/>
                <a:cs typeface="MS PGothic" charset="0"/>
              </a:defRPr>
            </a:lvl4pPr>
            <a:lvl5pPr marL="2057400" indent="-228600" defTabSz="949325">
              <a:defRPr sz="800" b="1">
                <a:solidFill>
                  <a:schemeClr val="tx1"/>
                </a:solidFill>
                <a:latin typeface="Arial" charset="0"/>
                <a:ea typeface="MS PGothic" charset="0"/>
                <a:cs typeface="MS PGothic" charset="0"/>
              </a:defRPr>
            </a:lvl5pPr>
            <a:lvl6pPr marL="25146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defTabSz="949325"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AC677DB-4991-2346-AB3E-B039A0ABDC8F}" type="slidenum">
              <a:rPr lang="it-IT" sz="1200" b="0"/>
              <a:pPr/>
              <a:t>38</a:t>
            </a:fld>
            <a:endParaRPr lang="it-IT" sz="1200" b="0" dirty="0"/>
          </a:p>
        </p:txBody>
      </p:sp>
    </p:spTree>
    <p:extLst>
      <p:ext uri="{BB962C8B-B14F-4D97-AF65-F5344CB8AC3E}">
        <p14:creationId xmlns:p14="http://schemas.microsoft.com/office/powerpoint/2010/main" val="2710698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Immagine 6" descr="format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65125" y="376238"/>
            <a:ext cx="24780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3276600" y="2130425"/>
            <a:ext cx="51816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371600" y="2133600"/>
            <a:ext cx="1905000" cy="1752600"/>
          </a:xfrm>
        </p:spPr>
        <p:txBody>
          <a:bodyPr/>
          <a:lstStyle>
            <a:lvl1pPr marL="0" indent="0">
              <a:buFontTx/>
              <a:buNone/>
              <a:defRPr sz="1000"/>
            </a:lvl1pPr>
          </a:lstStyle>
          <a:p>
            <a:r>
              <a:rPr lang="it-IT"/>
              <a:t>Fare clic per modificare lo stile del sottotitolo dello schema</a:t>
            </a:r>
          </a:p>
        </p:txBody>
      </p:sp>
    </p:spTree>
    <p:extLst>
      <p:ext uri="{BB962C8B-B14F-4D97-AF65-F5344CB8AC3E}">
        <p14:creationId xmlns:p14="http://schemas.microsoft.com/office/powerpoint/2010/main" val="155349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8068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05588" y="188913"/>
            <a:ext cx="2070100" cy="59039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95288" y="188913"/>
            <a:ext cx="6057900" cy="59039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4962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95288" y="188913"/>
            <a:ext cx="8280400" cy="765175"/>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95288" y="1125538"/>
            <a:ext cx="4038600" cy="49672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586288" y="1125538"/>
            <a:ext cx="4038600" cy="24066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86288" y="3684588"/>
            <a:ext cx="4038600" cy="240823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61874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395288" y="188913"/>
            <a:ext cx="8280400" cy="765175"/>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395288" y="1125538"/>
            <a:ext cx="4038600" cy="24066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586288" y="1125538"/>
            <a:ext cx="4038600" cy="24066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395288" y="3684588"/>
            <a:ext cx="4038600" cy="240823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586288" y="3684588"/>
            <a:ext cx="4038600" cy="240823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7375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4385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25112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95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86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9799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60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28162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8191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28895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66981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395288" y="11255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028" name="Immagine 6" descr="format2"/>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22225" y="6324600"/>
            <a:ext cx="10779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userDrawn="1"/>
        </p:nvSpPr>
        <p:spPr bwMode="auto">
          <a:xfrm>
            <a:off x="2814638" y="6589713"/>
            <a:ext cx="6337300" cy="304800"/>
          </a:xfrm>
          <a:prstGeom prst="rect">
            <a:avLst/>
          </a:prstGeom>
          <a:noFill/>
          <a:ln w="9525">
            <a:noFill/>
            <a:miter lim="800000"/>
            <a:headEnd/>
            <a:tailEnd/>
          </a:ln>
          <a:effectLst/>
        </p:spPr>
        <p:txBody>
          <a:bodyPr>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r" eaLnBrk="1" hangingPunct="1">
              <a:spcBef>
                <a:spcPct val="50000"/>
              </a:spcBef>
              <a:defRPr/>
            </a:pPr>
            <a:r>
              <a:rPr lang="it-IT" sz="900" b="0" dirty="0" smtClean="0">
                <a:solidFill>
                  <a:srgbClr val="1F497D"/>
                </a:solidFill>
                <a:cs typeface="Arial" charset="0"/>
              </a:rPr>
              <a:t>udine, 18 maggio 2015  </a:t>
            </a:r>
            <a:r>
              <a:rPr lang="it-IT" sz="1400" b="0" dirty="0" smtClean="0">
                <a:cs typeface="Arial" charset="0"/>
              </a:rPr>
              <a:t>| </a:t>
            </a:r>
            <a:fld id="{0A379F7C-6AC6-7746-82E5-57ABC1E28327}" type="slidenum">
              <a:rPr lang="it-IT" sz="1400" smtClean="0">
                <a:cs typeface="Arial" charset="0"/>
              </a:rPr>
              <a:pPr algn="r" eaLnBrk="1" hangingPunct="1">
                <a:spcBef>
                  <a:spcPct val="50000"/>
                </a:spcBef>
                <a:defRPr/>
              </a:pPr>
              <a:t>‹N›</a:t>
            </a:fld>
            <a:endParaRPr lang="it-IT" sz="1400" dirty="0" smtClean="0">
              <a:cs typeface="Arial" charset="0"/>
            </a:endParaRPr>
          </a:p>
        </p:txBody>
      </p:sp>
    </p:spTree>
  </p:cSld>
  <p:clrMap bg1="lt1" tx1="dk1" bg2="lt2" tx2="dk2" accent1="accent1" accent2="accent2" accent3="accent3" accent4="accent4" accent5="accent5" accent6="accent6" hlink="hlink" folHlink="folHlink"/>
  <p:sldLayoutIdLst>
    <p:sldLayoutId id="2147486293" r:id="rId1"/>
    <p:sldLayoutId id="2147486281" r:id="rId2"/>
    <p:sldLayoutId id="2147486282" r:id="rId3"/>
    <p:sldLayoutId id="2147486283" r:id="rId4"/>
    <p:sldLayoutId id="2147486284" r:id="rId5"/>
    <p:sldLayoutId id="2147486285" r:id="rId6"/>
    <p:sldLayoutId id="2147486286" r:id="rId7"/>
    <p:sldLayoutId id="2147486287" r:id="rId8"/>
    <p:sldLayoutId id="2147486288" r:id="rId9"/>
    <p:sldLayoutId id="2147486289" r:id="rId10"/>
    <p:sldLayoutId id="2147486290" r:id="rId11"/>
    <p:sldLayoutId id="2147486291" r:id="rId12"/>
    <p:sldLayoutId id="2147486292" r:id="rId13"/>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 Id="rId5" Type="http://schemas.openxmlformats.org/officeDocument/2006/relationships/image" Target="../media/image47.emf"/><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 Id="rId5" Type="http://schemas.openxmlformats.org/officeDocument/2006/relationships/image" Target="../media/image53.emf"/><Relationship Id="rId4" Type="http://schemas.openxmlformats.org/officeDocument/2006/relationships/image" Target="../media/image52.emf"/></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13.xml"/><Relationship Id="rId4" Type="http://schemas.openxmlformats.org/officeDocument/2006/relationships/image" Target="../media/image56.emf"/></Relationships>
</file>

<file path=ppt/slides/_rels/slide2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3.xml"/><Relationship Id="rId4" Type="http://schemas.openxmlformats.org/officeDocument/2006/relationships/image" Target="../media/image59.emf"/></Relationships>
</file>

<file path=ppt/slides/_rels/slide2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3.xml"/><Relationship Id="rId4" Type="http://schemas.openxmlformats.org/officeDocument/2006/relationships/image" Target="../media/image62.emf"/></Relationships>
</file>

<file path=ppt/slides/_rels/slide2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13.xml"/><Relationship Id="rId4" Type="http://schemas.openxmlformats.org/officeDocument/2006/relationships/image" Target="../media/image65.emf"/></Relationships>
</file>

<file path=ppt/slides/_rels/slide2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13.xml"/><Relationship Id="rId4" Type="http://schemas.openxmlformats.org/officeDocument/2006/relationships/image" Target="../media/image68.emf"/></Relationships>
</file>

<file path=ppt/slides/_rels/slide2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5" Type="http://schemas.openxmlformats.org/officeDocument/2006/relationships/image" Target="../media/image74.emf"/><Relationship Id="rId4" Type="http://schemas.openxmlformats.org/officeDocument/2006/relationships/image" Target="../media/image73.emf"/></Relationships>
</file>

<file path=ppt/slides/_rels/slide3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7.xml"/><Relationship Id="rId5" Type="http://schemas.openxmlformats.org/officeDocument/2006/relationships/image" Target="../media/image80.emf"/><Relationship Id="rId4" Type="http://schemas.openxmlformats.org/officeDocument/2006/relationships/image" Target="../media/image79.emf"/></Relationships>
</file>

<file path=ppt/slides/_rels/slide3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7.xml"/><Relationship Id="rId5" Type="http://schemas.openxmlformats.org/officeDocument/2006/relationships/image" Target="../media/image86.emf"/><Relationship Id="rId4" Type="http://schemas.openxmlformats.org/officeDocument/2006/relationships/image" Target="../media/image85.emf"/></Relationships>
</file>

<file path=ppt/slides/_rels/slide35.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7.xml"/><Relationship Id="rId5" Type="http://schemas.openxmlformats.org/officeDocument/2006/relationships/image" Target="../media/image92.emf"/><Relationship Id="rId4" Type="http://schemas.openxmlformats.org/officeDocument/2006/relationships/image" Target="../media/image91.emf"/></Relationships>
</file>

<file path=ppt/slides/_rels/slide37.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8.emf"/><Relationship Id="rId5" Type="http://schemas.openxmlformats.org/officeDocument/2006/relationships/image" Target="../media/image97.emf"/><Relationship Id="rId4" Type="http://schemas.openxmlformats.org/officeDocument/2006/relationships/image" Target="../media/image96.emf"/></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7.xml"/><Relationship Id="rId5" Type="http://schemas.openxmlformats.org/officeDocument/2006/relationships/image" Target="../media/image118.emf"/><Relationship Id="rId4" Type="http://schemas.openxmlformats.org/officeDocument/2006/relationships/image" Target="../media/image117.emf"/></Relationships>
</file>

<file path=ppt/slides/_rels/slide57.x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slideLayout" Target="../slideLayouts/slideLayout7.xml"/><Relationship Id="rId5" Type="http://schemas.openxmlformats.org/officeDocument/2006/relationships/image" Target="../media/image123.emf"/><Relationship Id="rId4" Type="http://schemas.openxmlformats.org/officeDocument/2006/relationships/image" Target="../media/image122.emf"/></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www.formatresearch.com/"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emf"/><Relationship Id="rId1" Type="http://schemas.openxmlformats.org/officeDocument/2006/relationships/slideLayout" Target="../slideLayouts/slideLayout7.xml"/><Relationship Id="rId4" Type="http://schemas.openxmlformats.org/officeDocument/2006/relationships/image" Target="../media/image128.emf"/></Relationships>
</file>

<file path=ppt/slides/_rels/slide64.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7.xml"/><Relationship Id="rId4" Type="http://schemas.openxmlformats.org/officeDocument/2006/relationships/image" Target="../media/image131.emf"/></Relationships>
</file>

<file path=ppt/slides/_rels/slide65.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32.emf"/><Relationship Id="rId1" Type="http://schemas.openxmlformats.org/officeDocument/2006/relationships/slideLayout" Target="../slideLayouts/slideLayout7.xml"/><Relationship Id="rId5" Type="http://schemas.openxmlformats.org/officeDocument/2006/relationships/image" Target="../media/image135.emf"/><Relationship Id="rId4" Type="http://schemas.openxmlformats.org/officeDocument/2006/relationships/image" Target="../media/image134.emf"/></Relationships>
</file>

<file path=ppt/slides/_rels/slide66.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70.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Immagin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3875" y="692150"/>
            <a:ext cx="20193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CasellaDiTesto 18"/>
          <p:cNvSpPr txBox="1">
            <a:spLocks noChangeArrowheads="1"/>
          </p:cNvSpPr>
          <p:nvPr/>
        </p:nvSpPr>
        <p:spPr bwMode="auto">
          <a:xfrm>
            <a:off x="1306513" y="3344515"/>
            <a:ext cx="7826375" cy="224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lnSpc>
                <a:spcPct val="114000"/>
              </a:lnSpc>
              <a:spcBef>
                <a:spcPts val="600"/>
              </a:spcBef>
            </a:pPr>
            <a:r>
              <a:rPr lang="it-IT" sz="2800" b="0" dirty="0">
                <a:solidFill>
                  <a:srgbClr val="1F497D"/>
                </a:solidFill>
              </a:rPr>
              <a:t>terziario friuli venezia giulia | </a:t>
            </a:r>
            <a:r>
              <a:rPr lang="it-IT" sz="2800" b="0" dirty="0" smtClean="0">
                <a:solidFill>
                  <a:srgbClr val="000000"/>
                </a:solidFill>
              </a:rPr>
              <a:t>maggio 2015</a:t>
            </a:r>
            <a:endParaRPr lang="it-IT" sz="2800" b="0" dirty="0">
              <a:solidFill>
                <a:srgbClr val="000000"/>
              </a:solidFill>
            </a:endParaRPr>
          </a:p>
          <a:p>
            <a:pPr eaLnBrk="1" hangingPunct="1">
              <a:lnSpc>
                <a:spcPct val="114000"/>
              </a:lnSpc>
              <a:spcBef>
                <a:spcPts val="600"/>
              </a:spcBef>
            </a:pPr>
            <a:r>
              <a:rPr lang="it-IT" sz="2000" b="0" dirty="0"/>
              <a:t>osservatorio trimestrale sull’andamento delle imprese del terziario del friuli venezia giulia</a:t>
            </a:r>
          </a:p>
          <a:p>
            <a:pPr eaLnBrk="1" hangingPunct="1">
              <a:lnSpc>
                <a:spcPct val="114000"/>
              </a:lnSpc>
              <a:spcBef>
                <a:spcPts val="600"/>
              </a:spcBef>
            </a:pPr>
            <a:endParaRPr lang="it-IT" sz="300" b="0" dirty="0">
              <a:solidFill>
                <a:srgbClr val="7F7F7F"/>
              </a:solidFill>
            </a:endParaRPr>
          </a:p>
          <a:p>
            <a:pPr eaLnBrk="1" hangingPunct="1">
              <a:lnSpc>
                <a:spcPct val="114000"/>
              </a:lnSpc>
              <a:spcBef>
                <a:spcPts val="600"/>
              </a:spcBef>
            </a:pPr>
            <a:endParaRPr lang="it-IT" sz="300" b="0" dirty="0">
              <a:solidFill>
                <a:srgbClr val="7F7F7F"/>
              </a:solidFill>
            </a:endParaRPr>
          </a:p>
          <a:p>
            <a:pPr eaLnBrk="1" hangingPunct="1">
              <a:lnSpc>
                <a:spcPct val="114000"/>
              </a:lnSpc>
              <a:spcBef>
                <a:spcPts val="600"/>
              </a:spcBef>
            </a:pPr>
            <a:r>
              <a:rPr lang="it-IT" sz="1600" b="0" dirty="0">
                <a:solidFill>
                  <a:srgbClr val="7F7F7F"/>
                </a:solidFill>
              </a:rPr>
              <a:t>rapporto di ricerca – </a:t>
            </a:r>
            <a:r>
              <a:rPr lang="it-IT" sz="1600" b="0" dirty="0" smtClean="0">
                <a:solidFill>
                  <a:srgbClr val="7F7F7F"/>
                </a:solidFill>
              </a:rPr>
              <a:t>primo trimestre 2015</a:t>
            </a:r>
          </a:p>
          <a:p>
            <a:pPr eaLnBrk="1" hangingPunct="1">
              <a:lnSpc>
                <a:spcPct val="114000"/>
              </a:lnSpc>
              <a:spcBef>
                <a:spcPts val="600"/>
              </a:spcBef>
            </a:pPr>
            <a:r>
              <a:rPr lang="it-IT" sz="1100" b="0" dirty="0" smtClean="0"/>
              <a:t>udine, 18 maggio 2015 (14233fv02)</a:t>
            </a:r>
            <a:endParaRPr lang="it-IT" sz="1100" b="0" dirty="0"/>
          </a:p>
        </p:txBody>
      </p:sp>
      <p:pic>
        <p:nvPicPr>
          <p:cNvPr id="5123" name="Immagin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51663" y="1989138"/>
            <a:ext cx="18637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magin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0338" y="5763915"/>
            <a:ext cx="16462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magine 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95475" y="5763915"/>
            <a:ext cx="22733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6"/>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257675" y="5763915"/>
            <a:ext cx="17954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magine 3"/>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67438" y="5763915"/>
            <a:ext cx="11398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mmagine 2"/>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396163" y="5763915"/>
            <a:ext cx="16652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magine 1"/>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407840" y="1970787"/>
            <a:ext cx="3696811" cy="134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08000" y="2520000"/>
            <a:ext cx="4156213" cy="2494800"/>
          </a:xfrm>
          <a:prstGeom prst="rect">
            <a:avLst/>
          </a:prstGeom>
        </p:spPr>
      </p:pic>
      <p:sp>
        <p:nvSpPr>
          <p:cNvPr id="16387" name="Rectangle 3"/>
          <p:cNvSpPr>
            <a:spLocks noGrp="1" noChangeArrowheads="1"/>
          </p:cNvSpPr>
          <p:nvPr>
            <p:ph type="title" idx="4294967295"/>
          </p:nvPr>
        </p:nvSpPr>
        <p:spPr/>
        <p:txBody>
          <a:bodyPr/>
          <a:lstStyle/>
          <a:p>
            <a:pPr eaLnBrk="1" hangingPunct="1"/>
            <a:r>
              <a:rPr lang="it-IT" dirty="0" smtClean="0">
                <a:solidFill>
                  <a:srgbClr val="1F497D"/>
                </a:solidFill>
                <a:latin typeface="Arial" charset="0"/>
                <a:ea typeface="MS PGothic" charset="0"/>
                <a:cs typeface="Arial" charset="0"/>
              </a:rPr>
              <a:t>clima di fiducia </a:t>
            </a:r>
            <a:r>
              <a:rPr lang="it-IT" dirty="0">
                <a:solidFill>
                  <a:srgbClr val="1F497D"/>
                </a:solidFill>
                <a:latin typeface="Arial" charset="0"/>
                <a:ea typeface="MS PGothic" charset="0"/>
                <a:cs typeface="Arial" charset="0"/>
              </a:rPr>
              <a:t>| </a:t>
            </a:r>
            <a:r>
              <a:rPr lang="it-IT" dirty="0">
                <a:solidFill>
                  <a:schemeClr val="tx1"/>
                </a:solidFill>
                <a:latin typeface="Arial" charset="0"/>
                <a:ea typeface="MS PGothic" charset="0"/>
                <a:cs typeface="Arial" charset="0"/>
              </a:rPr>
              <a:t>la situazione economica della propria </a:t>
            </a:r>
            <a:r>
              <a:rPr lang="it-IT" dirty="0" smtClean="0">
                <a:solidFill>
                  <a:schemeClr val="tx1"/>
                </a:solidFill>
                <a:latin typeface="Arial" charset="0"/>
                <a:ea typeface="MS PGothic" charset="0"/>
                <a:cs typeface="Arial" charset="0"/>
              </a:rPr>
              <a:t>impresa...</a:t>
            </a:r>
            <a:br>
              <a:rPr lang="it-IT" dirty="0" smtClean="0">
                <a:solidFill>
                  <a:schemeClr val="tx1"/>
                </a:solidFill>
                <a:latin typeface="Arial" charset="0"/>
                <a:ea typeface="MS PGothic" charset="0"/>
                <a:cs typeface="Arial" charset="0"/>
              </a:rPr>
            </a:br>
            <a:r>
              <a:rPr lang="it-IT" b="0" i="1" dirty="0" smtClean="0">
                <a:solidFill>
                  <a:schemeClr val="tx1"/>
                </a:solidFill>
                <a:latin typeface="Arial" charset="0"/>
                <a:ea typeface="MS PGothic" charset="0"/>
                <a:cs typeface="Arial" charset="0"/>
              </a:rPr>
              <a:t>(</a:t>
            </a:r>
            <a:r>
              <a:rPr lang="it-IT" b="0" i="1" dirty="0">
                <a:solidFill>
                  <a:schemeClr val="tx1"/>
                </a:solidFill>
                <a:latin typeface="Arial" charset="0"/>
                <a:ea typeface="MS PGothic" charset="0"/>
                <a:cs typeface="Arial" charset="0"/>
              </a:rPr>
              <a:t>analisi per provincia, settore, dimensione)</a:t>
            </a:r>
            <a:r>
              <a:rPr lang="it-IT" dirty="0">
                <a:solidFill>
                  <a:schemeClr val="tx1"/>
                </a:solidFill>
                <a:latin typeface="Arial" charset="0"/>
                <a:ea typeface="MS PGothic" charset="0"/>
                <a:cs typeface="Arial" charset="0"/>
              </a:rPr>
              <a:t>  </a:t>
            </a:r>
          </a:p>
        </p:txBody>
      </p:sp>
      <p:sp>
        <p:nvSpPr>
          <p:cNvPr id="18"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sz="900" dirty="0">
              <a:cs typeface="Arial" charset="0"/>
            </a:endParaRPr>
          </a:p>
        </p:txBody>
      </p:sp>
      <p:cxnSp>
        <p:nvCxnSpPr>
          <p:cNvPr id="19" name="Connettore 1 18"/>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20" name="Connettore 1 19"/>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1"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22"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3" name="Connettore 1 22"/>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4"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5" name="Connettore 1 2"/>
          <p:cNvCxnSpPr>
            <a:cxnSpLocks noChangeShapeType="1"/>
          </p:cNvCxnSpPr>
          <p:nvPr/>
        </p:nvCxnSpPr>
        <p:spPr bwMode="auto">
          <a:xfrm flipV="1">
            <a:off x="550487" y="3922420"/>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6" name="CasellaDiTesto 2"/>
          <p:cNvSpPr txBox="1">
            <a:spLocks noChangeArrowheads="1"/>
          </p:cNvSpPr>
          <p:nvPr/>
        </p:nvSpPr>
        <p:spPr bwMode="auto">
          <a:xfrm>
            <a:off x="3967257" y="3709412"/>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a:t>
            </a:r>
            <a:r>
              <a:rPr lang="it-IT" sz="900" i="1" dirty="0" smtClean="0">
                <a:solidFill>
                  <a:srgbClr val="008000"/>
                </a:solidFill>
              </a:rPr>
              <a:t>= 36,2</a:t>
            </a:r>
            <a:endParaRPr lang="it-IT" sz="900" i="1" dirty="0">
              <a:solidFill>
                <a:srgbClr val="008000"/>
              </a:solidFill>
            </a:endParaRPr>
          </a:p>
        </p:txBody>
      </p:sp>
      <p:sp>
        <p:nvSpPr>
          <p:cNvPr id="27" name="Rettangolo 26"/>
          <p:cNvSpPr/>
          <p:nvPr/>
        </p:nvSpPr>
        <p:spPr bwMode="auto">
          <a:xfrm>
            <a:off x="698854" y="2810924"/>
            <a:ext cx="3268402" cy="535975"/>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dirty="0"/>
          </a:p>
        </p:txBody>
      </p:sp>
      <p:sp>
        <p:nvSpPr>
          <p:cNvPr id="32" name="CasellaDiTesto 10"/>
          <p:cNvSpPr txBox="1">
            <a:spLocks noChangeArrowheads="1"/>
          </p:cNvSpPr>
          <p:nvPr/>
        </p:nvSpPr>
        <p:spPr bwMode="auto">
          <a:xfrm>
            <a:off x="765438" y="2832691"/>
            <a:ext cx="3161880" cy="253916"/>
          </a:xfrm>
          <a:prstGeom prst="rect">
            <a:avLst/>
          </a:prstGeom>
          <a:noFill/>
          <a:ln>
            <a:noFill/>
          </a:ln>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50" dirty="0" smtClean="0">
                <a:solidFill>
                  <a:srgbClr val="FF0000"/>
                </a:solidFill>
              </a:rPr>
              <a:t>Previsione II trim 2015</a:t>
            </a:r>
            <a:endParaRPr lang="it-IT" altLang="it-IT" sz="1050" dirty="0">
              <a:solidFill>
                <a:srgbClr val="FF0000"/>
              </a:solidFill>
            </a:endParaRPr>
          </a:p>
        </p:txBody>
      </p:sp>
      <p:sp>
        <p:nvSpPr>
          <p:cNvPr id="28" name="CasellaDiTesto 27"/>
          <p:cNvSpPr txBox="1"/>
          <p:nvPr/>
        </p:nvSpPr>
        <p:spPr>
          <a:xfrm>
            <a:off x="765439" y="3067765"/>
            <a:ext cx="447558" cy="253916"/>
          </a:xfrm>
          <a:prstGeom prst="rect">
            <a:avLst/>
          </a:prstGeom>
          <a:noFill/>
        </p:spPr>
        <p:txBody>
          <a:bodyPr wrap="none" rtlCol="0">
            <a:spAutoFit/>
          </a:bodyPr>
          <a:lstStyle/>
          <a:p>
            <a:pPr algn="ctr"/>
            <a:r>
              <a:rPr lang="it-IT" sz="1050" b="0" dirty="0" smtClean="0">
                <a:solidFill>
                  <a:srgbClr val="FF0000"/>
                </a:solidFill>
              </a:rPr>
              <a:t>29,0</a:t>
            </a:r>
            <a:endParaRPr lang="it-IT" sz="1050" b="0" dirty="0">
              <a:solidFill>
                <a:srgbClr val="FF0000"/>
              </a:solidFill>
            </a:endParaRPr>
          </a:p>
        </p:txBody>
      </p:sp>
      <p:sp>
        <p:nvSpPr>
          <p:cNvPr id="29" name="CasellaDiTesto 28"/>
          <p:cNvSpPr txBox="1"/>
          <p:nvPr/>
        </p:nvSpPr>
        <p:spPr>
          <a:xfrm>
            <a:off x="1676464" y="3067765"/>
            <a:ext cx="447558" cy="253916"/>
          </a:xfrm>
          <a:prstGeom prst="rect">
            <a:avLst/>
          </a:prstGeom>
          <a:noFill/>
        </p:spPr>
        <p:txBody>
          <a:bodyPr wrap="none" rtlCol="0">
            <a:spAutoFit/>
          </a:bodyPr>
          <a:lstStyle/>
          <a:p>
            <a:pPr algn="ctr"/>
            <a:r>
              <a:rPr lang="it-IT" sz="1050" b="0" dirty="0" smtClean="0">
                <a:solidFill>
                  <a:srgbClr val="FF0000"/>
                </a:solidFill>
              </a:rPr>
              <a:t>39,1</a:t>
            </a:r>
            <a:endParaRPr lang="it-IT" sz="1050" b="0" dirty="0">
              <a:solidFill>
                <a:srgbClr val="FF0000"/>
              </a:solidFill>
            </a:endParaRPr>
          </a:p>
        </p:txBody>
      </p:sp>
      <p:sp>
        <p:nvSpPr>
          <p:cNvPr id="30" name="CasellaDiTesto 29"/>
          <p:cNvSpPr txBox="1"/>
          <p:nvPr/>
        </p:nvSpPr>
        <p:spPr>
          <a:xfrm>
            <a:off x="2582090" y="3067765"/>
            <a:ext cx="447558" cy="253916"/>
          </a:xfrm>
          <a:prstGeom prst="rect">
            <a:avLst/>
          </a:prstGeom>
          <a:noFill/>
        </p:spPr>
        <p:txBody>
          <a:bodyPr wrap="none" rtlCol="0">
            <a:spAutoFit/>
          </a:bodyPr>
          <a:lstStyle/>
          <a:p>
            <a:pPr algn="ctr"/>
            <a:r>
              <a:rPr lang="it-IT" sz="1050" b="0" dirty="0" smtClean="0">
                <a:solidFill>
                  <a:srgbClr val="FF0000"/>
                </a:solidFill>
              </a:rPr>
              <a:t>44,9</a:t>
            </a:r>
            <a:endParaRPr lang="it-IT" sz="1050" b="0" dirty="0">
              <a:solidFill>
                <a:srgbClr val="FF0000"/>
              </a:solidFill>
            </a:endParaRPr>
          </a:p>
        </p:txBody>
      </p:sp>
      <p:sp>
        <p:nvSpPr>
          <p:cNvPr id="31" name="CasellaDiTesto 30"/>
          <p:cNvSpPr txBox="1"/>
          <p:nvPr/>
        </p:nvSpPr>
        <p:spPr>
          <a:xfrm>
            <a:off x="3479761" y="3067765"/>
            <a:ext cx="447558" cy="253916"/>
          </a:xfrm>
          <a:prstGeom prst="rect">
            <a:avLst/>
          </a:prstGeom>
          <a:noFill/>
        </p:spPr>
        <p:txBody>
          <a:bodyPr wrap="none" rtlCol="0">
            <a:spAutoFit/>
          </a:bodyPr>
          <a:lstStyle/>
          <a:p>
            <a:pPr algn="ctr"/>
            <a:r>
              <a:rPr lang="it-IT" sz="1050" b="0" dirty="0" smtClean="0">
                <a:solidFill>
                  <a:srgbClr val="FF0000"/>
                </a:solidFill>
              </a:rPr>
              <a:t>46,6</a:t>
            </a:r>
            <a:endParaRPr lang="it-IT" sz="1050" b="0" dirty="0">
              <a:solidFill>
                <a:srgbClr val="FF0000"/>
              </a:solidFill>
            </a:endParaRPr>
          </a:p>
        </p:txBody>
      </p:sp>
      <p:pic>
        <p:nvPicPr>
          <p:cNvPr id="2" name="Immagine 1"/>
          <p:cNvPicPr>
            <a:picLocks noChangeAspect="1"/>
          </p:cNvPicPr>
          <p:nvPr/>
        </p:nvPicPr>
        <p:blipFill>
          <a:blip r:embed="rId3"/>
          <a:stretch>
            <a:fillRect/>
          </a:stretch>
        </p:blipFill>
        <p:spPr>
          <a:xfrm>
            <a:off x="468000" y="1587600"/>
            <a:ext cx="3710884" cy="831600"/>
          </a:xfrm>
          <a:prstGeom prst="rect">
            <a:avLst/>
          </a:prstGeom>
        </p:spPr>
      </p:pic>
      <p:pic>
        <p:nvPicPr>
          <p:cNvPr id="4" name="Immagine 3"/>
          <p:cNvPicPr>
            <a:picLocks noChangeAspect="1"/>
          </p:cNvPicPr>
          <p:nvPr/>
        </p:nvPicPr>
        <p:blipFill>
          <a:blip r:embed="rId4"/>
          <a:stretch>
            <a:fillRect/>
          </a:stretch>
        </p:blipFill>
        <p:spPr>
          <a:xfrm>
            <a:off x="5097600" y="1425600"/>
            <a:ext cx="3849780" cy="2206800"/>
          </a:xfrm>
          <a:prstGeom prst="rect">
            <a:avLst/>
          </a:prstGeom>
        </p:spPr>
      </p:pic>
      <p:pic>
        <p:nvPicPr>
          <p:cNvPr id="5" name="Immagine 4"/>
          <p:cNvPicPr>
            <a:picLocks noChangeAspect="1"/>
          </p:cNvPicPr>
          <p:nvPr/>
        </p:nvPicPr>
        <p:blipFill>
          <a:blip r:embed="rId5"/>
          <a:stretch>
            <a:fillRect/>
          </a:stretch>
        </p:blipFill>
        <p:spPr>
          <a:xfrm>
            <a:off x="5097600" y="4096800"/>
            <a:ext cx="3847395" cy="2206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863699"/>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3200" b="0" kern="0" dirty="0" smtClean="0">
                <a:solidFill>
                  <a:srgbClr val="364E88"/>
                </a:solidFill>
                <a:cs typeface="Arial" pitchFamily="34" charset="0"/>
              </a:rPr>
              <a:t>agenda</a:t>
            </a:r>
          </a:p>
        </p:txBody>
      </p:sp>
      <p:sp>
        <p:nvSpPr>
          <p:cNvPr id="6" name="Rectangle 3"/>
          <p:cNvSpPr>
            <a:spLocks noChangeArrowheads="1"/>
          </p:cNvSpPr>
          <p:nvPr/>
        </p:nvSpPr>
        <p:spPr bwMode="auto">
          <a:xfrm>
            <a:off x="3600450" y="836712"/>
            <a:ext cx="5543550" cy="5256212"/>
          </a:xfrm>
          <a:prstGeom prst="rect">
            <a:avLst/>
          </a:prstGeom>
          <a:noFill/>
          <a:ln>
            <a:noFill/>
          </a:ln>
          <a:extLst/>
        </p:spPr>
        <p:txBody>
          <a:bodyPr/>
          <a:lstStyle/>
          <a:p>
            <a:pPr>
              <a:lnSpc>
                <a:spcPct val="90000"/>
              </a:lnSpc>
              <a:spcBef>
                <a:spcPct val="20000"/>
              </a:spcBef>
              <a:defRPr/>
            </a:pPr>
            <a:endParaRPr lang="it-IT" sz="2200" dirty="0">
              <a:solidFill>
                <a:srgbClr val="364E88"/>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considerazioni generali di sintesi</a:t>
            </a:r>
          </a:p>
          <a:p>
            <a:pPr>
              <a:lnSpc>
                <a:spcPct val="90000"/>
              </a:lnSpc>
              <a:spcBef>
                <a:spcPct val="20000"/>
              </a:spcBef>
              <a:defRPr/>
            </a:pPr>
            <a:endParaRPr lang="it-IT" sz="220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clima di fiducia</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364E88"/>
                </a:solidFill>
                <a:ea typeface="ＭＳ Ｐゴシック" charset="0"/>
                <a:cs typeface="Arial" charset="0"/>
              </a:rPr>
              <a:t>andamento congiunturale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fabbisogno finanziario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osservatorio sul </a:t>
            </a:r>
            <a:r>
              <a:rPr lang="it-IT" sz="2200" b="0" dirty="0" smtClean="0">
                <a:solidFill>
                  <a:schemeClr val="bg1">
                    <a:lumMod val="50000"/>
                  </a:schemeClr>
                </a:solidFill>
                <a:ea typeface="ＭＳ Ｐゴシック" charset="0"/>
                <a:cs typeface="Arial" charset="0"/>
              </a:rPr>
              <a:t>credito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smtClean="0">
                <a:solidFill>
                  <a:schemeClr val="bg1">
                    <a:lumMod val="50000"/>
                  </a:schemeClr>
                </a:solidFill>
                <a:ea typeface="ＭＳ Ｐゴシック" charset="0"/>
                <a:cs typeface="Arial" charset="0"/>
              </a:rPr>
              <a:t>approfondimenti</a:t>
            </a: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metodo </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appendice</a:t>
            </a:r>
          </a:p>
        </p:txBody>
      </p:sp>
      <p:pic>
        <p:nvPicPr>
          <p:cNvPr id="1843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60675" y="2594074"/>
            <a:ext cx="762000" cy="5969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333399"/>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6000" y="1951200"/>
            <a:ext cx="3195659" cy="2527200"/>
          </a:xfrm>
          <a:prstGeom prst="rect">
            <a:avLst/>
          </a:prstGeom>
        </p:spPr>
      </p:pic>
      <p:sp>
        <p:nvSpPr>
          <p:cNvPr id="32" name="CasellaDiTesto 9"/>
          <p:cNvSpPr txBox="1">
            <a:spLocks noChangeArrowheads="1"/>
          </p:cNvSpPr>
          <p:nvPr/>
        </p:nvSpPr>
        <p:spPr bwMode="auto">
          <a:xfrm>
            <a:off x="250825" y="1052513"/>
            <a:ext cx="85693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Tenuto conto dei fattori stagionali, nel trimestre considerato, i ricavi della Sua impresa rispetto al trimestre precedente sono …?</a:t>
            </a:r>
          </a:p>
        </p:txBody>
      </p:sp>
      <p:sp>
        <p:nvSpPr>
          <p:cNvPr id="33"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andamento congiunturale | </a:t>
            </a:r>
            <a:r>
              <a:rPr lang="it-IT" altLang="it-IT" sz="2000" dirty="0">
                <a:cs typeface="Arial" panose="020B0604020202020204" pitchFamily="34" charset="0"/>
              </a:rPr>
              <a:t>l’andamento dei ricavi secondo le imprese del </a:t>
            </a:r>
            <a:r>
              <a:rPr lang="it-IT" altLang="it-IT" sz="2000" dirty="0" smtClean="0">
                <a:cs typeface="Arial" panose="020B0604020202020204" pitchFamily="34" charset="0"/>
              </a:rPr>
              <a:t>friuli venezia giulia…</a:t>
            </a:r>
            <a:endParaRPr lang="it-IT" altLang="it-IT" sz="2000" dirty="0">
              <a:cs typeface="Arial" panose="020B0604020202020204" pitchFamily="34" charset="0"/>
            </a:endParaRPr>
          </a:p>
        </p:txBody>
      </p:sp>
      <p:cxnSp>
        <p:nvCxnSpPr>
          <p:cNvPr id="36" name="Connettore 1 35"/>
          <p:cNvCxnSpPr/>
          <p:nvPr/>
        </p:nvCxnSpPr>
        <p:spPr bwMode="auto">
          <a:xfrm flipV="1">
            <a:off x="7955235" y="2133600"/>
            <a:ext cx="0" cy="2232025"/>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37" name="CasellaDiTesto 10"/>
          <p:cNvSpPr txBox="1">
            <a:spLocks noChangeArrowheads="1"/>
          </p:cNvSpPr>
          <p:nvPr/>
        </p:nvSpPr>
        <p:spPr bwMode="auto">
          <a:xfrm>
            <a:off x="7964239" y="2362200"/>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00" b="0" dirty="0">
                <a:solidFill>
                  <a:srgbClr val="FF0000"/>
                </a:solidFill>
              </a:rPr>
              <a:t>Previsione </a:t>
            </a:r>
            <a:br>
              <a:rPr lang="it-IT" altLang="it-IT" sz="1000" b="0" dirty="0">
                <a:solidFill>
                  <a:srgbClr val="FF0000"/>
                </a:solidFill>
              </a:rPr>
            </a:br>
            <a:r>
              <a:rPr lang="it-IT" altLang="it-IT" sz="1000" b="0" dirty="0" smtClean="0">
                <a:solidFill>
                  <a:srgbClr val="FF0000"/>
                </a:solidFill>
              </a:rPr>
              <a:t>II trim 2015</a:t>
            </a:r>
            <a:endParaRPr lang="it-IT" altLang="it-IT" sz="1000" b="0" dirty="0">
              <a:solidFill>
                <a:srgbClr val="FF0000"/>
              </a:solidFill>
            </a:endParaRPr>
          </a:p>
        </p:txBody>
      </p:sp>
      <p:sp>
        <p:nvSpPr>
          <p:cNvPr id="38" name="CasellaDiTesto 20"/>
          <p:cNvSpPr txBox="1">
            <a:spLocks noChangeArrowheads="1"/>
          </p:cNvSpPr>
          <p:nvPr/>
        </p:nvSpPr>
        <p:spPr bwMode="auto">
          <a:xfrm>
            <a:off x="6764089" y="2362200"/>
            <a:ext cx="119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r>
              <a:rPr lang="it-IT" altLang="it-IT" sz="1000" b="0" dirty="0">
                <a:solidFill>
                  <a:srgbClr val="008000"/>
                </a:solidFill>
              </a:rPr>
              <a:t>Aggiornamento </a:t>
            </a:r>
            <a:br>
              <a:rPr lang="it-IT" altLang="it-IT" sz="1000" b="0" dirty="0">
                <a:solidFill>
                  <a:srgbClr val="008000"/>
                </a:solidFill>
              </a:rPr>
            </a:br>
            <a:r>
              <a:rPr lang="it-IT" altLang="it-IT" sz="1000" b="0" dirty="0" smtClean="0">
                <a:solidFill>
                  <a:srgbClr val="008000"/>
                </a:solidFill>
              </a:rPr>
              <a:t>I trim 2015</a:t>
            </a:r>
            <a:endParaRPr lang="it-IT" altLang="it-IT" sz="1000" b="0" dirty="0">
              <a:solidFill>
                <a:srgbClr val="008000"/>
              </a:solidFill>
            </a:endParaRPr>
          </a:p>
        </p:txBody>
      </p:sp>
      <p:sp>
        <p:nvSpPr>
          <p:cNvPr id="41"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cxnSp>
        <p:nvCxnSpPr>
          <p:cNvPr id="42" name="Connettore 2 41"/>
          <p:cNvCxnSpPr/>
          <p:nvPr/>
        </p:nvCxnSpPr>
        <p:spPr bwMode="auto">
          <a:xfrm>
            <a:off x="7037214"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43" name="Connettore 2 42"/>
          <p:cNvCxnSpPr/>
          <p:nvPr/>
        </p:nvCxnSpPr>
        <p:spPr bwMode="auto">
          <a:xfrm rot="10800000">
            <a:off x="8243888"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44" name="CasellaDiTesto 43"/>
          <p:cNvSpPr txBox="1"/>
          <p:nvPr/>
        </p:nvSpPr>
        <p:spPr>
          <a:xfrm>
            <a:off x="7078489" y="3286125"/>
            <a:ext cx="877887"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45" name="CasellaDiTesto 44"/>
          <p:cNvSpPr txBox="1"/>
          <p:nvPr/>
        </p:nvSpPr>
        <p:spPr>
          <a:xfrm>
            <a:off x="8251825"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46" name="Ovale 1"/>
          <p:cNvSpPr>
            <a:spLocks noChangeArrowheads="1"/>
          </p:cNvSpPr>
          <p:nvPr/>
        </p:nvSpPr>
        <p:spPr bwMode="auto">
          <a:xfrm>
            <a:off x="3000375" y="3840163"/>
            <a:ext cx="595313" cy="711200"/>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18" name="Text Box 49"/>
          <p:cNvSpPr txBox="1">
            <a:spLocks noChangeArrowheads="1"/>
          </p:cNvSpPr>
          <p:nvPr/>
        </p:nvSpPr>
        <p:spPr bwMode="auto">
          <a:xfrm>
            <a:off x="238125" y="4591641"/>
            <a:ext cx="368580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FF0000"/>
                </a:solidFill>
              </a:rPr>
              <a:t>In rosso è riportata la previsione relativa al trimestre successivo</a:t>
            </a:r>
          </a:p>
        </p:txBody>
      </p:sp>
      <p:sp>
        <p:nvSpPr>
          <p:cNvPr id="19"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20" name="Freccia destra 8"/>
          <p:cNvSpPr>
            <a:spLocks noChangeArrowheads="1"/>
          </p:cNvSpPr>
          <p:nvPr/>
        </p:nvSpPr>
        <p:spPr bwMode="auto">
          <a:xfrm>
            <a:off x="323850" y="5010150"/>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
        <p:nvSpPr>
          <p:cNvPr id="21" name="Rettangolo 7"/>
          <p:cNvSpPr>
            <a:spLocks noChangeArrowheads="1"/>
          </p:cNvSpPr>
          <p:nvPr/>
        </p:nvSpPr>
        <p:spPr bwMode="auto">
          <a:xfrm>
            <a:off x="735013" y="4956175"/>
            <a:ext cx="8280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just">
              <a:lnSpc>
                <a:spcPct val="110000"/>
              </a:lnSpc>
              <a:spcBef>
                <a:spcPts val="600"/>
              </a:spcBef>
            </a:pPr>
            <a:r>
              <a:rPr lang="it-IT" sz="1600" b="0" dirty="0"/>
              <a:t>Per il secondo trimestre </a:t>
            </a:r>
            <a:r>
              <a:rPr lang="it-IT" sz="1600" b="0" dirty="0" smtClean="0"/>
              <a:t>di seguito, il miglioramento della </a:t>
            </a:r>
            <a:r>
              <a:rPr lang="it-IT" sz="1600" b="0" dirty="0"/>
              <a:t>fiducia delle imprese del terziario </a:t>
            </a:r>
            <a:r>
              <a:rPr lang="it-IT" sz="1600" b="0" dirty="0" smtClean="0"/>
              <a:t>coincide con un </a:t>
            </a:r>
            <a:r>
              <a:rPr lang="it-IT" sz="1600" b="0" dirty="0"/>
              <a:t>effettivo riscontro </a:t>
            </a:r>
            <a:r>
              <a:rPr lang="it-IT" sz="1600" b="0" dirty="0" smtClean="0"/>
              <a:t>sul fronte dei ricavi, in crescita nel trimestre e destinati ad aumentare ancora  nella prima metà dell’anno secondo la previsione degli operatori.</a:t>
            </a:r>
            <a:endParaRPr lang="it-IT" altLang="it-IT" sz="1600" b="0" i="1" dirty="0">
              <a:cs typeface="Arial" panose="020B0604020202020204" pitchFamily="34" charset="0"/>
            </a:endParaRPr>
          </a:p>
        </p:txBody>
      </p:sp>
      <p:pic>
        <p:nvPicPr>
          <p:cNvPr id="3" name="Immagine 2"/>
          <p:cNvPicPr>
            <a:picLocks noChangeAspect="1"/>
          </p:cNvPicPr>
          <p:nvPr/>
        </p:nvPicPr>
        <p:blipFill>
          <a:blip r:embed="rId3"/>
          <a:stretch>
            <a:fillRect/>
          </a:stretch>
        </p:blipFill>
        <p:spPr>
          <a:xfrm>
            <a:off x="4212000" y="2023200"/>
            <a:ext cx="4493853" cy="2617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08000" y="2520000"/>
            <a:ext cx="4156213" cy="2494800"/>
          </a:xfrm>
          <a:prstGeom prst="rect">
            <a:avLst/>
          </a:prstGeom>
        </p:spPr>
      </p:pic>
      <p:sp>
        <p:nvSpPr>
          <p:cNvPr id="20483" name="Rectangle 4"/>
          <p:cNvSpPr>
            <a:spLocks noGrp="1" noChangeArrowheads="1"/>
          </p:cNvSpPr>
          <p:nvPr>
            <p:ph type="title" idx="4294967295"/>
          </p:nvPr>
        </p:nvSpPr>
        <p:spPr/>
        <p:txBody>
          <a:bodyPr/>
          <a:lstStyle/>
          <a:p>
            <a:pPr eaLnBrk="1" hangingPunct="1"/>
            <a:r>
              <a:rPr lang="it-IT" dirty="0" smtClean="0">
                <a:solidFill>
                  <a:srgbClr val="1F497D"/>
                </a:solidFill>
                <a:latin typeface="Arial" charset="0"/>
                <a:ea typeface="MS PGothic" charset="0"/>
                <a:cs typeface="Arial" charset="0"/>
              </a:rPr>
              <a:t>andamento congiunturale </a:t>
            </a:r>
            <a:r>
              <a:rPr lang="it-IT" dirty="0">
                <a:solidFill>
                  <a:srgbClr val="1F497D"/>
                </a:solidFill>
                <a:latin typeface="Arial" charset="0"/>
                <a:ea typeface="MS PGothic" charset="0"/>
                <a:cs typeface="Arial" charset="0"/>
              </a:rPr>
              <a:t>| </a:t>
            </a:r>
            <a:r>
              <a:rPr lang="it-IT" dirty="0">
                <a:solidFill>
                  <a:schemeClr val="tx1"/>
                </a:solidFill>
                <a:latin typeface="Arial" charset="0"/>
                <a:ea typeface="MS PGothic" charset="0"/>
                <a:cs typeface="Arial" charset="0"/>
              </a:rPr>
              <a:t>andamento </a:t>
            </a:r>
            <a:r>
              <a:rPr lang="it-IT" dirty="0" smtClean="0">
                <a:solidFill>
                  <a:schemeClr val="tx1"/>
                </a:solidFill>
                <a:latin typeface="Arial" charset="0"/>
                <a:ea typeface="MS PGothic" charset="0"/>
                <a:cs typeface="Arial" charset="0"/>
              </a:rPr>
              <a:t>dei ricavi…</a:t>
            </a:r>
            <a:br>
              <a:rPr lang="it-IT" dirty="0" smtClean="0">
                <a:solidFill>
                  <a:schemeClr val="tx1"/>
                </a:solidFill>
                <a:latin typeface="Arial" charset="0"/>
                <a:ea typeface="MS PGothic" charset="0"/>
                <a:cs typeface="Arial" charset="0"/>
              </a:rPr>
            </a:br>
            <a:r>
              <a:rPr lang="it-IT" b="0" i="1" dirty="0">
                <a:solidFill>
                  <a:schemeClr val="tx1"/>
                </a:solidFill>
                <a:latin typeface="Arial" charset="0"/>
                <a:ea typeface="MS PGothic" charset="0"/>
                <a:cs typeface="Arial" charset="0"/>
              </a:rPr>
              <a:t>(analisi per provincia, settore, dimensione)</a:t>
            </a:r>
            <a:r>
              <a:rPr lang="it-IT" dirty="0">
                <a:solidFill>
                  <a:schemeClr val="tx1"/>
                </a:solidFill>
                <a:latin typeface="Arial" charset="0"/>
                <a:ea typeface="MS PGothic" charset="0"/>
                <a:cs typeface="Arial" charset="0"/>
              </a:rPr>
              <a:t> </a:t>
            </a:r>
            <a:endParaRPr lang="it-IT" u="sng" dirty="0">
              <a:solidFill>
                <a:schemeClr val="tx1"/>
              </a:solidFill>
              <a:latin typeface="Arial" charset="0"/>
              <a:ea typeface="MS PGothic" charset="0"/>
              <a:cs typeface="Arial" charset="0"/>
            </a:endParaRPr>
          </a:p>
        </p:txBody>
      </p:sp>
      <p:sp>
        <p:nvSpPr>
          <p:cNvPr id="16"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sz="900" dirty="0">
              <a:cs typeface="Arial" charset="0"/>
            </a:endParaRPr>
          </a:p>
        </p:txBody>
      </p:sp>
      <p:cxnSp>
        <p:nvCxnSpPr>
          <p:cNvPr id="20" name="Connettore 1 19"/>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21" name="Connettore 1 20"/>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2"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23"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4" name="Connettore 1 23"/>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5"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6" name="Connettore 1 2"/>
          <p:cNvCxnSpPr>
            <a:cxnSpLocks noChangeShapeType="1"/>
          </p:cNvCxnSpPr>
          <p:nvPr/>
        </p:nvCxnSpPr>
        <p:spPr bwMode="auto">
          <a:xfrm flipV="1">
            <a:off x="550487" y="4015383"/>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7" name="CasellaDiTesto 2"/>
          <p:cNvSpPr txBox="1">
            <a:spLocks noChangeArrowheads="1"/>
          </p:cNvSpPr>
          <p:nvPr/>
        </p:nvSpPr>
        <p:spPr bwMode="auto">
          <a:xfrm>
            <a:off x="3967256" y="3802375"/>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a:t>
            </a:r>
            <a:r>
              <a:rPr lang="it-IT" sz="900" i="1" dirty="0" smtClean="0">
                <a:solidFill>
                  <a:srgbClr val="008000"/>
                </a:solidFill>
              </a:rPr>
              <a:t>= 31,0</a:t>
            </a:r>
            <a:endParaRPr lang="it-IT" sz="900" i="1" dirty="0">
              <a:solidFill>
                <a:srgbClr val="008000"/>
              </a:solidFill>
            </a:endParaRPr>
          </a:p>
        </p:txBody>
      </p:sp>
      <p:sp>
        <p:nvSpPr>
          <p:cNvPr id="28" name="Rettangolo 27"/>
          <p:cNvSpPr/>
          <p:nvPr/>
        </p:nvSpPr>
        <p:spPr bwMode="auto">
          <a:xfrm>
            <a:off x="698854" y="2810924"/>
            <a:ext cx="3268402" cy="535975"/>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dirty="0"/>
          </a:p>
        </p:txBody>
      </p:sp>
      <p:sp>
        <p:nvSpPr>
          <p:cNvPr id="33" name="CasellaDiTesto 10"/>
          <p:cNvSpPr txBox="1">
            <a:spLocks noChangeArrowheads="1"/>
          </p:cNvSpPr>
          <p:nvPr/>
        </p:nvSpPr>
        <p:spPr bwMode="auto">
          <a:xfrm>
            <a:off x="765438" y="2832691"/>
            <a:ext cx="3161880" cy="253916"/>
          </a:xfrm>
          <a:prstGeom prst="rect">
            <a:avLst/>
          </a:prstGeom>
          <a:noFill/>
          <a:ln>
            <a:noFill/>
          </a:ln>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50" dirty="0" smtClean="0">
                <a:solidFill>
                  <a:srgbClr val="FF0000"/>
                </a:solidFill>
              </a:rPr>
              <a:t>Previsione II trim 2015</a:t>
            </a:r>
            <a:endParaRPr lang="it-IT" altLang="it-IT" sz="1050" dirty="0">
              <a:solidFill>
                <a:srgbClr val="FF0000"/>
              </a:solidFill>
            </a:endParaRPr>
          </a:p>
        </p:txBody>
      </p:sp>
      <p:sp>
        <p:nvSpPr>
          <p:cNvPr id="18" name="CasellaDiTesto 17"/>
          <p:cNvSpPr txBox="1"/>
          <p:nvPr/>
        </p:nvSpPr>
        <p:spPr>
          <a:xfrm>
            <a:off x="765439" y="3067765"/>
            <a:ext cx="447558" cy="253916"/>
          </a:xfrm>
          <a:prstGeom prst="rect">
            <a:avLst/>
          </a:prstGeom>
          <a:noFill/>
        </p:spPr>
        <p:txBody>
          <a:bodyPr wrap="none" rtlCol="0">
            <a:spAutoFit/>
          </a:bodyPr>
          <a:lstStyle/>
          <a:p>
            <a:pPr algn="ctr"/>
            <a:r>
              <a:rPr lang="it-IT" sz="1050" b="0" dirty="0" smtClean="0">
                <a:solidFill>
                  <a:srgbClr val="FF0000"/>
                </a:solidFill>
              </a:rPr>
              <a:t>26,0</a:t>
            </a:r>
            <a:endParaRPr lang="it-IT" sz="1050" b="0" dirty="0">
              <a:solidFill>
                <a:srgbClr val="FF0000"/>
              </a:solidFill>
            </a:endParaRPr>
          </a:p>
        </p:txBody>
      </p:sp>
      <p:sp>
        <p:nvSpPr>
          <p:cNvPr id="19" name="CasellaDiTesto 18"/>
          <p:cNvSpPr txBox="1"/>
          <p:nvPr/>
        </p:nvSpPr>
        <p:spPr>
          <a:xfrm>
            <a:off x="1676462" y="3067765"/>
            <a:ext cx="447558" cy="253916"/>
          </a:xfrm>
          <a:prstGeom prst="rect">
            <a:avLst/>
          </a:prstGeom>
          <a:noFill/>
        </p:spPr>
        <p:txBody>
          <a:bodyPr wrap="none" rtlCol="0">
            <a:spAutoFit/>
          </a:bodyPr>
          <a:lstStyle/>
          <a:p>
            <a:pPr algn="ctr"/>
            <a:r>
              <a:rPr lang="it-IT" sz="1050" b="0" dirty="0" smtClean="0">
                <a:solidFill>
                  <a:srgbClr val="FF0000"/>
                </a:solidFill>
              </a:rPr>
              <a:t>37,7</a:t>
            </a:r>
            <a:endParaRPr lang="it-IT" sz="1050" b="0" dirty="0">
              <a:solidFill>
                <a:srgbClr val="FF0000"/>
              </a:solidFill>
            </a:endParaRPr>
          </a:p>
        </p:txBody>
      </p:sp>
      <p:sp>
        <p:nvSpPr>
          <p:cNvPr id="29" name="CasellaDiTesto 28"/>
          <p:cNvSpPr txBox="1"/>
          <p:nvPr/>
        </p:nvSpPr>
        <p:spPr>
          <a:xfrm>
            <a:off x="2582091" y="3067765"/>
            <a:ext cx="447558" cy="253916"/>
          </a:xfrm>
          <a:prstGeom prst="rect">
            <a:avLst/>
          </a:prstGeom>
          <a:noFill/>
        </p:spPr>
        <p:txBody>
          <a:bodyPr wrap="none" rtlCol="0">
            <a:spAutoFit/>
          </a:bodyPr>
          <a:lstStyle/>
          <a:p>
            <a:pPr algn="ctr"/>
            <a:r>
              <a:rPr lang="it-IT" sz="1050" b="0" dirty="0" smtClean="0">
                <a:solidFill>
                  <a:srgbClr val="FF0000"/>
                </a:solidFill>
              </a:rPr>
              <a:t>36,4</a:t>
            </a:r>
            <a:endParaRPr lang="it-IT" sz="1050" b="0" dirty="0">
              <a:solidFill>
                <a:srgbClr val="FF0000"/>
              </a:solidFill>
            </a:endParaRPr>
          </a:p>
        </p:txBody>
      </p:sp>
      <p:sp>
        <p:nvSpPr>
          <p:cNvPr id="30" name="CasellaDiTesto 29"/>
          <p:cNvSpPr txBox="1"/>
          <p:nvPr/>
        </p:nvSpPr>
        <p:spPr>
          <a:xfrm>
            <a:off x="3479762" y="3067765"/>
            <a:ext cx="447558" cy="253916"/>
          </a:xfrm>
          <a:prstGeom prst="rect">
            <a:avLst/>
          </a:prstGeom>
          <a:noFill/>
        </p:spPr>
        <p:txBody>
          <a:bodyPr wrap="none" rtlCol="0">
            <a:spAutoFit/>
          </a:bodyPr>
          <a:lstStyle/>
          <a:p>
            <a:pPr algn="ctr"/>
            <a:r>
              <a:rPr lang="it-IT" sz="1050" b="0" dirty="0" smtClean="0">
                <a:solidFill>
                  <a:srgbClr val="FF0000"/>
                </a:solidFill>
              </a:rPr>
              <a:t>43,2</a:t>
            </a:r>
            <a:endParaRPr lang="it-IT" sz="1050" b="0" dirty="0">
              <a:solidFill>
                <a:srgbClr val="FF0000"/>
              </a:solidFill>
            </a:endParaRPr>
          </a:p>
        </p:txBody>
      </p:sp>
      <p:pic>
        <p:nvPicPr>
          <p:cNvPr id="2" name="Immagine 1"/>
          <p:cNvPicPr>
            <a:picLocks noChangeAspect="1"/>
          </p:cNvPicPr>
          <p:nvPr/>
        </p:nvPicPr>
        <p:blipFill>
          <a:blip r:embed="rId3"/>
          <a:stretch>
            <a:fillRect/>
          </a:stretch>
        </p:blipFill>
        <p:spPr>
          <a:xfrm>
            <a:off x="468000" y="1587600"/>
            <a:ext cx="3710884" cy="831600"/>
          </a:xfrm>
          <a:prstGeom prst="rect">
            <a:avLst/>
          </a:prstGeom>
        </p:spPr>
      </p:pic>
      <p:pic>
        <p:nvPicPr>
          <p:cNvPr id="4" name="Immagine 3"/>
          <p:cNvPicPr>
            <a:picLocks noChangeAspect="1"/>
          </p:cNvPicPr>
          <p:nvPr/>
        </p:nvPicPr>
        <p:blipFill>
          <a:blip r:embed="rId4"/>
          <a:stretch>
            <a:fillRect/>
          </a:stretch>
        </p:blipFill>
        <p:spPr>
          <a:xfrm>
            <a:off x="5097600" y="1425600"/>
            <a:ext cx="3849780" cy="2206800"/>
          </a:xfrm>
          <a:prstGeom prst="rect">
            <a:avLst/>
          </a:prstGeom>
        </p:spPr>
      </p:pic>
      <p:pic>
        <p:nvPicPr>
          <p:cNvPr id="5" name="Immagine 4"/>
          <p:cNvPicPr>
            <a:picLocks noChangeAspect="1"/>
          </p:cNvPicPr>
          <p:nvPr/>
        </p:nvPicPr>
        <p:blipFill>
          <a:blip r:embed="rId5"/>
          <a:stretch>
            <a:fillRect/>
          </a:stretch>
        </p:blipFill>
        <p:spPr>
          <a:xfrm>
            <a:off x="5097600" y="4096800"/>
            <a:ext cx="3849780" cy="2206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6000" y="1951200"/>
            <a:ext cx="3195659" cy="2527200"/>
          </a:xfrm>
          <a:prstGeom prst="rect">
            <a:avLst/>
          </a:prstGeom>
        </p:spPr>
      </p:pic>
      <p:pic>
        <p:nvPicPr>
          <p:cNvPr id="3" name="Immagine 2"/>
          <p:cNvPicPr>
            <a:picLocks noChangeAspect="1"/>
          </p:cNvPicPr>
          <p:nvPr/>
        </p:nvPicPr>
        <p:blipFill>
          <a:blip r:embed="rId3"/>
          <a:stretch>
            <a:fillRect/>
          </a:stretch>
        </p:blipFill>
        <p:spPr>
          <a:xfrm>
            <a:off x="4212000" y="2023200"/>
            <a:ext cx="4493853" cy="2617200"/>
          </a:xfrm>
          <a:prstGeom prst="rect">
            <a:avLst/>
          </a:prstGeom>
        </p:spPr>
      </p:pic>
      <p:sp>
        <p:nvSpPr>
          <p:cNvPr id="32" name="CasellaDiTesto 9"/>
          <p:cNvSpPr txBox="1">
            <a:spLocks noChangeArrowheads="1"/>
          </p:cNvSpPr>
          <p:nvPr/>
        </p:nvSpPr>
        <p:spPr bwMode="auto">
          <a:xfrm>
            <a:off x="250825" y="1052513"/>
            <a:ext cx="85693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Nel trimestre considerato, l’occupazione complessiva della Sua impresa, ovvero il numero degli addetti, rispetto al trimestre precedente, è …?</a:t>
            </a:r>
          </a:p>
        </p:txBody>
      </p:sp>
      <p:sp>
        <p:nvSpPr>
          <p:cNvPr id="33"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andamento congiunturale | </a:t>
            </a:r>
            <a:r>
              <a:rPr lang="it-IT" altLang="it-IT" sz="2000" dirty="0">
                <a:cs typeface="Arial" panose="020B0604020202020204" pitchFamily="34" charset="0"/>
              </a:rPr>
              <a:t>l’andamento dell’occupazione secondo le imprese del </a:t>
            </a:r>
            <a:r>
              <a:rPr lang="it-IT" altLang="it-IT" sz="2000" dirty="0" smtClean="0">
                <a:cs typeface="Arial" panose="020B0604020202020204" pitchFamily="34" charset="0"/>
              </a:rPr>
              <a:t>friuli</a:t>
            </a:r>
            <a:r>
              <a:rPr lang="it-IT" altLang="it-IT" sz="2000" dirty="0">
                <a:cs typeface="Arial" panose="020B0604020202020204" pitchFamily="34" charset="0"/>
              </a:rPr>
              <a:t> </a:t>
            </a:r>
            <a:r>
              <a:rPr lang="it-IT" altLang="it-IT" sz="2000" dirty="0" smtClean="0">
                <a:cs typeface="Arial" panose="020B0604020202020204" pitchFamily="34" charset="0"/>
              </a:rPr>
              <a:t>venezia giulia…</a:t>
            </a:r>
            <a:endParaRPr lang="it-IT" altLang="it-IT" sz="2000" dirty="0">
              <a:cs typeface="Arial" panose="020B0604020202020204" pitchFamily="34" charset="0"/>
            </a:endParaRPr>
          </a:p>
        </p:txBody>
      </p:sp>
      <p:cxnSp>
        <p:nvCxnSpPr>
          <p:cNvPr id="36" name="Connettore 1 35"/>
          <p:cNvCxnSpPr/>
          <p:nvPr/>
        </p:nvCxnSpPr>
        <p:spPr bwMode="auto">
          <a:xfrm flipV="1">
            <a:off x="7955235" y="2133600"/>
            <a:ext cx="0" cy="2232025"/>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37" name="CasellaDiTesto 10"/>
          <p:cNvSpPr txBox="1">
            <a:spLocks noChangeArrowheads="1"/>
          </p:cNvSpPr>
          <p:nvPr/>
        </p:nvSpPr>
        <p:spPr bwMode="auto">
          <a:xfrm>
            <a:off x="7964239" y="2362200"/>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00" b="0" dirty="0">
                <a:solidFill>
                  <a:srgbClr val="FF0000"/>
                </a:solidFill>
              </a:rPr>
              <a:t>Previsione </a:t>
            </a:r>
            <a:br>
              <a:rPr lang="it-IT" altLang="it-IT" sz="1000" b="0" dirty="0">
                <a:solidFill>
                  <a:srgbClr val="FF0000"/>
                </a:solidFill>
              </a:rPr>
            </a:br>
            <a:r>
              <a:rPr lang="it-IT" altLang="it-IT" sz="1000" b="0" dirty="0" smtClean="0">
                <a:solidFill>
                  <a:srgbClr val="FF0000"/>
                </a:solidFill>
              </a:rPr>
              <a:t>II trim 2015</a:t>
            </a:r>
            <a:endParaRPr lang="it-IT" altLang="it-IT" sz="1000" b="0" dirty="0">
              <a:solidFill>
                <a:srgbClr val="FF0000"/>
              </a:solidFill>
            </a:endParaRPr>
          </a:p>
        </p:txBody>
      </p:sp>
      <p:sp>
        <p:nvSpPr>
          <p:cNvPr id="38" name="CasellaDiTesto 20"/>
          <p:cNvSpPr txBox="1">
            <a:spLocks noChangeArrowheads="1"/>
          </p:cNvSpPr>
          <p:nvPr/>
        </p:nvSpPr>
        <p:spPr bwMode="auto">
          <a:xfrm>
            <a:off x="6764089" y="2362200"/>
            <a:ext cx="119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r>
              <a:rPr lang="it-IT" altLang="it-IT" sz="1000" b="0" dirty="0">
                <a:solidFill>
                  <a:srgbClr val="008000"/>
                </a:solidFill>
              </a:rPr>
              <a:t>Aggiornamento </a:t>
            </a:r>
            <a:br>
              <a:rPr lang="it-IT" altLang="it-IT" sz="1000" b="0" dirty="0">
                <a:solidFill>
                  <a:srgbClr val="008000"/>
                </a:solidFill>
              </a:rPr>
            </a:br>
            <a:r>
              <a:rPr lang="it-IT" altLang="it-IT" sz="1000" b="0" dirty="0" smtClean="0">
                <a:solidFill>
                  <a:srgbClr val="008000"/>
                </a:solidFill>
              </a:rPr>
              <a:t>I trim 2015</a:t>
            </a:r>
            <a:endParaRPr lang="it-IT" altLang="it-IT" sz="1000" b="0" dirty="0">
              <a:solidFill>
                <a:srgbClr val="008000"/>
              </a:solidFill>
            </a:endParaRPr>
          </a:p>
        </p:txBody>
      </p:sp>
      <p:sp>
        <p:nvSpPr>
          <p:cNvPr id="41"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cxnSp>
        <p:nvCxnSpPr>
          <p:cNvPr id="42" name="Connettore 2 41"/>
          <p:cNvCxnSpPr/>
          <p:nvPr/>
        </p:nvCxnSpPr>
        <p:spPr bwMode="auto">
          <a:xfrm>
            <a:off x="7902897"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43" name="Connettore 2 42"/>
          <p:cNvCxnSpPr/>
          <p:nvPr/>
        </p:nvCxnSpPr>
        <p:spPr bwMode="auto">
          <a:xfrm rot="10800000">
            <a:off x="8243888"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44" name="CasellaDiTesto 43"/>
          <p:cNvSpPr txBox="1"/>
          <p:nvPr/>
        </p:nvSpPr>
        <p:spPr>
          <a:xfrm>
            <a:off x="7944172" y="3286125"/>
            <a:ext cx="876300"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45" name="CasellaDiTesto 44"/>
          <p:cNvSpPr txBox="1"/>
          <p:nvPr/>
        </p:nvSpPr>
        <p:spPr>
          <a:xfrm>
            <a:off x="8251825"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46" name="Ovale 1"/>
          <p:cNvSpPr>
            <a:spLocks noChangeArrowheads="1"/>
          </p:cNvSpPr>
          <p:nvPr/>
        </p:nvSpPr>
        <p:spPr bwMode="auto">
          <a:xfrm>
            <a:off x="3000375" y="3840163"/>
            <a:ext cx="595313" cy="711200"/>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18" name="Text Box 49"/>
          <p:cNvSpPr txBox="1">
            <a:spLocks noChangeArrowheads="1"/>
          </p:cNvSpPr>
          <p:nvPr/>
        </p:nvSpPr>
        <p:spPr bwMode="auto">
          <a:xfrm>
            <a:off x="238125" y="4591641"/>
            <a:ext cx="368580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FF0000"/>
                </a:solidFill>
              </a:rPr>
              <a:t>In rosso è riportata la previsione relativa al trimestre successivo</a:t>
            </a:r>
          </a:p>
        </p:txBody>
      </p:sp>
      <p:sp>
        <p:nvSpPr>
          <p:cNvPr id="19"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20" name="Freccia destra 8"/>
          <p:cNvSpPr>
            <a:spLocks noChangeArrowheads="1"/>
          </p:cNvSpPr>
          <p:nvPr/>
        </p:nvSpPr>
        <p:spPr bwMode="auto">
          <a:xfrm>
            <a:off x="323850" y="5067151"/>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
        <p:nvSpPr>
          <p:cNvPr id="21" name="Rettangolo 7"/>
          <p:cNvSpPr>
            <a:spLocks noChangeArrowheads="1"/>
          </p:cNvSpPr>
          <p:nvPr/>
        </p:nvSpPr>
        <p:spPr bwMode="auto">
          <a:xfrm>
            <a:off x="735013" y="5013176"/>
            <a:ext cx="82804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just">
              <a:lnSpc>
                <a:spcPct val="110000"/>
              </a:lnSpc>
              <a:spcBef>
                <a:spcPts val="600"/>
              </a:spcBef>
            </a:pPr>
            <a:r>
              <a:rPr lang="it-IT" sz="1600" b="0" dirty="0" smtClean="0"/>
              <a:t>Stabile l’indicatore congiunturale con riferimento all’occupazione, che non fa registrare un peggioramento rispetto al trimestre precedente.</a:t>
            </a:r>
            <a:endParaRPr lang="it-IT" altLang="it-IT" sz="1600" b="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08000" y="2520000"/>
            <a:ext cx="4149727" cy="2494800"/>
          </a:xfrm>
          <a:prstGeom prst="rect">
            <a:avLst/>
          </a:prstGeom>
        </p:spPr>
      </p:pic>
      <p:pic>
        <p:nvPicPr>
          <p:cNvPr id="5" name="Immagine 4"/>
          <p:cNvPicPr>
            <a:picLocks noChangeAspect="1"/>
          </p:cNvPicPr>
          <p:nvPr/>
        </p:nvPicPr>
        <p:blipFill>
          <a:blip r:embed="rId3"/>
          <a:stretch>
            <a:fillRect/>
          </a:stretch>
        </p:blipFill>
        <p:spPr>
          <a:xfrm>
            <a:off x="5097600" y="1425600"/>
            <a:ext cx="3849780" cy="2206800"/>
          </a:xfrm>
          <a:prstGeom prst="rect">
            <a:avLst/>
          </a:prstGeom>
        </p:spPr>
      </p:pic>
      <p:pic>
        <p:nvPicPr>
          <p:cNvPr id="6" name="Immagine 5"/>
          <p:cNvPicPr>
            <a:picLocks noChangeAspect="1"/>
          </p:cNvPicPr>
          <p:nvPr/>
        </p:nvPicPr>
        <p:blipFill>
          <a:blip r:embed="rId4"/>
          <a:stretch>
            <a:fillRect/>
          </a:stretch>
        </p:blipFill>
        <p:spPr>
          <a:xfrm>
            <a:off x="5097600" y="4096800"/>
            <a:ext cx="3849781" cy="2206800"/>
          </a:xfrm>
          <a:prstGeom prst="rect">
            <a:avLst/>
          </a:prstGeom>
        </p:spPr>
      </p:pic>
      <p:sp>
        <p:nvSpPr>
          <p:cNvPr id="23556" name="Rectangle 8"/>
          <p:cNvSpPr>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z="2000" dirty="0" smtClean="0">
                <a:solidFill>
                  <a:srgbClr val="1F497D"/>
                </a:solidFill>
                <a:cs typeface="Arial" charset="0"/>
              </a:rPr>
              <a:t>andamento congiunturale </a:t>
            </a:r>
            <a:r>
              <a:rPr lang="it-IT" sz="2000" dirty="0">
                <a:solidFill>
                  <a:srgbClr val="1F497D"/>
                </a:solidFill>
                <a:cs typeface="Arial" charset="0"/>
              </a:rPr>
              <a:t>| </a:t>
            </a:r>
            <a:r>
              <a:rPr lang="it-IT" altLang="it-IT" sz="2000" dirty="0">
                <a:cs typeface="Arial" panose="020B0604020202020204" pitchFamily="34" charset="0"/>
              </a:rPr>
              <a:t>l’andamento </a:t>
            </a:r>
            <a:r>
              <a:rPr lang="it-IT" altLang="it-IT" sz="2000" dirty="0" smtClean="0">
                <a:cs typeface="Arial" panose="020B0604020202020204" pitchFamily="34" charset="0"/>
              </a:rPr>
              <a:t>dell’occupazione…</a:t>
            </a:r>
          </a:p>
          <a:p>
            <a:pPr eaLnBrk="1" hangingPunct="1"/>
            <a:r>
              <a:rPr lang="it-IT" sz="2000" b="0" i="1" dirty="0">
                <a:cs typeface="Arial" charset="0"/>
              </a:rPr>
              <a:t>(analisi per provincia, settore, dimensione)</a:t>
            </a:r>
            <a:r>
              <a:rPr lang="it-IT" sz="2000" dirty="0">
                <a:cs typeface="Arial" charset="0"/>
              </a:rPr>
              <a:t> </a:t>
            </a:r>
            <a:r>
              <a:rPr lang="it-IT" altLang="it-IT" sz="2000" dirty="0" smtClean="0">
                <a:cs typeface="Arial" panose="020B0604020202020204" pitchFamily="34" charset="0"/>
              </a:rPr>
              <a:t> </a:t>
            </a:r>
            <a:endParaRPr lang="it-IT" sz="2000" dirty="0">
              <a:cs typeface="Arial" charset="0"/>
            </a:endParaRPr>
          </a:p>
        </p:txBody>
      </p:sp>
      <p:sp>
        <p:nvSpPr>
          <p:cNvPr id="20"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sz="900" dirty="0">
              <a:cs typeface="Arial" charset="0"/>
            </a:endParaRPr>
          </a:p>
        </p:txBody>
      </p:sp>
      <p:cxnSp>
        <p:nvCxnSpPr>
          <p:cNvPr id="21" name="Connettore 1 20"/>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22" name="Connettore 1 21"/>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3"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24"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5" name="Connettore 1 24"/>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6"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7" name="Connettore 1 2"/>
          <p:cNvCxnSpPr>
            <a:cxnSpLocks noChangeShapeType="1"/>
          </p:cNvCxnSpPr>
          <p:nvPr/>
        </p:nvCxnSpPr>
        <p:spPr bwMode="auto">
          <a:xfrm flipV="1">
            <a:off x="550487" y="4009668"/>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8" name="CasellaDiTesto 2"/>
          <p:cNvSpPr txBox="1">
            <a:spLocks noChangeArrowheads="1"/>
          </p:cNvSpPr>
          <p:nvPr/>
        </p:nvSpPr>
        <p:spPr bwMode="auto">
          <a:xfrm>
            <a:off x="3951226" y="3796660"/>
            <a:ext cx="6367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a:t>
            </a:r>
            <a:r>
              <a:rPr lang="it-IT" sz="900" i="1" dirty="0" smtClean="0">
                <a:solidFill>
                  <a:srgbClr val="008000"/>
                </a:solidFill>
              </a:rPr>
              <a:t>= 31,6 </a:t>
            </a:r>
            <a:endParaRPr lang="it-IT" sz="900" i="1" dirty="0">
              <a:solidFill>
                <a:srgbClr val="008000"/>
              </a:solidFill>
            </a:endParaRPr>
          </a:p>
        </p:txBody>
      </p:sp>
      <p:sp>
        <p:nvSpPr>
          <p:cNvPr id="29" name="Rettangolo 28"/>
          <p:cNvSpPr/>
          <p:nvPr/>
        </p:nvSpPr>
        <p:spPr bwMode="auto">
          <a:xfrm>
            <a:off x="698854" y="2810924"/>
            <a:ext cx="3268402" cy="535975"/>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dirty="0"/>
          </a:p>
        </p:txBody>
      </p:sp>
      <p:sp>
        <p:nvSpPr>
          <p:cNvPr id="34" name="CasellaDiTesto 10"/>
          <p:cNvSpPr txBox="1">
            <a:spLocks noChangeArrowheads="1"/>
          </p:cNvSpPr>
          <p:nvPr/>
        </p:nvSpPr>
        <p:spPr bwMode="auto">
          <a:xfrm>
            <a:off x="765438" y="2832691"/>
            <a:ext cx="3161880" cy="253916"/>
          </a:xfrm>
          <a:prstGeom prst="rect">
            <a:avLst/>
          </a:prstGeom>
          <a:noFill/>
          <a:ln>
            <a:noFill/>
          </a:ln>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50" dirty="0" smtClean="0">
                <a:solidFill>
                  <a:srgbClr val="FF0000"/>
                </a:solidFill>
              </a:rPr>
              <a:t>Previsione II trim 2015</a:t>
            </a:r>
            <a:endParaRPr lang="it-IT" altLang="it-IT" sz="1050" dirty="0">
              <a:solidFill>
                <a:srgbClr val="FF0000"/>
              </a:solidFill>
            </a:endParaRPr>
          </a:p>
        </p:txBody>
      </p:sp>
      <p:sp>
        <p:nvSpPr>
          <p:cNvPr id="18" name="CasellaDiTesto 17"/>
          <p:cNvSpPr txBox="1"/>
          <p:nvPr/>
        </p:nvSpPr>
        <p:spPr>
          <a:xfrm>
            <a:off x="765439" y="3067765"/>
            <a:ext cx="447558" cy="253916"/>
          </a:xfrm>
          <a:prstGeom prst="rect">
            <a:avLst/>
          </a:prstGeom>
          <a:noFill/>
        </p:spPr>
        <p:txBody>
          <a:bodyPr wrap="none" rtlCol="0">
            <a:spAutoFit/>
          </a:bodyPr>
          <a:lstStyle/>
          <a:p>
            <a:pPr algn="ctr"/>
            <a:r>
              <a:rPr lang="it-IT" sz="1050" b="0" dirty="0" smtClean="0">
                <a:solidFill>
                  <a:srgbClr val="FF0000"/>
                </a:solidFill>
              </a:rPr>
              <a:t>28,5</a:t>
            </a:r>
            <a:endParaRPr lang="it-IT" sz="1050" b="0" dirty="0">
              <a:solidFill>
                <a:srgbClr val="FF0000"/>
              </a:solidFill>
            </a:endParaRPr>
          </a:p>
        </p:txBody>
      </p:sp>
      <p:sp>
        <p:nvSpPr>
          <p:cNvPr id="19" name="CasellaDiTesto 18"/>
          <p:cNvSpPr txBox="1"/>
          <p:nvPr/>
        </p:nvSpPr>
        <p:spPr>
          <a:xfrm>
            <a:off x="1676464" y="3067765"/>
            <a:ext cx="447558" cy="253916"/>
          </a:xfrm>
          <a:prstGeom prst="rect">
            <a:avLst/>
          </a:prstGeom>
          <a:noFill/>
        </p:spPr>
        <p:txBody>
          <a:bodyPr wrap="none" rtlCol="0">
            <a:spAutoFit/>
          </a:bodyPr>
          <a:lstStyle/>
          <a:p>
            <a:pPr algn="ctr"/>
            <a:r>
              <a:rPr lang="it-IT" sz="1050" b="0" dirty="0" smtClean="0">
                <a:solidFill>
                  <a:srgbClr val="FF0000"/>
                </a:solidFill>
              </a:rPr>
              <a:t>38,7</a:t>
            </a:r>
            <a:endParaRPr lang="it-IT" sz="1050" b="0" dirty="0">
              <a:solidFill>
                <a:srgbClr val="FF0000"/>
              </a:solidFill>
            </a:endParaRPr>
          </a:p>
        </p:txBody>
      </p:sp>
      <p:sp>
        <p:nvSpPr>
          <p:cNvPr id="30" name="CasellaDiTesto 29"/>
          <p:cNvSpPr txBox="1"/>
          <p:nvPr/>
        </p:nvSpPr>
        <p:spPr>
          <a:xfrm>
            <a:off x="2582090" y="3067765"/>
            <a:ext cx="447558" cy="253916"/>
          </a:xfrm>
          <a:prstGeom prst="rect">
            <a:avLst/>
          </a:prstGeom>
          <a:noFill/>
        </p:spPr>
        <p:txBody>
          <a:bodyPr wrap="none" rtlCol="0">
            <a:spAutoFit/>
          </a:bodyPr>
          <a:lstStyle/>
          <a:p>
            <a:pPr algn="ctr"/>
            <a:r>
              <a:rPr lang="it-IT" sz="1050" b="0" dirty="0" smtClean="0">
                <a:solidFill>
                  <a:srgbClr val="FF0000"/>
                </a:solidFill>
              </a:rPr>
              <a:t>35,1</a:t>
            </a:r>
            <a:endParaRPr lang="it-IT" sz="1050" b="0" dirty="0">
              <a:solidFill>
                <a:srgbClr val="FF0000"/>
              </a:solidFill>
            </a:endParaRPr>
          </a:p>
        </p:txBody>
      </p:sp>
      <p:sp>
        <p:nvSpPr>
          <p:cNvPr id="31" name="CasellaDiTesto 30"/>
          <p:cNvSpPr txBox="1"/>
          <p:nvPr/>
        </p:nvSpPr>
        <p:spPr>
          <a:xfrm>
            <a:off x="3479761" y="3067765"/>
            <a:ext cx="447558" cy="253916"/>
          </a:xfrm>
          <a:prstGeom prst="rect">
            <a:avLst/>
          </a:prstGeom>
          <a:noFill/>
        </p:spPr>
        <p:txBody>
          <a:bodyPr wrap="none" rtlCol="0">
            <a:spAutoFit/>
          </a:bodyPr>
          <a:lstStyle/>
          <a:p>
            <a:pPr algn="ctr"/>
            <a:r>
              <a:rPr lang="it-IT" sz="1050" b="0" dirty="0" smtClean="0">
                <a:solidFill>
                  <a:srgbClr val="FF0000"/>
                </a:solidFill>
              </a:rPr>
              <a:t>30,3</a:t>
            </a:r>
            <a:endParaRPr lang="it-IT" sz="1050" b="0" dirty="0">
              <a:solidFill>
                <a:srgbClr val="FF0000"/>
              </a:solidFill>
            </a:endParaRPr>
          </a:p>
        </p:txBody>
      </p:sp>
      <p:pic>
        <p:nvPicPr>
          <p:cNvPr id="4" name="Immagine 3"/>
          <p:cNvPicPr>
            <a:picLocks noChangeAspect="1"/>
          </p:cNvPicPr>
          <p:nvPr/>
        </p:nvPicPr>
        <p:blipFill>
          <a:blip r:embed="rId5"/>
          <a:stretch>
            <a:fillRect/>
          </a:stretch>
        </p:blipFill>
        <p:spPr>
          <a:xfrm>
            <a:off x="468000" y="1587600"/>
            <a:ext cx="3710884" cy="831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6000" y="1951200"/>
            <a:ext cx="3195659" cy="2527200"/>
          </a:xfrm>
          <a:prstGeom prst="rect">
            <a:avLst/>
          </a:prstGeom>
        </p:spPr>
      </p:pic>
      <p:sp>
        <p:nvSpPr>
          <p:cNvPr id="33" name="CasellaDiTesto 9"/>
          <p:cNvSpPr txBox="1">
            <a:spLocks noChangeArrowheads="1"/>
          </p:cNvSpPr>
          <p:nvPr/>
        </p:nvSpPr>
        <p:spPr bwMode="auto">
          <a:xfrm>
            <a:off x="250825" y="1052513"/>
            <a:ext cx="85693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I prezzi praticati alla Sua impresa dai suoi fornitori, negli ultimi tre mesi, rispetto al trimestre precedente, sono …?</a:t>
            </a:r>
          </a:p>
        </p:txBody>
      </p:sp>
      <p:sp>
        <p:nvSpPr>
          <p:cNvPr id="34"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andamento congiunturale | </a:t>
            </a:r>
            <a:r>
              <a:rPr lang="it-IT" altLang="it-IT" sz="2000" dirty="0">
                <a:cs typeface="Arial" panose="020B0604020202020204" pitchFamily="34" charset="0"/>
              </a:rPr>
              <a:t>i prezzi praticati dai fornitori secondo le imprese del </a:t>
            </a:r>
            <a:r>
              <a:rPr lang="it-IT" altLang="it-IT" sz="2000" dirty="0" smtClean="0">
                <a:cs typeface="Arial" panose="020B0604020202020204" pitchFamily="34" charset="0"/>
              </a:rPr>
              <a:t>friuli venezia giulia…</a:t>
            </a:r>
            <a:endParaRPr lang="it-IT" altLang="it-IT" sz="2000" dirty="0">
              <a:cs typeface="Arial" panose="020B0604020202020204" pitchFamily="34" charset="0"/>
            </a:endParaRPr>
          </a:p>
        </p:txBody>
      </p:sp>
      <p:cxnSp>
        <p:nvCxnSpPr>
          <p:cNvPr id="37" name="Connettore 1 36"/>
          <p:cNvCxnSpPr/>
          <p:nvPr/>
        </p:nvCxnSpPr>
        <p:spPr bwMode="auto">
          <a:xfrm flipV="1">
            <a:off x="7955235" y="2133600"/>
            <a:ext cx="0" cy="2232025"/>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38" name="CasellaDiTesto 10"/>
          <p:cNvSpPr txBox="1">
            <a:spLocks noChangeArrowheads="1"/>
          </p:cNvSpPr>
          <p:nvPr/>
        </p:nvSpPr>
        <p:spPr bwMode="auto">
          <a:xfrm>
            <a:off x="7964239" y="2362200"/>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00" b="0" dirty="0">
                <a:solidFill>
                  <a:srgbClr val="FF0000"/>
                </a:solidFill>
              </a:rPr>
              <a:t>Previsione </a:t>
            </a:r>
            <a:br>
              <a:rPr lang="it-IT" altLang="it-IT" sz="1000" b="0" dirty="0">
                <a:solidFill>
                  <a:srgbClr val="FF0000"/>
                </a:solidFill>
              </a:rPr>
            </a:br>
            <a:r>
              <a:rPr lang="it-IT" altLang="it-IT" sz="1000" b="0" dirty="0" smtClean="0">
                <a:solidFill>
                  <a:srgbClr val="FF0000"/>
                </a:solidFill>
              </a:rPr>
              <a:t>II trim 2015</a:t>
            </a:r>
            <a:endParaRPr lang="it-IT" altLang="it-IT" sz="1000" b="0" dirty="0">
              <a:solidFill>
                <a:srgbClr val="FF0000"/>
              </a:solidFill>
            </a:endParaRPr>
          </a:p>
        </p:txBody>
      </p:sp>
      <p:sp>
        <p:nvSpPr>
          <p:cNvPr id="39" name="CasellaDiTesto 20"/>
          <p:cNvSpPr txBox="1">
            <a:spLocks noChangeArrowheads="1"/>
          </p:cNvSpPr>
          <p:nvPr/>
        </p:nvSpPr>
        <p:spPr bwMode="auto">
          <a:xfrm>
            <a:off x="6764089" y="2362200"/>
            <a:ext cx="119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r>
              <a:rPr lang="it-IT" altLang="it-IT" sz="1000" b="0" dirty="0">
                <a:solidFill>
                  <a:srgbClr val="008000"/>
                </a:solidFill>
              </a:rPr>
              <a:t>Aggiornamento </a:t>
            </a:r>
            <a:br>
              <a:rPr lang="it-IT" altLang="it-IT" sz="1000" b="0" dirty="0">
                <a:solidFill>
                  <a:srgbClr val="008000"/>
                </a:solidFill>
              </a:rPr>
            </a:br>
            <a:r>
              <a:rPr lang="it-IT" altLang="it-IT" sz="1000" b="0" dirty="0" smtClean="0">
                <a:solidFill>
                  <a:srgbClr val="008000"/>
                </a:solidFill>
              </a:rPr>
              <a:t>I trim 2015</a:t>
            </a:r>
            <a:endParaRPr lang="it-IT" altLang="it-IT" sz="1000" b="0" dirty="0">
              <a:solidFill>
                <a:srgbClr val="008000"/>
              </a:solidFill>
            </a:endParaRPr>
          </a:p>
        </p:txBody>
      </p:sp>
      <p:sp>
        <p:nvSpPr>
          <p:cNvPr id="40" name="Rettangolo 7"/>
          <p:cNvSpPr>
            <a:spLocks noChangeArrowheads="1"/>
          </p:cNvSpPr>
          <p:nvPr/>
        </p:nvSpPr>
        <p:spPr bwMode="auto">
          <a:xfrm>
            <a:off x="735013" y="5016590"/>
            <a:ext cx="82804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lnSpc>
                <a:spcPct val="110000"/>
              </a:lnSpc>
              <a:spcBef>
                <a:spcPts val="600"/>
              </a:spcBef>
            </a:pPr>
            <a:r>
              <a:rPr lang="it-IT" altLang="it-IT" sz="1600" b="0" dirty="0" smtClean="0">
                <a:cs typeface="Arial" panose="020B0604020202020204" pitchFamily="34" charset="0"/>
              </a:rPr>
              <a:t>Peggiora l’indicatore relativo ai prezzi praticati </a:t>
            </a:r>
            <a:r>
              <a:rPr lang="it-IT" altLang="it-IT" sz="1600" b="0" dirty="0">
                <a:cs typeface="Arial" panose="020B0604020202020204" pitchFamily="34" charset="0"/>
              </a:rPr>
              <a:t>dai </a:t>
            </a:r>
            <a:r>
              <a:rPr lang="it-IT" altLang="it-IT" sz="1600" b="0" dirty="0" smtClean="0">
                <a:cs typeface="Arial" panose="020B0604020202020204" pitchFamily="34" charset="0"/>
              </a:rPr>
              <a:t>fornitori delle imprese del terziario del Friuli Venezia Giulia. </a:t>
            </a:r>
            <a:endParaRPr lang="it-IT" altLang="it-IT" sz="1600" b="0" dirty="0">
              <a:cs typeface="Arial" panose="020B0604020202020204" pitchFamily="34" charset="0"/>
            </a:endParaRPr>
          </a:p>
        </p:txBody>
      </p:sp>
      <p:sp>
        <p:nvSpPr>
          <p:cNvPr id="42"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cxnSp>
        <p:nvCxnSpPr>
          <p:cNvPr id="43" name="Connettore 2 42"/>
          <p:cNvCxnSpPr/>
          <p:nvPr/>
        </p:nvCxnSpPr>
        <p:spPr bwMode="auto">
          <a:xfrm>
            <a:off x="6444208"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44" name="Connettore 2 43"/>
          <p:cNvCxnSpPr/>
          <p:nvPr/>
        </p:nvCxnSpPr>
        <p:spPr bwMode="auto">
          <a:xfrm rot="10800000">
            <a:off x="8243888"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45" name="CasellaDiTesto 44"/>
          <p:cNvSpPr txBox="1"/>
          <p:nvPr/>
        </p:nvSpPr>
        <p:spPr>
          <a:xfrm>
            <a:off x="6485483" y="3286125"/>
            <a:ext cx="877887"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46" name="CasellaDiTesto 45"/>
          <p:cNvSpPr txBox="1"/>
          <p:nvPr/>
        </p:nvSpPr>
        <p:spPr>
          <a:xfrm>
            <a:off x="8251825"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47" name="Ovale 1"/>
          <p:cNvSpPr>
            <a:spLocks noChangeArrowheads="1"/>
          </p:cNvSpPr>
          <p:nvPr/>
        </p:nvSpPr>
        <p:spPr bwMode="auto">
          <a:xfrm>
            <a:off x="3000375" y="3840163"/>
            <a:ext cx="595313" cy="711200"/>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18" name="Text Box 49"/>
          <p:cNvSpPr txBox="1">
            <a:spLocks noChangeArrowheads="1"/>
          </p:cNvSpPr>
          <p:nvPr/>
        </p:nvSpPr>
        <p:spPr bwMode="auto">
          <a:xfrm>
            <a:off x="238125" y="4591641"/>
            <a:ext cx="368580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FF0000"/>
                </a:solidFill>
              </a:rPr>
              <a:t>In rosso è riportata la previsione relativa al trimestre successivo</a:t>
            </a:r>
          </a:p>
        </p:txBody>
      </p:sp>
      <p:sp>
        <p:nvSpPr>
          <p:cNvPr id="19"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20" name="Freccia destra 8"/>
          <p:cNvSpPr>
            <a:spLocks noChangeArrowheads="1"/>
          </p:cNvSpPr>
          <p:nvPr/>
        </p:nvSpPr>
        <p:spPr bwMode="auto">
          <a:xfrm>
            <a:off x="323850" y="5070565"/>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pic>
        <p:nvPicPr>
          <p:cNvPr id="3" name="Immagine 2"/>
          <p:cNvPicPr>
            <a:picLocks noChangeAspect="1"/>
          </p:cNvPicPr>
          <p:nvPr/>
        </p:nvPicPr>
        <p:blipFill>
          <a:blip r:embed="rId3"/>
          <a:stretch>
            <a:fillRect/>
          </a:stretch>
        </p:blipFill>
        <p:spPr>
          <a:xfrm>
            <a:off x="4212000" y="2023200"/>
            <a:ext cx="4493853" cy="2617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08000" y="2520000"/>
            <a:ext cx="4156213" cy="2494800"/>
          </a:xfrm>
          <a:prstGeom prst="rect">
            <a:avLst/>
          </a:prstGeom>
        </p:spPr>
      </p:pic>
      <p:pic>
        <p:nvPicPr>
          <p:cNvPr id="5" name="Immagine 4"/>
          <p:cNvPicPr>
            <a:picLocks noChangeAspect="1"/>
          </p:cNvPicPr>
          <p:nvPr/>
        </p:nvPicPr>
        <p:blipFill>
          <a:blip r:embed="rId3"/>
          <a:stretch>
            <a:fillRect/>
          </a:stretch>
        </p:blipFill>
        <p:spPr>
          <a:xfrm>
            <a:off x="5097600" y="4096800"/>
            <a:ext cx="3849780" cy="2206800"/>
          </a:xfrm>
          <a:prstGeom prst="rect">
            <a:avLst/>
          </a:prstGeom>
        </p:spPr>
      </p:pic>
      <p:sp>
        <p:nvSpPr>
          <p:cNvPr id="26627" name="Rectangle 4"/>
          <p:cNvSpPr>
            <a:spLocks noGrp="1" noChangeArrowheads="1"/>
          </p:cNvSpPr>
          <p:nvPr>
            <p:ph type="title" idx="4294967295"/>
          </p:nvPr>
        </p:nvSpPr>
        <p:spPr/>
        <p:txBody>
          <a:bodyPr/>
          <a:lstStyle/>
          <a:p>
            <a:pPr eaLnBrk="1" hangingPunct="1"/>
            <a:r>
              <a:rPr lang="it-IT" dirty="0" smtClean="0">
                <a:solidFill>
                  <a:srgbClr val="1F497D"/>
                </a:solidFill>
                <a:latin typeface="Arial" charset="0"/>
                <a:ea typeface="MS PGothic" charset="0"/>
                <a:cs typeface="Arial" charset="0"/>
              </a:rPr>
              <a:t>andamento congiunturale </a:t>
            </a:r>
            <a:r>
              <a:rPr lang="it-IT" dirty="0">
                <a:solidFill>
                  <a:srgbClr val="1F497D"/>
                </a:solidFill>
                <a:latin typeface="Arial" charset="0"/>
                <a:ea typeface="MS PGothic" charset="0"/>
                <a:cs typeface="Arial" charset="0"/>
              </a:rPr>
              <a:t>| </a:t>
            </a:r>
            <a:r>
              <a:rPr lang="it-IT" dirty="0" smtClean="0">
                <a:solidFill>
                  <a:schemeClr val="tx1"/>
                </a:solidFill>
                <a:latin typeface="Arial" charset="0"/>
                <a:ea typeface="MS PGothic" charset="0"/>
                <a:cs typeface="Arial" charset="0"/>
              </a:rPr>
              <a:t>prezzi praticati dai fornitori…</a:t>
            </a:r>
            <a:br>
              <a:rPr lang="it-IT" dirty="0" smtClean="0">
                <a:solidFill>
                  <a:schemeClr val="tx1"/>
                </a:solidFill>
                <a:latin typeface="Arial" charset="0"/>
                <a:ea typeface="MS PGothic" charset="0"/>
                <a:cs typeface="Arial" charset="0"/>
              </a:rPr>
            </a:br>
            <a:r>
              <a:rPr lang="it-IT" b="0" i="1" dirty="0">
                <a:solidFill>
                  <a:schemeClr val="tx1"/>
                </a:solidFill>
                <a:latin typeface="Arial" charset="0"/>
                <a:ea typeface="MS PGothic" charset="0"/>
                <a:cs typeface="Arial" charset="0"/>
              </a:rPr>
              <a:t>(analisi per provincia, settore, dimensione)</a:t>
            </a:r>
            <a:r>
              <a:rPr lang="it-IT" dirty="0">
                <a:solidFill>
                  <a:schemeClr val="tx1"/>
                </a:solidFill>
                <a:latin typeface="Arial" charset="0"/>
                <a:ea typeface="MS PGothic" charset="0"/>
                <a:cs typeface="Arial" charset="0"/>
              </a:rPr>
              <a:t> </a:t>
            </a:r>
            <a:endParaRPr lang="it-IT" u="sng" dirty="0">
              <a:solidFill>
                <a:schemeClr val="tx1"/>
              </a:solidFill>
              <a:latin typeface="Arial" charset="0"/>
              <a:ea typeface="MS PGothic" charset="0"/>
              <a:cs typeface="Arial" charset="0"/>
            </a:endParaRPr>
          </a:p>
        </p:txBody>
      </p:sp>
      <p:sp>
        <p:nvSpPr>
          <p:cNvPr id="15"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sz="900" dirty="0">
              <a:cs typeface="Arial" charset="0"/>
            </a:endParaRPr>
          </a:p>
        </p:txBody>
      </p:sp>
      <p:cxnSp>
        <p:nvCxnSpPr>
          <p:cNvPr id="22" name="Connettore 1 21"/>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23" name="Connettore 1 22"/>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4"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25"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6" name="Connettore 1 25"/>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7"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8" name="Connettore 1 2"/>
          <p:cNvCxnSpPr>
            <a:cxnSpLocks noChangeShapeType="1"/>
          </p:cNvCxnSpPr>
          <p:nvPr/>
        </p:nvCxnSpPr>
        <p:spPr bwMode="auto">
          <a:xfrm flipV="1">
            <a:off x="550487" y="3782596"/>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9" name="CasellaDiTesto 2"/>
          <p:cNvSpPr txBox="1">
            <a:spLocks noChangeArrowheads="1"/>
          </p:cNvSpPr>
          <p:nvPr/>
        </p:nvSpPr>
        <p:spPr bwMode="auto">
          <a:xfrm>
            <a:off x="3967256" y="3569588"/>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a:t>
            </a:r>
            <a:r>
              <a:rPr lang="it-IT" sz="900" i="1" dirty="0" smtClean="0">
                <a:solidFill>
                  <a:srgbClr val="008000"/>
                </a:solidFill>
              </a:rPr>
              <a:t>= 42,6</a:t>
            </a:r>
            <a:endParaRPr lang="it-IT" sz="900" i="1" dirty="0">
              <a:solidFill>
                <a:srgbClr val="008000"/>
              </a:solidFill>
            </a:endParaRPr>
          </a:p>
        </p:txBody>
      </p:sp>
      <p:sp>
        <p:nvSpPr>
          <p:cNvPr id="30" name="Rettangolo 29"/>
          <p:cNvSpPr/>
          <p:nvPr/>
        </p:nvSpPr>
        <p:spPr bwMode="auto">
          <a:xfrm>
            <a:off x="698854" y="2810924"/>
            <a:ext cx="3268402" cy="535975"/>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dirty="0"/>
          </a:p>
        </p:txBody>
      </p:sp>
      <p:sp>
        <p:nvSpPr>
          <p:cNvPr id="35" name="CasellaDiTesto 10"/>
          <p:cNvSpPr txBox="1">
            <a:spLocks noChangeArrowheads="1"/>
          </p:cNvSpPr>
          <p:nvPr/>
        </p:nvSpPr>
        <p:spPr bwMode="auto">
          <a:xfrm>
            <a:off x="765438" y="2832691"/>
            <a:ext cx="3161880" cy="253916"/>
          </a:xfrm>
          <a:prstGeom prst="rect">
            <a:avLst/>
          </a:prstGeom>
          <a:noFill/>
          <a:ln>
            <a:noFill/>
          </a:ln>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50" dirty="0" smtClean="0">
                <a:solidFill>
                  <a:srgbClr val="FF0000"/>
                </a:solidFill>
              </a:rPr>
              <a:t>Previsione II trim 2015</a:t>
            </a:r>
            <a:endParaRPr lang="it-IT" altLang="it-IT" sz="1050" dirty="0">
              <a:solidFill>
                <a:srgbClr val="FF0000"/>
              </a:solidFill>
            </a:endParaRPr>
          </a:p>
        </p:txBody>
      </p:sp>
      <p:sp>
        <p:nvSpPr>
          <p:cNvPr id="18" name="CasellaDiTesto 17"/>
          <p:cNvSpPr txBox="1"/>
          <p:nvPr/>
        </p:nvSpPr>
        <p:spPr>
          <a:xfrm>
            <a:off x="765439" y="3067765"/>
            <a:ext cx="447558" cy="253916"/>
          </a:xfrm>
          <a:prstGeom prst="rect">
            <a:avLst/>
          </a:prstGeom>
          <a:noFill/>
        </p:spPr>
        <p:txBody>
          <a:bodyPr wrap="none" rtlCol="0">
            <a:spAutoFit/>
          </a:bodyPr>
          <a:lstStyle/>
          <a:p>
            <a:pPr algn="ctr"/>
            <a:r>
              <a:rPr lang="it-IT" sz="1050" b="0" dirty="0" smtClean="0">
                <a:solidFill>
                  <a:srgbClr val="FF0000"/>
                </a:solidFill>
              </a:rPr>
              <a:t>40,9</a:t>
            </a:r>
            <a:endParaRPr lang="it-IT" sz="1050" b="0" dirty="0">
              <a:solidFill>
                <a:srgbClr val="FF0000"/>
              </a:solidFill>
            </a:endParaRPr>
          </a:p>
        </p:txBody>
      </p:sp>
      <p:sp>
        <p:nvSpPr>
          <p:cNvPr id="19" name="CasellaDiTesto 18"/>
          <p:cNvSpPr txBox="1"/>
          <p:nvPr/>
        </p:nvSpPr>
        <p:spPr>
          <a:xfrm>
            <a:off x="1676462" y="3067765"/>
            <a:ext cx="447558" cy="253916"/>
          </a:xfrm>
          <a:prstGeom prst="rect">
            <a:avLst/>
          </a:prstGeom>
          <a:noFill/>
        </p:spPr>
        <p:txBody>
          <a:bodyPr wrap="none" rtlCol="0">
            <a:spAutoFit/>
          </a:bodyPr>
          <a:lstStyle/>
          <a:p>
            <a:pPr algn="ctr"/>
            <a:r>
              <a:rPr lang="it-IT" sz="1050" b="0" dirty="0" smtClean="0">
                <a:solidFill>
                  <a:srgbClr val="FF0000"/>
                </a:solidFill>
              </a:rPr>
              <a:t>45,3</a:t>
            </a:r>
            <a:endParaRPr lang="it-IT" sz="1050" b="0" dirty="0">
              <a:solidFill>
                <a:srgbClr val="FF0000"/>
              </a:solidFill>
            </a:endParaRPr>
          </a:p>
        </p:txBody>
      </p:sp>
      <p:sp>
        <p:nvSpPr>
          <p:cNvPr id="20" name="CasellaDiTesto 19"/>
          <p:cNvSpPr txBox="1"/>
          <p:nvPr/>
        </p:nvSpPr>
        <p:spPr>
          <a:xfrm>
            <a:off x="2582090" y="3067765"/>
            <a:ext cx="447558" cy="253916"/>
          </a:xfrm>
          <a:prstGeom prst="rect">
            <a:avLst/>
          </a:prstGeom>
          <a:noFill/>
        </p:spPr>
        <p:txBody>
          <a:bodyPr wrap="none" rtlCol="0">
            <a:spAutoFit/>
          </a:bodyPr>
          <a:lstStyle/>
          <a:p>
            <a:pPr algn="ctr"/>
            <a:r>
              <a:rPr lang="it-IT" sz="1050" b="0" dirty="0" smtClean="0">
                <a:solidFill>
                  <a:srgbClr val="FF0000"/>
                </a:solidFill>
              </a:rPr>
              <a:t>42,3</a:t>
            </a:r>
            <a:endParaRPr lang="it-IT" sz="1050" b="0" dirty="0">
              <a:solidFill>
                <a:srgbClr val="FF0000"/>
              </a:solidFill>
            </a:endParaRPr>
          </a:p>
        </p:txBody>
      </p:sp>
      <p:sp>
        <p:nvSpPr>
          <p:cNvPr id="21" name="CasellaDiTesto 20"/>
          <p:cNvSpPr txBox="1"/>
          <p:nvPr/>
        </p:nvSpPr>
        <p:spPr>
          <a:xfrm>
            <a:off x="3479761" y="3067765"/>
            <a:ext cx="447558" cy="253916"/>
          </a:xfrm>
          <a:prstGeom prst="rect">
            <a:avLst/>
          </a:prstGeom>
          <a:noFill/>
        </p:spPr>
        <p:txBody>
          <a:bodyPr wrap="none" rtlCol="0">
            <a:spAutoFit/>
          </a:bodyPr>
          <a:lstStyle/>
          <a:p>
            <a:pPr algn="ctr"/>
            <a:r>
              <a:rPr lang="it-IT" sz="1050" b="0" dirty="0" smtClean="0">
                <a:solidFill>
                  <a:srgbClr val="FF0000"/>
                </a:solidFill>
              </a:rPr>
              <a:t>48,3</a:t>
            </a:r>
            <a:endParaRPr lang="it-IT" sz="1050" b="0" dirty="0">
              <a:solidFill>
                <a:srgbClr val="FF0000"/>
              </a:solidFill>
            </a:endParaRPr>
          </a:p>
        </p:txBody>
      </p:sp>
      <p:pic>
        <p:nvPicPr>
          <p:cNvPr id="2" name="Immagine 1"/>
          <p:cNvPicPr>
            <a:picLocks noChangeAspect="1"/>
          </p:cNvPicPr>
          <p:nvPr/>
        </p:nvPicPr>
        <p:blipFill>
          <a:blip r:embed="rId4"/>
          <a:stretch>
            <a:fillRect/>
          </a:stretch>
        </p:blipFill>
        <p:spPr>
          <a:xfrm>
            <a:off x="468000" y="1587600"/>
            <a:ext cx="3710884" cy="831600"/>
          </a:xfrm>
          <a:prstGeom prst="rect">
            <a:avLst/>
          </a:prstGeom>
        </p:spPr>
      </p:pic>
      <p:pic>
        <p:nvPicPr>
          <p:cNvPr id="4" name="Immagine 3"/>
          <p:cNvPicPr>
            <a:picLocks noChangeAspect="1"/>
          </p:cNvPicPr>
          <p:nvPr/>
        </p:nvPicPr>
        <p:blipFill>
          <a:blip r:embed="rId5"/>
          <a:stretch>
            <a:fillRect/>
          </a:stretch>
        </p:blipFill>
        <p:spPr>
          <a:xfrm>
            <a:off x="5097600" y="1425600"/>
            <a:ext cx="3849780" cy="2206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6000" y="1951200"/>
            <a:ext cx="3195659" cy="2527200"/>
          </a:xfrm>
          <a:prstGeom prst="rect">
            <a:avLst/>
          </a:prstGeom>
        </p:spPr>
      </p:pic>
      <p:pic>
        <p:nvPicPr>
          <p:cNvPr id="3" name="Immagine 2"/>
          <p:cNvPicPr>
            <a:picLocks noChangeAspect="1"/>
          </p:cNvPicPr>
          <p:nvPr/>
        </p:nvPicPr>
        <p:blipFill>
          <a:blip r:embed="rId3"/>
          <a:stretch>
            <a:fillRect/>
          </a:stretch>
        </p:blipFill>
        <p:spPr>
          <a:xfrm>
            <a:off x="4212000" y="2023200"/>
            <a:ext cx="4493853" cy="2617200"/>
          </a:xfrm>
          <a:prstGeom prst="rect">
            <a:avLst/>
          </a:prstGeom>
        </p:spPr>
      </p:pic>
      <p:sp>
        <p:nvSpPr>
          <p:cNvPr id="32" name="CasellaDiTesto 9"/>
          <p:cNvSpPr txBox="1">
            <a:spLocks noChangeArrowheads="1"/>
          </p:cNvSpPr>
          <p:nvPr/>
        </p:nvSpPr>
        <p:spPr bwMode="auto">
          <a:xfrm>
            <a:off x="250825" y="1052513"/>
            <a:ext cx="85693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Il ritardo nei tempi di pagamento da parte dei clienti della Sua impresa, negli ultimi tre mesi, rispetto ai tre mesi precedenti, è …?</a:t>
            </a:r>
          </a:p>
        </p:txBody>
      </p:sp>
      <p:sp>
        <p:nvSpPr>
          <p:cNvPr id="33"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andamento congiunturale | </a:t>
            </a:r>
            <a:r>
              <a:rPr lang="it-IT" altLang="it-IT" sz="2000" dirty="0">
                <a:cs typeface="Arial" panose="020B0604020202020204" pitchFamily="34" charset="0"/>
              </a:rPr>
              <a:t>i tempi di pagamento dei clienti secondo le imprese del </a:t>
            </a:r>
            <a:r>
              <a:rPr lang="it-IT" altLang="it-IT" sz="2000" dirty="0" smtClean="0">
                <a:cs typeface="Arial" panose="020B0604020202020204" pitchFamily="34" charset="0"/>
              </a:rPr>
              <a:t>friuli venezia giulia…</a:t>
            </a:r>
            <a:endParaRPr lang="it-IT" altLang="it-IT" sz="2000" dirty="0">
              <a:cs typeface="Arial" panose="020B0604020202020204" pitchFamily="34" charset="0"/>
            </a:endParaRPr>
          </a:p>
        </p:txBody>
      </p:sp>
      <p:cxnSp>
        <p:nvCxnSpPr>
          <p:cNvPr id="36" name="Connettore 1 35"/>
          <p:cNvCxnSpPr/>
          <p:nvPr/>
        </p:nvCxnSpPr>
        <p:spPr bwMode="auto">
          <a:xfrm flipV="1">
            <a:off x="7964760" y="2133600"/>
            <a:ext cx="0" cy="2232025"/>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37" name="CasellaDiTesto 10"/>
          <p:cNvSpPr txBox="1">
            <a:spLocks noChangeArrowheads="1"/>
          </p:cNvSpPr>
          <p:nvPr/>
        </p:nvSpPr>
        <p:spPr bwMode="auto">
          <a:xfrm>
            <a:off x="7973764" y="2362200"/>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00" b="0" dirty="0">
                <a:solidFill>
                  <a:srgbClr val="FF0000"/>
                </a:solidFill>
              </a:rPr>
              <a:t>Previsione </a:t>
            </a:r>
            <a:br>
              <a:rPr lang="it-IT" altLang="it-IT" sz="1000" b="0" dirty="0">
                <a:solidFill>
                  <a:srgbClr val="FF0000"/>
                </a:solidFill>
              </a:rPr>
            </a:br>
            <a:r>
              <a:rPr lang="it-IT" altLang="it-IT" sz="1000" b="0" dirty="0" smtClean="0">
                <a:solidFill>
                  <a:srgbClr val="FF0000"/>
                </a:solidFill>
              </a:rPr>
              <a:t>II trim 2015</a:t>
            </a:r>
            <a:endParaRPr lang="it-IT" altLang="it-IT" sz="1000" b="0" dirty="0">
              <a:solidFill>
                <a:srgbClr val="FF0000"/>
              </a:solidFill>
            </a:endParaRPr>
          </a:p>
        </p:txBody>
      </p:sp>
      <p:sp>
        <p:nvSpPr>
          <p:cNvPr id="38" name="CasellaDiTesto 20"/>
          <p:cNvSpPr txBox="1">
            <a:spLocks noChangeArrowheads="1"/>
          </p:cNvSpPr>
          <p:nvPr/>
        </p:nvSpPr>
        <p:spPr bwMode="auto">
          <a:xfrm>
            <a:off x="6773614" y="2362200"/>
            <a:ext cx="119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r>
              <a:rPr lang="it-IT" altLang="it-IT" sz="1000" b="0" dirty="0">
                <a:solidFill>
                  <a:srgbClr val="008000"/>
                </a:solidFill>
              </a:rPr>
              <a:t>Aggiornamento </a:t>
            </a:r>
            <a:br>
              <a:rPr lang="it-IT" altLang="it-IT" sz="1000" b="0" dirty="0">
                <a:solidFill>
                  <a:srgbClr val="008000"/>
                </a:solidFill>
              </a:rPr>
            </a:br>
            <a:r>
              <a:rPr lang="it-IT" altLang="it-IT" sz="1000" b="0" dirty="0" smtClean="0">
                <a:solidFill>
                  <a:srgbClr val="008000"/>
                </a:solidFill>
              </a:rPr>
              <a:t>I trim 2015</a:t>
            </a:r>
            <a:endParaRPr lang="it-IT" altLang="it-IT" sz="1000" b="0" dirty="0">
              <a:solidFill>
                <a:srgbClr val="008000"/>
              </a:solidFill>
            </a:endParaRPr>
          </a:p>
        </p:txBody>
      </p:sp>
      <p:sp>
        <p:nvSpPr>
          <p:cNvPr id="41"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cxnSp>
        <p:nvCxnSpPr>
          <p:cNvPr id="42" name="Connettore 2 41"/>
          <p:cNvCxnSpPr/>
          <p:nvPr/>
        </p:nvCxnSpPr>
        <p:spPr bwMode="auto">
          <a:xfrm>
            <a:off x="6659563"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43" name="Connettore 2 42"/>
          <p:cNvCxnSpPr/>
          <p:nvPr/>
        </p:nvCxnSpPr>
        <p:spPr bwMode="auto">
          <a:xfrm rot="10800000">
            <a:off x="8243888"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44" name="CasellaDiTesto 43"/>
          <p:cNvSpPr txBox="1"/>
          <p:nvPr/>
        </p:nvSpPr>
        <p:spPr>
          <a:xfrm>
            <a:off x="6700838" y="3286125"/>
            <a:ext cx="877887"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45" name="CasellaDiTesto 44"/>
          <p:cNvSpPr txBox="1"/>
          <p:nvPr/>
        </p:nvSpPr>
        <p:spPr>
          <a:xfrm>
            <a:off x="8251825"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46" name="Ovale 1"/>
          <p:cNvSpPr>
            <a:spLocks noChangeArrowheads="1"/>
          </p:cNvSpPr>
          <p:nvPr/>
        </p:nvSpPr>
        <p:spPr bwMode="auto">
          <a:xfrm>
            <a:off x="3000375" y="3840163"/>
            <a:ext cx="595313" cy="711200"/>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18" name="Text Box 49"/>
          <p:cNvSpPr txBox="1">
            <a:spLocks noChangeArrowheads="1"/>
          </p:cNvSpPr>
          <p:nvPr/>
        </p:nvSpPr>
        <p:spPr bwMode="auto">
          <a:xfrm>
            <a:off x="238125" y="4591641"/>
            <a:ext cx="368580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FF0000"/>
                </a:solidFill>
              </a:rPr>
              <a:t>In rosso è riportata la previsione relativa al trimestre successivo</a:t>
            </a:r>
          </a:p>
        </p:txBody>
      </p:sp>
      <p:sp>
        <p:nvSpPr>
          <p:cNvPr id="19"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20" name="Freccia destra 8"/>
          <p:cNvSpPr>
            <a:spLocks noChangeArrowheads="1"/>
          </p:cNvSpPr>
          <p:nvPr/>
        </p:nvSpPr>
        <p:spPr bwMode="auto">
          <a:xfrm>
            <a:off x="323850" y="5010150"/>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
        <p:nvSpPr>
          <p:cNvPr id="21" name="Rettangolo 7"/>
          <p:cNvSpPr>
            <a:spLocks noChangeArrowheads="1"/>
          </p:cNvSpPr>
          <p:nvPr/>
        </p:nvSpPr>
        <p:spPr bwMode="auto">
          <a:xfrm>
            <a:off x="735013" y="4956175"/>
            <a:ext cx="8280400" cy="8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lnSpc>
                <a:spcPct val="110000"/>
              </a:lnSpc>
              <a:spcBef>
                <a:spcPts val="600"/>
              </a:spcBef>
            </a:pPr>
            <a:r>
              <a:rPr lang="it-IT" altLang="it-IT" sz="1600" b="0" dirty="0" smtClean="0">
                <a:cs typeface="Arial" panose="020B0604020202020204" pitchFamily="34" charset="0"/>
              </a:rPr>
              <a:t>Restano pressoché invariati i </a:t>
            </a:r>
            <a:r>
              <a:rPr lang="it-IT" altLang="it-IT" sz="1600" b="0" dirty="0">
                <a:cs typeface="Arial" panose="020B0604020202020204" pitchFamily="34" charset="0"/>
              </a:rPr>
              <a:t>tempi di pagamento da parte dei clienti delle imprese del </a:t>
            </a:r>
            <a:r>
              <a:rPr lang="it-IT" altLang="it-IT" sz="1600" b="0" dirty="0" smtClean="0">
                <a:cs typeface="Arial" panose="020B0604020202020204" pitchFamily="34" charset="0"/>
              </a:rPr>
              <a:t>terziario della regione. </a:t>
            </a:r>
            <a:r>
              <a:rPr lang="it-IT" altLang="it-IT" sz="1600" b="0" dirty="0">
                <a:cs typeface="Arial" panose="020B0604020202020204" pitchFamily="34" charset="0"/>
              </a:rPr>
              <a:t>La situazione </a:t>
            </a:r>
            <a:r>
              <a:rPr lang="it-IT" altLang="it-IT" sz="1600" b="0" dirty="0" smtClean="0">
                <a:cs typeface="Arial" panose="020B0604020202020204" pitchFamily="34" charset="0"/>
              </a:rPr>
              <a:t>è destinata a restare inalterata anche in vista della fine del primo semestre dell’anno.</a:t>
            </a:r>
            <a:endParaRPr lang="it-IT" altLang="it-IT" sz="1600" b="0" i="1"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8000" y="2520000"/>
            <a:ext cx="4156213" cy="2494800"/>
          </a:xfrm>
          <a:prstGeom prst="rect">
            <a:avLst/>
          </a:prstGeom>
        </p:spPr>
      </p:pic>
      <p:sp>
        <p:nvSpPr>
          <p:cNvPr id="29699" name="Rectangle 4"/>
          <p:cNvSpPr>
            <a:spLocks noGrp="1" noChangeArrowheads="1"/>
          </p:cNvSpPr>
          <p:nvPr>
            <p:ph type="title" idx="4294967295"/>
          </p:nvPr>
        </p:nvSpPr>
        <p:spPr>
          <a:xfrm>
            <a:off x="395288" y="188913"/>
            <a:ext cx="8672512" cy="765175"/>
          </a:xfrm>
        </p:spPr>
        <p:txBody>
          <a:bodyPr/>
          <a:lstStyle/>
          <a:p>
            <a:pPr eaLnBrk="1" hangingPunct="1"/>
            <a:r>
              <a:rPr lang="it-IT" dirty="0" smtClean="0">
                <a:solidFill>
                  <a:srgbClr val="1F497D"/>
                </a:solidFill>
                <a:latin typeface="Arial" charset="0"/>
                <a:ea typeface="MS PGothic" charset="0"/>
                <a:cs typeface="Arial" charset="0"/>
              </a:rPr>
              <a:t>andamento congiunturale </a:t>
            </a:r>
            <a:r>
              <a:rPr lang="it-IT" dirty="0">
                <a:solidFill>
                  <a:srgbClr val="1F497D"/>
                </a:solidFill>
                <a:latin typeface="Arial" charset="0"/>
                <a:ea typeface="MS PGothic" charset="0"/>
                <a:cs typeface="Arial" charset="0"/>
              </a:rPr>
              <a:t>| </a:t>
            </a:r>
            <a:r>
              <a:rPr lang="it-IT" dirty="0" smtClean="0">
                <a:solidFill>
                  <a:schemeClr val="tx1"/>
                </a:solidFill>
                <a:latin typeface="Arial" charset="0"/>
                <a:ea typeface="MS PGothic" charset="0"/>
                <a:cs typeface="Arial" charset="0"/>
              </a:rPr>
              <a:t>tempi di pagamento da parte dei clienti… </a:t>
            </a:r>
            <a:r>
              <a:rPr lang="it-IT" b="0" i="1" dirty="0">
                <a:solidFill>
                  <a:schemeClr val="tx1"/>
                </a:solidFill>
                <a:latin typeface="Arial" charset="0"/>
                <a:ea typeface="MS PGothic" charset="0"/>
                <a:cs typeface="Arial" charset="0"/>
              </a:rPr>
              <a:t>(analisi per provincia, settore, dimensione)</a:t>
            </a:r>
            <a:r>
              <a:rPr lang="it-IT" dirty="0">
                <a:solidFill>
                  <a:schemeClr val="tx1"/>
                </a:solidFill>
                <a:latin typeface="Arial" charset="0"/>
                <a:ea typeface="MS PGothic" charset="0"/>
                <a:cs typeface="Arial" charset="0"/>
              </a:rPr>
              <a:t> </a:t>
            </a:r>
          </a:p>
        </p:txBody>
      </p:sp>
      <p:sp>
        <p:nvSpPr>
          <p:cNvPr id="16"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sz="900" dirty="0">
              <a:cs typeface="Arial" charset="0"/>
            </a:endParaRPr>
          </a:p>
        </p:txBody>
      </p:sp>
      <p:cxnSp>
        <p:nvCxnSpPr>
          <p:cNvPr id="20" name="Connettore 1 19"/>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21" name="Connettore 1 20"/>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2"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23"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4" name="Connettore 1 23"/>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5"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6" name="Connettore 1 2"/>
          <p:cNvCxnSpPr>
            <a:cxnSpLocks noChangeShapeType="1"/>
          </p:cNvCxnSpPr>
          <p:nvPr/>
        </p:nvCxnSpPr>
        <p:spPr bwMode="auto">
          <a:xfrm flipV="1">
            <a:off x="550487" y="3945712"/>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7" name="CasellaDiTesto 2"/>
          <p:cNvSpPr txBox="1">
            <a:spLocks noChangeArrowheads="1"/>
          </p:cNvSpPr>
          <p:nvPr/>
        </p:nvSpPr>
        <p:spPr bwMode="auto">
          <a:xfrm>
            <a:off x="3967256" y="3732704"/>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 </a:t>
            </a:r>
            <a:r>
              <a:rPr lang="it-IT" sz="900" i="1" dirty="0" smtClean="0">
                <a:solidFill>
                  <a:srgbClr val="008000"/>
                </a:solidFill>
              </a:rPr>
              <a:t>34,8</a:t>
            </a:r>
            <a:endParaRPr lang="it-IT" sz="900" i="1" dirty="0">
              <a:solidFill>
                <a:srgbClr val="008000"/>
              </a:solidFill>
            </a:endParaRPr>
          </a:p>
        </p:txBody>
      </p:sp>
      <p:sp>
        <p:nvSpPr>
          <p:cNvPr id="28" name="Rettangolo 27"/>
          <p:cNvSpPr/>
          <p:nvPr/>
        </p:nvSpPr>
        <p:spPr bwMode="auto">
          <a:xfrm>
            <a:off x="698854" y="2810924"/>
            <a:ext cx="3268402" cy="535975"/>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dirty="0"/>
          </a:p>
        </p:txBody>
      </p:sp>
      <p:sp>
        <p:nvSpPr>
          <p:cNvPr id="33" name="CasellaDiTesto 10"/>
          <p:cNvSpPr txBox="1">
            <a:spLocks noChangeArrowheads="1"/>
          </p:cNvSpPr>
          <p:nvPr/>
        </p:nvSpPr>
        <p:spPr bwMode="auto">
          <a:xfrm>
            <a:off x="765438" y="2832691"/>
            <a:ext cx="3161880" cy="253916"/>
          </a:xfrm>
          <a:prstGeom prst="rect">
            <a:avLst/>
          </a:prstGeom>
          <a:noFill/>
          <a:ln>
            <a:noFill/>
          </a:ln>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50" dirty="0" smtClean="0">
                <a:solidFill>
                  <a:srgbClr val="FF0000"/>
                </a:solidFill>
              </a:rPr>
              <a:t>Previsione II trim 2015</a:t>
            </a:r>
            <a:endParaRPr lang="it-IT" altLang="it-IT" sz="1050" dirty="0">
              <a:solidFill>
                <a:srgbClr val="FF0000"/>
              </a:solidFill>
            </a:endParaRPr>
          </a:p>
        </p:txBody>
      </p:sp>
      <p:sp>
        <p:nvSpPr>
          <p:cNvPr id="18" name="CasellaDiTesto 17"/>
          <p:cNvSpPr txBox="1"/>
          <p:nvPr/>
        </p:nvSpPr>
        <p:spPr>
          <a:xfrm>
            <a:off x="765440" y="3067765"/>
            <a:ext cx="447558" cy="253916"/>
          </a:xfrm>
          <a:prstGeom prst="rect">
            <a:avLst/>
          </a:prstGeom>
          <a:noFill/>
        </p:spPr>
        <p:txBody>
          <a:bodyPr wrap="none" rtlCol="0">
            <a:spAutoFit/>
          </a:bodyPr>
          <a:lstStyle/>
          <a:p>
            <a:pPr algn="ctr"/>
            <a:r>
              <a:rPr lang="it-IT" sz="1050" b="0" dirty="0" smtClean="0">
                <a:solidFill>
                  <a:srgbClr val="FF0000"/>
                </a:solidFill>
              </a:rPr>
              <a:t>35,8</a:t>
            </a:r>
            <a:endParaRPr lang="it-IT" sz="1050" b="0" dirty="0">
              <a:solidFill>
                <a:srgbClr val="FF0000"/>
              </a:solidFill>
            </a:endParaRPr>
          </a:p>
        </p:txBody>
      </p:sp>
      <p:sp>
        <p:nvSpPr>
          <p:cNvPr id="19" name="CasellaDiTesto 18"/>
          <p:cNvSpPr txBox="1"/>
          <p:nvPr/>
        </p:nvSpPr>
        <p:spPr>
          <a:xfrm>
            <a:off x="1676463" y="3067765"/>
            <a:ext cx="447558" cy="253916"/>
          </a:xfrm>
          <a:prstGeom prst="rect">
            <a:avLst/>
          </a:prstGeom>
          <a:noFill/>
        </p:spPr>
        <p:txBody>
          <a:bodyPr wrap="none" rtlCol="0">
            <a:spAutoFit/>
          </a:bodyPr>
          <a:lstStyle/>
          <a:p>
            <a:pPr algn="ctr"/>
            <a:r>
              <a:rPr lang="it-IT" sz="1050" b="0" dirty="0" smtClean="0">
                <a:solidFill>
                  <a:srgbClr val="FF0000"/>
                </a:solidFill>
              </a:rPr>
              <a:t>32,6</a:t>
            </a:r>
            <a:endParaRPr lang="it-IT" sz="1050" b="0" dirty="0">
              <a:solidFill>
                <a:srgbClr val="FF0000"/>
              </a:solidFill>
            </a:endParaRPr>
          </a:p>
        </p:txBody>
      </p:sp>
      <p:sp>
        <p:nvSpPr>
          <p:cNvPr id="29" name="CasellaDiTesto 28"/>
          <p:cNvSpPr txBox="1"/>
          <p:nvPr/>
        </p:nvSpPr>
        <p:spPr>
          <a:xfrm>
            <a:off x="2582089" y="3067765"/>
            <a:ext cx="447558" cy="253916"/>
          </a:xfrm>
          <a:prstGeom prst="rect">
            <a:avLst/>
          </a:prstGeom>
          <a:noFill/>
        </p:spPr>
        <p:txBody>
          <a:bodyPr wrap="none" rtlCol="0">
            <a:spAutoFit/>
          </a:bodyPr>
          <a:lstStyle/>
          <a:p>
            <a:pPr algn="ctr"/>
            <a:r>
              <a:rPr lang="it-IT" sz="1050" b="0" dirty="0" smtClean="0">
                <a:solidFill>
                  <a:srgbClr val="FF0000"/>
                </a:solidFill>
              </a:rPr>
              <a:t>38,0</a:t>
            </a:r>
            <a:endParaRPr lang="it-IT" sz="1050" b="0" dirty="0">
              <a:solidFill>
                <a:srgbClr val="FF0000"/>
              </a:solidFill>
            </a:endParaRPr>
          </a:p>
        </p:txBody>
      </p:sp>
      <p:sp>
        <p:nvSpPr>
          <p:cNvPr id="30" name="CasellaDiTesto 29"/>
          <p:cNvSpPr txBox="1"/>
          <p:nvPr/>
        </p:nvSpPr>
        <p:spPr>
          <a:xfrm>
            <a:off x="3479760" y="3067765"/>
            <a:ext cx="447558" cy="253916"/>
          </a:xfrm>
          <a:prstGeom prst="rect">
            <a:avLst/>
          </a:prstGeom>
          <a:noFill/>
        </p:spPr>
        <p:txBody>
          <a:bodyPr wrap="none" rtlCol="0">
            <a:spAutoFit/>
          </a:bodyPr>
          <a:lstStyle/>
          <a:p>
            <a:pPr algn="ctr"/>
            <a:r>
              <a:rPr lang="it-IT" sz="1050" b="0" dirty="0" smtClean="0">
                <a:solidFill>
                  <a:srgbClr val="FF0000"/>
                </a:solidFill>
              </a:rPr>
              <a:t>36,2</a:t>
            </a:r>
            <a:endParaRPr lang="it-IT" sz="1050" b="0" dirty="0">
              <a:solidFill>
                <a:srgbClr val="FF0000"/>
              </a:solidFill>
            </a:endParaRPr>
          </a:p>
        </p:txBody>
      </p:sp>
      <p:pic>
        <p:nvPicPr>
          <p:cNvPr id="3" name="Immagine 2"/>
          <p:cNvPicPr>
            <a:picLocks noChangeAspect="1"/>
          </p:cNvPicPr>
          <p:nvPr/>
        </p:nvPicPr>
        <p:blipFill>
          <a:blip r:embed="rId3"/>
          <a:stretch>
            <a:fillRect/>
          </a:stretch>
        </p:blipFill>
        <p:spPr>
          <a:xfrm>
            <a:off x="468000" y="1587600"/>
            <a:ext cx="3710884" cy="831600"/>
          </a:xfrm>
          <a:prstGeom prst="rect">
            <a:avLst/>
          </a:prstGeom>
        </p:spPr>
      </p:pic>
      <p:pic>
        <p:nvPicPr>
          <p:cNvPr id="4" name="Immagine 3"/>
          <p:cNvPicPr>
            <a:picLocks noChangeAspect="1"/>
          </p:cNvPicPr>
          <p:nvPr/>
        </p:nvPicPr>
        <p:blipFill>
          <a:blip r:embed="rId4"/>
          <a:stretch>
            <a:fillRect/>
          </a:stretch>
        </p:blipFill>
        <p:spPr>
          <a:xfrm>
            <a:off x="5097600" y="1425600"/>
            <a:ext cx="3849780" cy="2206800"/>
          </a:xfrm>
          <a:prstGeom prst="rect">
            <a:avLst/>
          </a:prstGeom>
        </p:spPr>
      </p:pic>
      <p:pic>
        <p:nvPicPr>
          <p:cNvPr id="5" name="Immagine 4"/>
          <p:cNvPicPr>
            <a:picLocks noChangeAspect="1"/>
          </p:cNvPicPr>
          <p:nvPr/>
        </p:nvPicPr>
        <p:blipFill>
          <a:blip r:embed="rId5"/>
          <a:stretch>
            <a:fillRect/>
          </a:stretch>
        </p:blipFill>
        <p:spPr>
          <a:xfrm>
            <a:off x="5097600" y="4096800"/>
            <a:ext cx="3849780" cy="2206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19683"/>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3200" b="0" kern="0" dirty="0" smtClean="0">
                <a:solidFill>
                  <a:srgbClr val="364E88"/>
                </a:solidFill>
                <a:cs typeface="Arial" pitchFamily="34" charset="0"/>
              </a:rPr>
              <a:t>agenda</a:t>
            </a:r>
          </a:p>
        </p:txBody>
      </p:sp>
      <p:sp>
        <p:nvSpPr>
          <p:cNvPr id="6" name="Rectangle 3"/>
          <p:cNvSpPr>
            <a:spLocks noChangeArrowheads="1"/>
          </p:cNvSpPr>
          <p:nvPr/>
        </p:nvSpPr>
        <p:spPr bwMode="auto">
          <a:xfrm>
            <a:off x="3600450" y="692696"/>
            <a:ext cx="5543550" cy="5256212"/>
          </a:xfrm>
          <a:prstGeom prst="rect">
            <a:avLst/>
          </a:prstGeom>
          <a:noFill/>
          <a:ln>
            <a:noFill/>
          </a:ln>
          <a:extLst/>
        </p:spPr>
        <p:txBody>
          <a:bodyPr/>
          <a:lstStyle/>
          <a:p>
            <a:pPr>
              <a:lnSpc>
                <a:spcPct val="90000"/>
              </a:lnSpc>
              <a:spcBef>
                <a:spcPct val="20000"/>
              </a:spcBef>
              <a:defRPr/>
            </a:pPr>
            <a:endParaRPr lang="it-IT" sz="2200" dirty="0">
              <a:solidFill>
                <a:srgbClr val="364E88"/>
              </a:solidFill>
              <a:ea typeface="ＭＳ Ｐゴシック" charset="0"/>
              <a:cs typeface="Arial" charset="0"/>
            </a:endParaRPr>
          </a:p>
          <a:p>
            <a:pPr>
              <a:lnSpc>
                <a:spcPct val="90000"/>
              </a:lnSpc>
              <a:spcBef>
                <a:spcPct val="20000"/>
              </a:spcBef>
              <a:defRPr/>
            </a:pPr>
            <a:r>
              <a:rPr lang="it-IT" sz="2200" b="0" dirty="0">
                <a:solidFill>
                  <a:srgbClr val="364E88"/>
                </a:solidFill>
                <a:ea typeface="ＭＳ Ｐゴシック" charset="0"/>
                <a:cs typeface="Arial" charset="0"/>
              </a:rPr>
              <a:t>considerazioni generali di sintesi</a:t>
            </a:r>
          </a:p>
          <a:p>
            <a:pPr>
              <a:lnSpc>
                <a:spcPct val="90000"/>
              </a:lnSpc>
              <a:spcBef>
                <a:spcPct val="20000"/>
              </a:spcBef>
              <a:defRPr/>
            </a:pPr>
            <a:endParaRPr lang="it-IT" sz="2200" dirty="0">
              <a:solidFill>
                <a:srgbClr val="008000"/>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clima di fiducia</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andamento congiunturale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fabbisogno finanziario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osservatorio sul </a:t>
            </a:r>
            <a:r>
              <a:rPr lang="it-IT" sz="2200" b="0" dirty="0" smtClean="0">
                <a:solidFill>
                  <a:schemeClr val="bg1">
                    <a:lumMod val="50000"/>
                  </a:schemeClr>
                </a:solidFill>
                <a:ea typeface="ＭＳ Ｐゴシック" charset="0"/>
                <a:cs typeface="Arial" charset="0"/>
              </a:rPr>
              <a:t>credito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smtClean="0">
                <a:solidFill>
                  <a:schemeClr val="bg1">
                    <a:lumMod val="50000"/>
                  </a:schemeClr>
                </a:solidFill>
                <a:ea typeface="ＭＳ Ｐゴシック" charset="0"/>
                <a:cs typeface="Arial" charset="0"/>
              </a:rPr>
              <a:t>approfondimenti</a:t>
            </a: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smtClean="0">
                <a:solidFill>
                  <a:schemeClr val="bg1">
                    <a:lumMod val="50000"/>
                  </a:schemeClr>
                </a:solidFill>
                <a:ea typeface="ＭＳ Ｐゴシック" charset="0"/>
                <a:cs typeface="Arial" charset="0"/>
              </a:rPr>
              <a:t>metodo </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smtClean="0">
                <a:solidFill>
                  <a:schemeClr val="bg1">
                    <a:lumMod val="50000"/>
                  </a:schemeClr>
                </a:solidFill>
                <a:ea typeface="ＭＳ Ｐゴシック" charset="0"/>
                <a:cs typeface="Arial" charset="0"/>
              </a:rPr>
              <a:t>appendice</a:t>
            </a:r>
            <a:endParaRPr lang="it-IT" sz="2200" b="0" dirty="0">
              <a:solidFill>
                <a:schemeClr val="bg1">
                  <a:lumMod val="50000"/>
                </a:schemeClr>
              </a:solidFill>
              <a:ea typeface="ＭＳ Ｐゴシック" charset="0"/>
              <a:cs typeface="Arial" charset="0"/>
            </a:endParaRPr>
          </a:p>
        </p:txBody>
      </p:sp>
      <p:pic>
        <p:nvPicPr>
          <p:cNvPr id="7171"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60675" y="967333"/>
            <a:ext cx="762000" cy="5969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333399"/>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863699"/>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3200" b="0" kern="0" dirty="0" smtClean="0">
                <a:solidFill>
                  <a:srgbClr val="364E88"/>
                </a:solidFill>
                <a:cs typeface="Arial" pitchFamily="34" charset="0"/>
              </a:rPr>
              <a:t>agenda</a:t>
            </a:r>
          </a:p>
        </p:txBody>
      </p:sp>
      <p:sp>
        <p:nvSpPr>
          <p:cNvPr id="6" name="Rectangle 3"/>
          <p:cNvSpPr>
            <a:spLocks noChangeArrowheads="1"/>
          </p:cNvSpPr>
          <p:nvPr/>
        </p:nvSpPr>
        <p:spPr bwMode="auto">
          <a:xfrm>
            <a:off x="3600450" y="836712"/>
            <a:ext cx="5543550" cy="5256212"/>
          </a:xfrm>
          <a:prstGeom prst="rect">
            <a:avLst/>
          </a:prstGeom>
          <a:noFill/>
          <a:ln>
            <a:noFill/>
          </a:ln>
          <a:extLst/>
        </p:spPr>
        <p:txBody>
          <a:bodyPr/>
          <a:lstStyle/>
          <a:p>
            <a:pPr>
              <a:lnSpc>
                <a:spcPct val="90000"/>
              </a:lnSpc>
              <a:spcBef>
                <a:spcPct val="20000"/>
              </a:spcBef>
              <a:defRPr/>
            </a:pPr>
            <a:endParaRPr lang="it-IT" sz="2200" dirty="0">
              <a:solidFill>
                <a:srgbClr val="364E88"/>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considerazioni generali di sintesi</a:t>
            </a:r>
          </a:p>
          <a:p>
            <a:pPr>
              <a:lnSpc>
                <a:spcPct val="90000"/>
              </a:lnSpc>
              <a:spcBef>
                <a:spcPct val="20000"/>
              </a:spcBef>
              <a:defRPr/>
            </a:pPr>
            <a:endParaRPr lang="it-IT" sz="220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clima di fiducia</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andamento congiunturale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364E88"/>
                </a:solidFill>
                <a:ea typeface="ＭＳ Ｐゴシック" charset="0"/>
                <a:cs typeface="Arial" charset="0"/>
              </a:rPr>
              <a:t>fabbisogno finanziario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osservatorio sul </a:t>
            </a:r>
            <a:r>
              <a:rPr lang="it-IT" sz="2200" b="0" dirty="0" smtClean="0">
                <a:solidFill>
                  <a:schemeClr val="bg1">
                    <a:lumMod val="50000"/>
                  </a:schemeClr>
                </a:solidFill>
                <a:ea typeface="ＭＳ Ｐゴシック" charset="0"/>
                <a:cs typeface="Arial" charset="0"/>
              </a:rPr>
              <a:t>credito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smtClean="0">
                <a:solidFill>
                  <a:schemeClr val="bg1">
                    <a:lumMod val="50000"/>
                  </a:schemeClr>
                </a:solidFill>
                <a:ea typeface="ＭＳ Ｐゴシック" charset="0"/>
                <a:cs typeface="Arial" charset="0"/>
              </a:rPr>
              <a:t>approfondimenti</a:t>
            </a: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metodo </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appendice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p:txBody>
      </p:sp>
      <p:pic>
        <p:nvPicPr>
          <p:cNvPr id="31747"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60675" y="3324324"/>
            <a:ext cx="762000" cy="5969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333399"/>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6000" y="1951200"/>
            <a:ext cx="3195659" cy="2527200"/>
          </a:xfrm>
          <a:prstGeom prst="rect">
            <a:avLst/>
          </a:prstGeom>
        </p:spPr>
      </p:pic>
      <p:pic>
        <p:nvPicPr>
          <p:cNvPr id="3" name="Immagine 2"/>
          <p:cNvPicPr>
            <a:picLocks noChangeAspect="1"/>
          </p:cNvPicPr>
          <p:nvPr/>
        </p:nvPicPr>
        <p:blipFill>
          <a:blip r:embed="rId3"/>
          <a:stretch>
            <a:fillRect/>
          </a:stretch>
        </p:blipFill>
        <p:spPr>
          <a:xfrm>
            <a:off x="4212000" y="2023200"/>
            <a:ext cx="4493853" cy="2617200"/>
          </a:xfrm>
          <a:prstGeom prst="rect">
            <a:avLst/>
          </a:prstGeom>
        </p:spPr>
      </p:pic>
      <p:sp>
        <p:nvSpPr>
          <p:cNvPr id="32" name="CasellaDiTesto 9"/>
          <p:cNvSpPr txBox="1">
            <a:spLocks noChangeArrowheads="1"/>
          </p:cNvSpPr>
          <p:nvPr/>
        </p:nvSpPr>
        <p:spPr bwMode="auto">
          <a:xfrm>
            <a:off x="250825" y="1052513"/>
            <a:ext cx="85693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La capacità di fare fronte al fabbisogno finanziario della Sua impresa, ovvero la situazione della liquidità, negli ultimi tre mesi, rispetto ai tre mesi precedenti, è…?</a:t>
            </a:r>
          </a:p>
        </p:txBody>
      </p:sp>
      <p:sp>
        <p:nvSpPr>
          <p:cNvPr id="33"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fabbisogno finanziario | </a:t>
            </a:r>
            <a:r>
              <a:rPr lang="it-IT" altLang="it-IT" sz="2000" dirty="0">
                <a:cs typeface="Arial" panose="020B0604020202020204" pitchFamily="34" charset="0"/>
              </a:rPr>
              <a:t>la capacità finanziaria delle imprese del terziario…</a:t>
            </a:r>
          </a:p>
        </p:txBody>
      </p:sp>
      <p:cxnSp>
        <p:nvCxnSpPr>
          <p:cNvPr id="36" name="Connettore 1 35"/>
          <p:cNvCxnSpPr/>
          <p:nvPr/>
        </p:nvCxnSpPr>
        <p:spPr bwMode="auto">
          <a:xfrm flipV="1">
            <a:off x="7960047" y="2133600"/>
            <a:ext cx="0" cy="2232025"/>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37" name="CasellaDiTesto 10"/>
          <p:cNvSpPr txBox="1">
            <a:spLocks noChangeArrowheads="1"/>
          </p:cNvSpPr>
          <p:nvPr/>
        </p:nvSpPr>
        <p:spPr bwMode="auto">
          <a:xfrm>
            <a:off x="7969572" y="2362200"/>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00" b="0" dirty="0">
                <a:solidFill>
                  <a:srgbClr val="FF0000"/>
                </a:solidFill>
              </a:rPr>
              <a:t>Previsione </a:t>
            </a:r>
            <a:br>
              <a:rPr lang="it-IT" altLang="it-IT" sz="1000" b="0" dirty="0">
                <a:solidFill>
                  <a:srgbClr val="FF0000"/>
                </a:solidFill>
              </a:rPr>
            </a:br>
            <a:r>
              <a:rPr lang="it-IT" altLang="it-IT" sz="1000" b="0" dirty="0" smtClean="0">
                <a:solidFill>
                  <a:srgbClr val="FF0000"/>
                </a:solidFill>
              </a:rPr>
              <a:t>II trim 2015</a:t>
            </a:r>
            <a:endParaRPr lang="it-IT" altLang="it-IT" sz="1000" b="0" dirty="0">
              <a:solidFill>
                <a:srgbClr val="FF0000"/>
              </a:solidFill>
            </a:endParaRPr>
          </a:p>
        </p:txBody>
      </p:sp>
      <p:sp>
        <p:nvSpPr>
          <p:cNvPr id="38" name="CasellaDiTesto 20"/>
          <p:cNvSpPr txBox="1">
            <a:spLocks noChangeArrowheads="1"/>
          </p:cNvSpPr>
          <p:nvPr/>
        </p:nvSpPr>
        <p:spPr bwMode="auto">
          <a:xfrm>
            <a:off x="6769422" y="2362200"/>
            <a:ext cx="119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r>
              <a:rPr lang="it-IT" altLang="it-IT" sz="1000" b="0" dirty="0">
                <a:solidFill>
                  <a:srgbClr val="008000"/>
                </a:solidFill>
              </a:rPr>
              <a:t>Aggiornamento </a:t>
            </a:r>
            <a:br>
              <a:rPr lang="it-IT" altLang="it-IT" sz="1000" b="0" dirty="0">
                <a:solidFill>
                  <a:srgbClr val="008000"/>
                </a:solidFill>
              </a:rPr>
            </a:br>
            <a:r>
              <a:rPr lang="it-IT" altLang="it-IT" sz="1000" b="0" dirty="0" smtClean="0">
                <a:solidFill>
                  <a:srgbClr val="008000"/>
                </a:solidFill>
              </a:rPr>
              <a:t>I trim 2015</a:t>
            </a:r>
            <a:endParaRPr lang="it-IT" altLang="it-IT" sz="1000" b="0" dirty="0">
              <a:solidFill>
                <a:srgbClr val="008000"/>
              </a:solidFill>
            </a:endParaRPr>
          </a:p>
        </p:txBody>
      </p:sp>
      <p:sp>
        <p:nvSpPr>
          <p:cNvPr id="41"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cxnSp>
        <p:nvCxnSpPr>
          <p:cNvPr id="42" name="Connettore 2 41"/>
          <p:cNvCxnSpPr/>
          <p:nvPr/>
        </p:nvCxnSpPr>
        <p:spPr bwMode="auto">
          <a:xfrm>
            <a:off x="6084888"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43" name="Connettore 2 42"/>
          <p:cNvCxnSpPr/>
          <p:nvPr/>
        </p:nvCxnSpPr>
        <p:spPr bwMode="auto">
          <a:xfrm rot="10800000">
            <a:off x="8302625"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44" name="CasellaDiTesto 43"/>
          <p:cNvSpPr txBox="1"/>
          <p:nvPr/>
        </p:nvSpPr>
        <p:spPr>
          <a:xfrm>
            <a:off x="6124575" y="3286125"/>
            <a:ext cx="877888"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45" name="CasellaDiTesto 44"/>
          <p:cNvSpPr txBox="1"/>
          <p:nvPr/>
        </p:nvSpPr>
        <p:spPr>
          <a:xfrm>
            <a:off x="8310562"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46" name="Ovale 1"/>
          <p:cNvSpPr>
            <a:spLocks noChangeArrowheads="1"/>
          </p:cNvSpPr>
          <p:nvPr/>
        </p:nvSpPr>
        <p:spPr bwMode="auto">
          <a:xfrm>
            <a:off x="3000375" y="3840163"/>
            <a:ext cx="595313" cy="711200"/>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18" name="Text Box 49"/>
          <p:cNvSpPr txBox="1">
            <a:spLocks noChangeArrowheads="1"/>
          </p:cNvSpPr>
          <p:nvPr/>
        </p:nvSpPr>
        <p:spPr bwMode="auto">
          <a:xfrm>
            <a:off x="238125" y="4591641"/>
            <a:ext cx="368580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FF0000"/>
                </a:solidFill>
              </a:rPr>
              <a:t>In rosso è riportata la previsione relativa al trimestre successivo</a:t>
            </a:r>
          </a:p>
        </p:txBody>
      </p:sp>
      <p:sp>
        <p:nvSpPr>
          <p:cNvPr id="19"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20" name="Freccia destra 8"/>
          <p:cNvSpPr>
            <a:spLocks noChangeArrowheads="1"/>
          </p:cNvSpPr>
          <p:nvPr/>
        </p:nvSpPr>
        <p:spPr bwMode="auto">
          <a:xfrm>
            <a:off x="323850" y="4981575"/>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
        <p:nvSpPr>
          <p:cNvPr id="21" name="Rettangolo 7"/>
          <p:cNvSpPr>
            <a:spLocks noChangeArrowheads="1"/>
          </p:cNvSpPr>
          <p:nvPr/>
        </p:nvSpPr>
        <p:spPr bwMode="auto">
          <a:xfrm>
            <a:off x="735013" y="4927600"/>
            <a:ext cx="82804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lnSpc>
                <a:spcPct val="110000"/>
              </a:lnSpc>
              <a:spcBef>
                <a:spcPts val="600"/>
              </a:spcBef>
            </a:pPr>
            <a:r>
              <a:rPr lang="it-IT" altLang="it-IT" sz="1600" b="0" dirty="0" smtClean="0">
                <a:cs typeface="Arial" panose="020B0604020202020204" pitchFamily="34" charset="0"/>
              </a:rPr>
              <a:t>Migliora e si stabilizza nella soglia di «espansione» l’indicatore relativo alla capacità delle imprese di fare </a:t>
            </a:r>
            <a:r>
              <a:rPr lang="it-IT" altLang="it-IT" sz="1600" b="0" dirty="0">
                <a:cs typeface="Arial" panose="020B0604020202020204" pitchFamily="34" charset="0"/>
              </a:rPr>
              <a:t>fronte </a:t>
            </a:r>
            <a:r>
              <a:rPr lang="it-IT" altLang="it-IT" sz="1600" b="0" dirty="0" smtClean="0">
                <a:cs typeface="Arial" panose="020B0604020202020204" pitchFamily="34" charset="0"/>
              </a:rPr>
              <a:t>ai </a:t>
            </a:r>
            <a:r>
              <a:rPr lang="it-IT" altLang="it-IT" sz="1600" b="0" dirty="0">
                <a:cs typeface="Arial" panose="020B0604020202020204" pitchFamily="34" charset="0"/>
              </a:rPr>
              <a:t>propri impegni finanziari. </a:t>
            </a:r>
            <a:r>
              <a:rPr lang="it-IT" altLang="it-IT" sz="1600" b="0" dirty="0" smtClean="0">
                <a:cs typeface="Arial" panose="020B0604020202020204" pitchFamily="34" charset="0"/>
              </a:rPr>
              <a:t>Scende al 18% circa la quota di quelle che ravvisano un peggioramento alla fine del primo trimestre 2015, percentuale più bassa da due anni a questa parte.</a:t>
            </a:r>
            <a:endParaRPr lang="it-IT" altLang="it-IT" sz="1600" b="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8000" y="2520000"/>
            <a:ext cx="4156213" cy="2494800"/>
          </a:xfrm>
          <a:prstGeom prst="rect">
            <a:avLst/>
          </a:prstGeom>
        </p:spPr>
      </p:pic>
      <p:sp>
        <p:nvSpPr>
          <p:cNvPr id="33795" name="Rectangle 7"/>
          <p:cNvSpPr>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z="2000" dirty="0">
                <a:solidFill>
                  <a:srgbClr val="1F497D"/>
                </a:solidFill>
                <a:cs typeface="Arial" charset="0"/>
              </a:rPr>
              <a:t>fabbisogno finanziario | </a:t>
            </a:r>
            <a:r>
              <a:rPr lang="it-IT" sz="2000" dirty="0" smtClean="0">
                <a:cs typeface="Arial" charset="0"/>
              </a:rPr>
              <a:t>la capacità finanziaria…</a:t>
            </a:r>
          </a:p>
          <a:p>
            <a:pPr eaLnBrk="1" hangingPunct="1"/>
            <a:r>
              <a:rPr lang="it-IT" sz="2000" b="0" i="1" dirty="0">
                <a:cs typeface="Arial" charset="0"/>
              </a:rPr>
              <a:t>(analisi per provincia, settore, dimensione)</a:t>
            </a:r>
            <a:r>
              <a:rPr lang="it-IT" sz="2000" dirty="0">
                <a:cs typeface="Arial" charset="0"/>
              </a:rPr>
              <a:t> </a:t>
            </a:r>
          </a:p>
        </p:txBody>
      </p:sp>
      <p:sp>
        <p:nvSpPr>
          <p:cNvPr id="18"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sz="900" dirty="0">
              <a:cs typeface="Arial" charset="0"/>
            </a:endParaRPr>
          </a:p>
        </p:txBody>
      </p:sp>
      <p:cxnSp>
        <p:nvCxnSpPr>
          <p:cNvPr id="19" name="Connettore 1 18"/>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20" name="Connettore 1 19"/>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1"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22"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3" name="Connettore 1 22"/>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4"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5" name="Connettore 1 2"/>
          <p:cNvCxnSpPr>
            <a:cxnSpLocks noChangeShapeType="1"/>
          </p:cNvCxnSpPr>
          <p:nvPr/>
        </p:nvCxnSpPr>
        <p:spPr bwMode="auto">
          <a:xfrm flipV="1">
            <a:off x="550487" y="3608100"/>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6" name="CasellaDiTesto 2"/>
          <p:cNvSpPr txBox="1">
            <a:spLocks noChangeArrowheads="1"/>
          </p:cNvSpPr>
          <p:nvPr/>
        </p:nvSpPr>
        <p:spPr bwMode="auto">
          <a:xfrm>
            <a:off x="3967256" y="3395092"/>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a:t>
            </a:r>
            <a:r>
              <a:rPr lang="it-IT" sz="900" i="1" dirty="0" smtClean="0">
                <a:solidFill>
                  <a:srgbClr val="008000"/>
                </a:solidFill>
              </a:rPr>
              <a:t>= 51,0</a:t>
            </a:r>
            <a:endParaRPr lang="it-IT" sz="900" i="1" dirty="0">
              <a:solidFill>
                <a:srgbClr val="008000"/>
              </a:solidFill>
            </a:endParaRPr>
          </a:p>
        </p:txBody>
      </p:sp>
      <p:sp>
        <p:nvSpPr>
          <p:cNvPr id="33" name="Rettangolo 32"/>
          <p:cNvSpPr/>
          <p:nvPr/>
        </p:nvSpPr>
        <p:spPr bwMode="auto">
          <a:xfrm>
            <a:off x="698854" y="2760124"/>
            <a:ext cx="3268402" cy="535975"/>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dirty="0"/>
          </a:p>
        </p:txBody>
      </p:sp>
      <p:sp>
        <p:nvSpPr>
          <p:cNvPr id="34" name="CasellaDiTesto 10"/>
          <p:cNvSpPr txBox="1">
            <a:spLocks noChangeArrowheads="1"/>
          </p:cNvSpPr>
          <p:nvPr/>
        </p:nvSpPr>
        <p:spPr bwMode="auto">
          <a:xfrm>
            <a:off x="765438" y="2781891"/>
            <a:ext cx="3161880" cy="253916"/>
          </a:xfrm>
          <a:prstGeom prst="rect">
            <a:avLst/>
          </a:prstGeom>
          <a:noFill/>
          <a:ln>
            <a:noFill/>
          </a:ln>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50" dirty="0" smtClean="0">
                <a:solidFill>
                  <a:srgbClr val="FF0000"/>
                </a:solidFill>
              </a:rPr>
              <a:t>Previsione II trim 2015</a:t>
            </a:r>
            <a:endParaRPr lang="it-IT" altLang="it-IT" sz="1050" dirty="0">
              <a:solidFill>
                <a:srgbClr val="FF0000"/>
              </a:solidFill>
            </a:endParaRPr>
          </a:p>
        </p:txBody>
      </p:sp>
      <p:sp>
        <p:nvSpPr>
          <p:cNvPr id="35" name="CasellaDiTesto 34"/>
          <p:cNvSpPr txBox="1"/>
          <p:nvPr/>
        </p:nvSpPr>
        <p:spPr>
          <a:xfrm>
            <a:off x="765438" y="3016965"/>
            <a:ext cx="447558" cy="253916"/>
          </a:xfrm>
          <a:prstGeom prst="rect">
            <a:avLst/>
          </a:prstGeom>
          <a:noFill/>
        </p:spPr>
        <p:txBody>
          <a:bodyPr wrap="none" rtlCol="0">
            <a:spAutoFit/>
          </a:bodyPr>
          <a:lstStyle/>
          <a:p>
            <a:pPr algn="ctr"/>
            <a:r>
              <a:rPr lang="it-IT" sz="1050" b="0" dirty="0" smtClean="0">
                <a:solidFill>
                  <a:srgbClr val="FF0000"/>
                </a:solidFill>
              </a:rPr>
              <a:t>40,4</a:t>
            </a:r>
            <a:endParaRPr lang="it-IT" sz="1050" b="0" dirty="0">
              <a:solidFill>
                <a:srgbClr val="FF0000"/>
              </a:solidFill>
            </a:endParaRPr>
          </a:p>
        </p:txBody>
      </p:sp>
      <p:sp>
        <p:nvSpPr>
          <p:cNvPr id="36" name="CasellaDiTesto 35"/>
          <p:cNvSpPr txBox="1"/>
          <p:nvPr/>
        </p:nvSpPr>
        <p:spPr>
          <a:xfrm>
            <a:off x="1676461" y="3016965"/>
            <a:ext cx="447558" cy="253916"/>
          </a:xfrm>
          <a:prstGeom prst="rect">
            <a:avLst/>
          </a:prstGeom>
          <a:noFill/>
        </p:spPr>
        <p:txBody>
          <a:bodyPr wrap="none" rtlCol="0">
            <a:spAutoFit/>
          </a:bodyPr>
          <a:lstStyle/>
          <a:p>
            <a:pPr algn="ctr"/>
            <a:r>
              <a:rPr lang="it-IT" sz="1050" b="0" dirty="0" smtClean="0">
                <a:solidFill>
                  <a:srgbClr val="FF0000"/>
                </a:solidFill>
              </a:rPr>
              <a:t>42,8</a:t>
            </a:r>
            <a:endParaRPr lang="it-IT" sz="1050" b="0" dirty="0">
              <a:solidFill>
                <a:srgbClr val="FF0000"/>
              </a:solidFill>
            </a:endParaRPr>
          </a:p>
        </p:txBody>
      </p:sp>
      <p:sp>
        <p:nvSpPr>
          <p:cNvPr id="37" name="CasellaDiTesto 36"/>
          <p:cNvSpPr txBox="1"/>
          <p:nvPr/>
        </p:nvSpPr>
        <p:spPr>
          <a:xfrm>
            <a:off x="2582089" y="3016965"/>
            <a:ext cx="447558" cy="253916"/>
          </a:xfrm>
          <a:prstGeom prst="rect">
            <a:avLst/>
          </a:prstGeom>
          <a:noFill/>
        </p:spPr>
        <p:txBody>
          <a:bodyPr wrap="none" rtlCol="0">
            <a:spAutoFit/>
          </a:bodyPr>
          <a:lstStyle/>
          <a:p>
            <a:pPr algn="ctr"/>
            <a:r>
              <a:rPr lang="it-IT" sz="1050" b="0" dirty="0" smtClean="0">
                <a:solidFill>
                  <a:srgbClr val="FF0000"/>
                </a:solidFill>
              </a:rPr>
              <a:t>50,3</a:t>
            </a:r>
            <a:endParaRPr lang="it-IT" sz="1050" b="0" dirty="0">
              <a:solidFill>
                <a:srgbClr val="FF0000"/>
              </a:solidFill>
            </a:endParaRPr>
          </a:p>
        </p:txBody>
      </p:sp>
      <p:sp>
        <p:nvSpPr>
          <p:cNvPr id="38" name="CasellaDiTesto 37"/>
          <p:cNvSpPr txBox="1"/>
          <p:nvPr/>
        </p:nvSpPr>
        <p:spPr>
          <a:xfrm>
            <a:off x="3479760" y="3016965"/>
            <a:ext cx="447558" cy="253916"/>
          </a:xfrm>
          <a:prstGeom prst="rect">
            <a:avLst/>
          </a:prstGeom>
          <a:noFill/>
        </p:spPr>
        <p:txBody>
          <a:bodyPr wrap="none" rtlCol="0">
            <a:spAutoFit/>
          </a:bodyPr>
          <a:lstStyle/>
          <a:p>
            <a:pPr algn="ctr"/>
            <a:r>
              <a:rPr lang="it-IT" sz="1050" b="0" dirty="0" smtClean="0">
                <a:solidFill>
                  <a:srgbClr val="FF0000"/>
                </a:solidFill>
              </a:rPr>
              <a:t>57,8</a:t>
            </a:r>
            <a:endParaRPr lang="it-IT" sz="1050" b="0" dirty="0">
              <a:solidFill>
                <a:srgbClr val="FF0000"/>
              </a:solidFill>
            </a:endParaRPr>
          </a:p>
        </p:txBody>
      </p:sp>
      <p:pic>
        <p:nvPicPr>
          <p:cNvPr id="3" name="Immagine 2"/>
          <p:cNvPicPr>
            <a:picLocks noChangeAspect="1"/>
          </p:cNvPicPr>
          <p:nvPr/>
        </p:nvPicPr>
        <p:blipFill>
          <a:blip r:embed="rId3"/>
          <a:stretch>
            <a:fillRect/>
          </a:stretch>
        </p:blipFill>
        <p:spPr>
          <a:xfrm>
            <a:off x="468000" y="1587600"/>
            <a:ext cx="3710884" cy="831600"/>
          </a:xfrm>
          <a:prstGeom prst="rect">
            <a:avLst/>
          </a:prstGeom>
        </p:spPr>
      </p:pic>
      <p:pic>
        <p:nvPicPr>
          <p:cNvPr id="4" name="Immagine 3"/>
          <p:cNvPicPr>
            <a:picLocks noChangeAspect="1"/>
          </p:cNvPicPr>
          <p:nvPr/>
        </p:nvPicPr>
        <p:blipFill>
          <a:blip r:embed="rId4"/>
          <a:stretch>
            <a:fillRect/>
          </a:stretch>
        </p:blipFill>
        <p:spPr>
          <a:xfrm>
            <a:off x="5097600" y="1425600"/>
            <a:ext cx="3849780" cy="2206800"/>
          </a:xfrm>
          <a:prstGeom prst="rect">
            <a:avLst/>
          </a:prstGeom>
        </p:spPr>
      </p:pic>
      <p:pic>
        <p:nvPicPr>
          <p:cNvPr id="5" name="Immagine 4"/>
          <p:cNvPicPr>
            <a:picLocks noChangeAspect="1"/>
          </p:cNvPicPr>
          <p:nvPr/>
        </p:nvPicPr>
        <p:blipFill>
          <a:blip r:embed="rId5"/>
          <a:stretch>
            <a:fillRect/>
          </a:stretch>
        </p:blipFill>
        <p:spPr>
          <a:xfrm>
            <a:off x="5097600" y="4096800"/>
            <a:ext cx="3849780" cy="2206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863699"/>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3200" b="0" kern="0" dirty="0" smtClean="0">
                <a:solidFill>
                  <a:srgbClr val="364E88"/>
                </a:solidFill>
                <a:cs typeface="Arial" pitchFamily="34" charset="0"/>
              </a:rPr>
              <a:t>agenda</a:t>
            </a:r>
          </a:p>
        </p:txBody>
      </p:sp>
      <p:sp>
        <p:nvSpPr>
          <p:cNvPr id="6" name="Rectangle 3"/>
          <p:cNvSpPr>
            <a:spLocks noChangeArrowheads="1"/>
          </p:cNvSpPr>
          <p:nvPr/>
        </p:nvSpPr>
        <p:spPr bwMode="auto">
          <a:xfrm>
            <a:off x="3600450" y="836712"/>
            <a:ext cx="5543550" cy="5256212"/>
          </a:xfrm>
          <a:prstGeom prst="rect">
            <a:avLst/>
          </a:prstGeom>
          <a:noFill/>
          <a:ln>
            <a:noFill/>
          </a:ln>
          <a:extLst/>
        </p:spPr>
        <p:txBody>
          <a:bodyPr/>
          <a:lstStyle/>
          <a:p>
            <a:pPr>
              <a:lnSpc>
                <a:spcPct val="90000"/>
              </a:lnSpc>
              <a:spcBef>
                <a:spcPct val="20000"/>
              </a:spcBef>
              <a:defRPr/>
            </a:pPr>
            <a:endParaRPr lang="it-IT" sz="2200" dirty="0">
              <a:solidFill>
                <a:srgbClr val="364E88"/>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considerazioni generali di sintesi</a:t>
            </a:r>
          </a:p>
          <a:p>
            <a:pPr>
              <a:lnSpc>
                <a:spcPct val="90000"/>
              </a:lnSpc>
              <a:spcBef>
                <a:spcPct val="20000"/>
              </a:spcBef>
              <a:defRPr/>
            </a:pPr>
            <a:endParaRPr lang="it-IT" sz="220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clima di fiducia</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andamento congiunturale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fabbisogno finanziario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364E88"/>
                </a:solidFill>
                <a:ea typeface="ＭＳ Ｐゴシック" charset="0"/>
                <a:cs typeface="Arial" charset="0"/>
              </a:rPr>
              <a:t>osservatorio sul </a:t>
            </a:r>
            <a:r>
              <a:rPr lang="it-IT" sz="2200" b="0" dirty="0" smtClean="0">
                <a:solidFill>
                  <a:srgbClr val="364E88"/>
                </a:solidFill>
                <a:ea typeface="ＭＳ Ｐゴシック" charset="0"/>
                <a:cs typeface="Arial" charset="0"/>
              </a:rPr>
              <a:t>credito</a:t>
            </a:r>
          </a:p>
          <a:p>
            <a:pPr>
              <a:lnSpc>
                <a:spcPct val="90000"/>
              </a:lnSpc>
              <a:spcBef>
                <a:spcPct val="20000"/>
              </a:spcBef>
              <a:defRPr/>
            </a:pPr>
            <a:endParaRPr lang="it-IT" sz="2200" b="0" dirty="0" smtClean="0">
              <a:solidFill>
                <a:schemeClr val="bg1">
                  <a:lumMod val="50000"/>
                </a:schemeClr>
              </a:solidFill>
              <a:ea typeface="ＭＳ Ｐゴシック" charset="0"/>
              <a:cs typeface="Arial" charset="0"/>
            </a:endParaRPr>
          </a:p>
          <a:p>
            <a:pPr>
              <a:lnSpc>
                <a:spcPct val="90000"/>
              </a:lnSpc>
              <a:spcBef>
                <a:spcPct val="20000"/>
              </a:spcBef>
              <a:defRPr/>
            </a:pPr>
            <a:r>
              <a:rPr lang="it-IT" sz="2200" b="0" dirty="0" smtClean="0">
                <a:solidFill>
                  <a:schemeClr val="bg1">
                    <a:lumMod val="50000"/>
                  </a:schemeClr>
                </a:solidFill>
                <a:ea typeface="ＭＳ Ｐゴシック" charset="0"/>
                <a:cs typeface="Arial" charset="0"/>
              </a:rPr>
              <a:t>approfondimenti</a:t>
            </a: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metodo </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appendice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p:txBody>
      </p:sp>
      <p:pic>
        <p:nvPicPr>
          <p:cNvPr id="3584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60675" y="4073624"/>
            <a:ext cx="762000" cy="5969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333399"/>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374000" y="1411200"/>
            <a:ext cx="4631326" cy="1821600"/>
          </a:xfrm>
          <a:prstGeom prst="rect">
            <a:avLst/>
          </a:prstGeom>
        </p:spPr>
      </p:pic>
      <p:pic>
        <p:nvPicPr>
          <p:cNvPr id="2" name="Immagine 1"/>
          <p:cNvPicPr>
            <a:picLocks noChangeAspect="1"/>
          </p:cNvPicPr>
          <p:nvPr/>
        </p:nvPicPr>
        <p:blipFill>
          <a:blip r:embed="rId3"/>
          <a:stretch>
            <a:fillRect/>
          </a:stretch>
        </p:blipFill>
        <p:spPr>
          <a:xfrm>
            <a:off x="108000" y="1864800"/>
            <a:ext cx="3951535" cy="3567600"/>
          </a:xfrm>
          <a:prstGeom prst="rect">
            <a:avLst/>
          </a:prstGeom>
        </p:spPr>
      </p:pic>
      <p:sp>
        <p:nvSpPr>
          <p:cNvPr id="36866" name="Rectangle 13"/>
          <p:cNvSpPr>
            <a:spLocks noGrp="1" noChangeArrowheads="1"/>
          </p:cNvSpPr>
          <p:nvPr>
            <p:ph type="title" sz="quarter"/>
          </p:nvPr>
        </p:nvSpPr>
        <p:spPr>
          <a:xfrm>
            <a:off x="395287" y="188913"/>
            <a:ext cx="8483865" cy="765175"/>
          </a:xfrm>
        </p:spPr>
        <p:txBody>
          <a:bodyPr/>
          <a:lstStyle/>
          <a:p>
            <a:pPr eaLnBrk="1" hangingPunct="1"/>
            <a:r>
              <a:rPr lang="it-IT" dirty="0">
                <a:solidFill>
                  <a:srgbClr val="1F497D"/>
                </a:solidFill>
                <a:latin typeface="Arial" charset="0"/>
                <a:ea typeface="MS PGothic" charset="0"/>
                <a:cs typeface="Arial" charset="0"/>
              </a:rPr>
              <a:t>osservatorio sul credito | </a:t>
            </a:r>
            <a:r>
              <a:rPr lang="it-IT" dirty="0" smtClean="0">
                <a:solidFill>
                  <a:srgbClr val="000000"/>
                </a:solidFill>
                <a:cs typeface="Arial" panose="020B0604020202020204" pitchFamily="34" charset="0"/>
              </a:rPr>
              <a:t>stabile l</a:t>
            </a:r>
            <a:r>
              <a:rPr lang="it-IT" altLang="it-IT" dirty="0" smtClean="0">
                <a:solidFill>
                  <a:srgbClr val="000000"/>
                </a:solidFill>
                <a:cs typeface="Arial" panose="020B0604020202020204" pitchFamily="34" charset="0"/>
              </a:rPr>
              <a:t>a </a:t>
            </a:r>
            <a:r>
              <a:rPr lang="it-IT" altLang="it-IT" dirty="0">
                <a:solidFill>
                  <a:srgbClr val="000000"/>
                </a:solidFill>
                <a:cs typeface="Arial" panose="020B0604020202020204" pitchFamily="34" charset="0"/>
              </a:rPr>
              <a:t>percentuale di imprese che si recano in banca per chiedere credito… </a:t>
            </a:r>
            <a:r>
              <a:rPr lang="it-IT" altLang="it-IT" dirty="0" smtClean="0">
                <a:solidFill>
                  <a:srgbClr val="000000"/>
                </a:solidFill>
                <a:cs typeface="Arial" panose="020B0604020202020204" pitchFamily="34" charset="0"/>
              </a:rPr>
              <a:t>per il secondo trimestre consecutivo crescono leggermente le imprese che ricevono credito</a:t>
            </a:r>
            <a:endParaRPr lang="it-IT" dirty="0">
              <a:solidFill>
                <a:srgbClr val="FF0000"/>
              </a:solidFill>
              <a:latin typeface="Arial" charset="0"/>
              <a:ea typeface="MS PGothic" charset="0"/>
              <a:cs typeface="Arial" charset="0"/>
            </a:endParaRPr>
          </a:p>
        </p:txBody>
      </p:sp>
      <p:sp>
        <p:nvSpPr>
          <p:cNvPr id="23" name="Text Box 39"/>
          <p:cNvSpPr txBox="1">
            <a:spLocks noChangeArrowheads="1"/>
          </p:cNvSpPr>
          <p:nvPr/>
        </p:nvSpPr>
        <p:spPr bwMode="auto">
          <a:xfrm>
            <a:off x="2051720" y="4221088"/>
            <a:ext cx="1655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FF8000"/>
                </a:solidFill>
                <a:cs typeface="Arial" charset="0"/>
              </a:rPr>
              <a:t>Irrigidimento</a:t>
            </a:r>
          </a:p>
        </p:txBody>
      </p:sp>
      <p:sp>
        <p:nvSpPr>
          <p:cNvPr id="24" name="Text Box 40"/>
          <p:cNvSpPr txBox="1">
            <a:spLocks noChangeArrowheads="1"/>
          </p:cNvSpPr>
          <p:nvPr/>
        </p:nvSpPr>
        <p:spPr bwMode="auto">
          <a:xfrm>
            <a:off x="2266454" y="306896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1F497D"/>
                </a:solidFill>
                <a:cs typeface="Arial" charset="0"/>
              </a:rPr>
              <a:t>Stabilità e/o allentamento</a:t>
            </a:r>
          </a:p>
        </p:txBody>
      </p:sp>
      <p:sp>
        <p:nvSpPr>
          <p:cNvPr id="25" name="Text Box 49"/>
          <p:cNvSpPr txBox="1">
            <a:spLocks noChangeArrowheads="1"/>
          </p:cNvSpPr>
          <p:nvPr/>
        </p:nvSpPr>
        <p:spPr bwMode="auto">
          <a:xfrm>
            <a:off x="228600" y="5578475"/>
            <a:ext cx="8839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just" eaLnBrk="1" hangingPunct="1">
              <a:spcBef>
                <a:spcPts val="600"/>
              </a:spcBef>
            </a:pPr>
            <a:r>
              <a:rPr lang="it-IT" altLang="it-IT" sz="900" dirty="0">
                <a:cs typeface="Arial" charset="0"/>
              </a:rPr>
              <a:t>Base campione</a:t>
            </a:r>
            <a:r>
              <a:rPr lang="it-IT" altLang="it-IT" sz="900" b="0" dirty="0">
                <a:cs typeface="Arial" charset="0"/>
              </a:rPr>
              <a:t>: </a:t>
            </a:r>
            <a:r>
              <a:rPr lang="it-IT" altLang="it-IT" sz="900" b="0" dirty="0" smtClean="0">
                <a:cs typeface="Arial" charset="0"/>
              </a:rPr>
              <a:t>Terziario Friuli Venezia Giulia. </a:t>
            </a:r>
            <a:r>
              <a:rPr lang="it-IT" altLang="it-IT" sz="900" b="0" dirty="0">
                <a:cs typeface="Arial" charset="0"/>
              </a:rPr>
              <a:t>Percentuali ricalcolate facendo =100,0 le imprese che nei trimestri considerati hanno chiesto un fido o un finanziamento, o hanno chiesto di rinegoziare un fido o un finanziamento esistente. (</a:t>
            </a:r>
            <a:r>
              <a:rPr lang="it-IT" altLang="it-IT" sz="900" dirty="0">
                <a:cs typeface="Arial" charset="0"/>
              </a:rPr>
              <a:t>Irrigidimento</a:t>
            </a:r>
            <a:r>
              <a:rPr lang="it-IT" altLang="it-IT" sz="900" b="0" dirty="0">
                <a:cs typeface="Arial" charset="0"/>
              </a:rPr>
              <a:t> = richiesta accolta con ammontare inferiore + richiesta non accolta). </a:t>
            </a:r>
            <a:r>
              <a:rPr lang="it-IT" altLang="it-IT" sz="900" dirty="0">
                <a:cs typeface="Arial" charset="0"/>
              </a:rPr>
              <a:t>Testo originale della domanda</a:t>
            </a:r>
            <a:r>
              <a:rPr lang="it-IT" altLang="it-IT" sz="900" b="0" dirty="0">
                <a:cs typeface="Arial"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cs typeface="Arial" charset="0"/>
              </a:rPr>
              <a:t>. </a:t>
            </a:r>
            <a:r>
              <a:rPr lang="it-IT" altLang="ja-JP" sz="900" dirty="0">
                <a:cs typeface="Arial" charset="0"/>
              </a:rPr>
              <a:t>I dati sono riportati all’universo.</a:t>
            </a:r>
            <a:endParaRPr lang="it-IT" altLang="it-IT" sz="900" dirty="0">
              <a:cs typeface="Arial" charset="0"/>
            </a:endParaRPr>
          </a:p>
        </p:txBody>
      </p:sp>
      <p:sp>
        <p:nvSpPr>
          <p:cNvPr id="26" name="CasellaDiTesto 2"/>
          <p:cNvSpPr txBox="1">
            <a:spLocks noChangeArrowheads="1"/>
          </p:cNvSpPr>
          <p:nvPr/>
        </p:nvSpPr>
        <p:spPr bwMode="auto">
          <a:xfrm>
            <a:off x="3203850" y="3979664"/>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37,1</a:t>
            </a:r>
            <a:endParaRPr lang="it-IT" altLang="it-IT" sz="1200" b="0" dirty="0"/>
          </a:p>
        </p:txBody>
      </p:sp>
      <p:sp>
        <p:nvSpPr>
          <p:cNvPr id="27" name="CasellaDiTesto 3"/>
          <p:cNvSpPr txBox="1">
            <a:spLocks noChangeArrowheads="1"/>
          </p:cNvSpPr>
          <p:nvPr/>
        </p:nvSpPr>
        <p:spPr bwMode="auto">
          <a:xfrm>
            <a:off x="3226710" y="3510672"/>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45,5</a:t>
            </a:r>
            <a:endParaRPr lang="it-IT" altLang="it-IT" sz="1200" b="0" dirty="0"/>
          </a:p>
        </p:txBody>
      </p:sp>
      <p:sp>
        <p:nvSpPr>
          <p:cNvPr id="28" name="CasellaDiTesto 15"/>
          <p:cNvSpPr txBox="1">
            <a:spLocks noChangeArrowheads="1"/>
          </p:cNvSpPr>
          <p:nvPr/>
        </p:nvSpPr>
        <p:spPr bwMode="auto">
          <a:xfrm>
            <a:off x="3707973" y="3512056"/>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dirty="0" smtClean="0">
                <a:solidFill>
                  <a:srgbClr val="1F497D"/>
                </a:solidFill>
              </a:rPr>
              <a:t>46,0</a:t>
            </a:r>
            <a:endParaRPr lang="it-IT" altLang="it-IT" sz="1200" dirty="0">
              <a:solidFill>
                <a:srgbClr val="1F497D"/>
              </a:solidFill>
            </a:endParaRPr>
          </a:p>
        </p:txBody>
      </p:sp>
      <p:sp>
        <p:nvSpPr>
          <p:cNvPr id="29" name="CasellaDiTesto 16"/>
          <p:cNvSpPr txBox="1">
            <a:spLocks noChangeArrowheads="1"/>
          </p:cNvSpPr>
          <p:nvPr/>
        </p:nvSpPr>
        <p:spPr bwMode="auto">
          <a:xfrm>
            <a:off x="3707973" y="4016097"/>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dirty="0" smtClean="0">
                <a:solidFill>
                  <a:srgbClr val="FF8000"/>
                </a:solidFill>
              </a:rPr>
              <a:t>35,7</a:t>
            </a:r>
            <a:endParaRPr lang="it-IT" altLang="it-IT" sz="1200" dirty="0">
              <a:solidFill>
                <a:srgbClr val="FF8000"/>
              </a:solidFill>
            </a:endParaRPr>
          </a:p>
        </p:txBody>
      </p:sp>
      <p:sp>
        <p:nvSpPr>
          <p:cNvPr id="30" name="Text Box 22"/>
          <p:cNvSpPr txBox="1">
            <a:spLocks noChangeArrowheads="1"/>
          </p:cNvSpPr>
          <p:nvPr/>
        </p:nvSpPr>
        <p:spPr bwMode="auto">
          <a:xfrm>
            <a:off x="155575" y="1327150"/>
            <a:ext cx="405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Esito della domanda di credito nel corso dei trimestri </a:t>
            </a:r>
            <a:r>
              <a:rPr lang="it-IT" altLang="it-IT" sz="1400" dirty="0" smtClean="0">
                <a:solidFill>
                  <a:srgbClr val="364E88"/>
                </a:solidFill>
              </a:rPr>
              <a:t>(FRIULI VENEZIA GIULIA)</a:t>
            </a:r>
            <a:endParaRPr lang="it-IT" altLang="it-IT" sz="1400" dirty="0">
              <a:solidFill>
                <a:srgbClr val="364E88"/>
              </a:solidFill>
            </a:endParaRPr>
          </a:p>
        </p:txBody>
      </p:sp>
      <p:sp>
        <p:nvSpPr>
          <p:cNvPr id="31" name="Pentagono 10"/>
          <p:cNvSpPr>
            <a:spLocks noChangeAspect="1"/>
          </p:cNvSpPr>
          <p:nvPr/>
        </p:nvSpPr>
        <p:spPr bwMode="auto">
          <a:xfrm rot="5400000">
            <a:off x="8124268" y="2622563"/>
            <a:ext cx="1195559" cy="360165"/>
          </a:xfrm>
          <a:prstGeom prst="homePlate">
            <a:avLst>
              <a:gd name="adj" fmla="val 49890"/>
            </a:avLst>
          </a:prstGeom>
          <a:solidFill>
            <a:srgbClr val="1F497D">
              <a:alpha val="20000"/>
            </a:srgbClr>
          </a:solidFill>
          <a:ln w="15875">
            <a:solidFill>
              <a:srgbClr val="1F497D">
                <a:alpha val="39999"/>
              </a:srgbClr>
            </a:solidFill>
            <a:round/>
            <a:headEnd/>
            <a:tailEnd/>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32" name="Rettangolo 10"/>
          <p:cNvSpPr>
            <a:spLocks noChangeArrowheads="1"/>
          </p:cNvSpPr>
          <p:nvPr/>
        </p:nvSpPr>
        <p:spPr bwMode="auto">
          <a:xfrm>
            <a:off x="4427984" y="3400425"/>
            <a:ext cx="4479935" cy="2116138"/>
          </a:xfrm>
          <a:prstGeom prst="rect">
            <a:avLst/>
          </a:prstGeom>
          <a:noFill/>
          <a:ln w="28575">
            <a:solidFill>
              <a:srgbClr val="1F497D">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33" name="Text Box 22"/>
          <p:cNvSpPr txBox="1">
            <a:spLocks noChangeArrowheads="1"/>
          </p:cNvSpPr>
          <p:nvPr/>
        </p:nvSpPr>
        <p:spPr bwMode="auto">
          <a:xfrm>
            <a:off x="4427538" y="1327150"/>
            <a:ext cx="405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Percentuali di imprese che hanno chiesto credito al sistema bancario nel </a:t>
            </a:r>
            <a:r>
              <a:rPr lang="it-IT" altLang="it-IT" sz="1400" b="0" dirty="0" smtClean="0">
                <a:solidFill>
                  <a:srgbClr val="364E88"/>
                </a:solidFill>
              </a:rPr>
              <a:t>I </a:t>
            </a:r>
            <a:r>
              <a:rPr lang="it-IT" altLang="it-IT" sz="1400" b="0" dirty="0">
                <a:solidFill>
                  <a:srgbClr val="364E88"/>
                </a:solidFill>
              </a:rPr>
              <a:t>trimestre </a:t>
            </a:r>
            <a:r>
              <a:rPr lang="it-IT" altLang="it-IT" sz="1400" b="0" dirty="0" smtClean="0">
                <a:solidFill>
                  <a:srgbClr val="364E88"/>
                </a:solidFill>
              </a:rPr>
              <a:t>2015</a:t>
            </a:r>
            <a:endParaRPr lang="it-IT" altLang="it-IT" sz="1400" b="0" dirty="0">
              <a:solidFill>
                <a:srgbClr val="364E88"/>
              </a:solidFill>
            </a:endParaRPr>
          </a:p>
        </p:txBody>
      </p:sp>
      <p:sp>
        <p:nvSpPr>
          <p:cNvPr id="34" name="Text Box 22"/>
          <p:cNvSpPr txBox="1">
            <a:spLocks noChangeArrowheads="1"/>
          </p:cNvSpPr>
          <p:nvPr/>
        </p:nvSpPr>
        <p:spPr bwMode="auto">
          <a:xfrm>
            <a:off x="4427538" y="3427413"/>
            <a:ext cx="4537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Esito della domanda di credito nel </a:t>
            </a:r>
            <a:r>
              <a:rPr lang="it-IT" altLang="it-IT" sz="1400" b="0" dirty="0" smtClean="0">
                <a:solidFill>
                  <a:srgbClr val="364E88"/>
                </a:solidFill>
              </a:rPr>
              <a:t>I </a:t>
            </a:r>
            <a:r>
              <a:rPr lang="it-IT" altLang="it-IT" sz="1400" b="0" dirty="0">
                <a:solidFill>
                  <a:srgbClr val="364E88"/>
                </a:solidFill>
              </a:rPr>
              <a:t>trimestre </a:t>
            </a:r>
            <a:r>
              <a:rPr lang="it-IT" altLang="it-IT" sz="1400" b="0" dirty="0" smtClean="0">
                <a:solidFill>
                  <a:srgbClr val="364E88"/>
                </a:solidFill>
              </a:rPr>
              <a:t>2015</a:t>
            </a:r>
            <a:endParaRPr lang="it-IT" altLang="it-IT" sz="1400" b="0" dirty="0">
              <a:solidFill>
                <a:srgbClr val="364E88"/>
              </a:solidFill>
            </a:endParaRPr>
          </a:p>
        </p:txBody>
      </p:sp>
      <p:pic>
        <p:nvPicPr>
          <p:cNvPr id="4" name="Immagine 3"/>
          <p:cNvPicPr>
            <a:picLocks noChangeAspect="1"/>
          </p:cNvPicPr>
          <p:nvPr/>
        </p:nvPicPr>
        <p:blipFill>
          <a:blip r:embed="rId4"/>
          <a:stretch>
            <a:fillRect/>
          </a:stretch>
        </p:blipFill>
        <p:spPr>
          <a:xfrm>
            <a:off x="4456800" y="3592800"/>
            <a:ext cx="4422353" cy="190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374000" y="1411200"/>
            <a:ext cx="4631326" cy="1821600"/>
          </a:xfrm>
          <a:prstGeom prst="rect">
            <a:avLst/>
          </a:prstGeom>
        </p:spPr>
      </p:pic>
      <p:pic>
        <p:nvPicPr>
          <p:cNvPr id="2" name="Immagine 1"/>
          <p:cNvPicPr>
            <a:picLocks noChangeAspect="1"/>
          </p:cNvPicPr>
          <p:nvPr/>
        </p:nvPicPr>
        <p:blipFill>
          <a:blip r:embed="rId3"/>
          <a:stretch>
            <a:fillRect/>
          </a:stretch>
        </p:blipFill>
        <p:spPr>
          <a:xfrm>
            <a:off x="108000" y="1864800"/>
            <a:ext cx="3951535" cy="3567600"/>
          </a:xfrm>
          <a:prstGeom prst="rect">
            <a:avLst/>
          </a:prstGeom>
        </p:spPr>
      </p:pic>
      <p:sp>
        <p:nvSpPr>
          <p:cNvPr id="37890" name="Rectangle 13"/>
          <p:cNvSpPr>
            <a:spLocks noGrp="1" noChangeArrowheads="1"/>
          </p:cNvSpPr>
          <p:nvPr>
            <p:ph type="title" sz="quarter"/>
          </p:nvPr>
        </p:nvSpPr>
        <p:spPr/>
        <p:txBody>
          <a:bodyPr/>
          <a:lstStyle/>
          <a:p>
            <a:pPr eaLnBrk="1" hangingPunct="1"/>
            <a:r>
              <a:rPr lang="it-IT" dirty="0">
                <a:solidFill>
                  <a:srgbClr val="1F497D"/>
                </a:solidFill>
                <a:latin typeface="Arial" charset="0"/>
                <a:ea typeface="MS PGothic" charset="0"/>
                <a:cs typeface="Arial" charset="0"/>
              </a:rPr>
              <a:t>osservatorio sul credito | </a:t>
            </a:r>
            <a:r>
              <a:rPr lang="it-IT" dirty="0">
                <a:solidFill>
                  <a:schemeClr val="tx1"/>
                </a:solidFill>
                <a:latin typeface="Arial" charset="0"/>
                <a:ea typeface="MS PGothic" charset="0"/>
                <a:cs typeface="Arial" charset="0"/>
              </a:rPr>
              <a:t>…domanda e offerta di credito</a:t>
            </a:r>
            <a:br>
              <a:rPr lang="it-IT" dirty="0">
                <a:solidFill>
                  <a:schemeClr val="tx1"/>
                </a:solidFill>
                <a:latin typeface="Arial" charset="0"/>
                <a:ea typeface="MS PGothic" charset="0"/>
                <a:cs typeface="Arial" charset="0"/>
              </a:rPr>
            </a:br>
            <a:r>
              <a:rPr lang="it-IT" b="0" i="1" dirty="0">
                <a:solidFill>
                  <a:schemeClr val="tx1"/>
                </a:solidFill>
                <a:latin typeface="Arial" charset="0"/>
                <a:ea typeface="MS PGothic" charset="0"/>
                <a:cs typeface="Arial" charset="0"/>
              </a:rPr>
              <a:t>(imprese di gorizia)</a:t>
            </a:r>
            <a:endParaRPr lang="it-IT" dirty="0">
              <a:solidFill>
                <a:schemeClr val="tx1"/>
              </a:solidFill>
              <a:latin typeface="Arial" charset="0"/>
              <a:ea typeface="MS PGothic" charset="0"/>
              <a:cs typeface="Arial" charset="0"/>
            </a:endParaRPr>
          </a:p>
        </p:txBody>
      </p:sp>
      <p:sp>
        <p:nvSpPr>
          <p:cNvPr id="17" name="Text Box 49"/>
          <p:cNvSpPr txBox="1">
            <a:spLocks noChangeArrowheads="1"/>
          </p:cNvSpPr>
          <p:nvPr/>
        </p:nvSpPr>
        <p:spPr bwMode="auto">
          <a:xfrm>
            <a:off x="228600" y="5578475"/>
            <a:ext cx="8839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just" eaLnBrk="1" hangingPunct="1">
              <a:spcBef>
                <a:spcPts val="600"/>
              </a:spcBef>
            </a:pPr>
            <a:r>
              <a:rPr lang="it-IT" altLang="it-IT" sz="900" dirty="0">
                <a:cs typeface="Arial" charset="0"/>
              </a:rPr>
              <a:t>Base campione</a:t>
            </a:r>
            <a:r>
              <a:rPr lang="it-IT" altLang="it-IT" sz="900" b="0" dirty="0">
                <a:cs typeface="Arial" charset="0"/>
              </a:rPr>
              <a:t>: </a:t>
            </a:r>
            <a:r>
              <a:rPr lang="it-IT" altLang="it-IT" sz="900" b="0" dirty="0" smtClean="0">
                <a:cs typeface="Arial" charset="0"/>
              </a:rPr>
              <a:t>Terziario Gorizia. </a:t>
            </a:r>
            <a:r>
              <a:rPr lang="it-IT" altLang="it-IT" sz="900" b="0" dirty="0">
                <a:cs typeface="Arial" charset="0"/>
              </a:rPr>
              <a:t>Percentuali ricalcolate facendo =100,0 le imprese che nei trimestri considerati hanno chiesto un fido o un finanziamento, o hanno chiesto di rinegoziare un fido o un finanziamento esistente. (</a:t>
            </a:r>
            <a:r>
              <a:rPr lang="it-IT" altLang="it-IT" sz="900" dirty="0">
                <a:cs typeface="Arial" charset="0"/>
              </a:rPr>
              <a:t>Irrigidimento</a:t>
            </a:r>
            <a:r>
              <a:rPr lang="it-IT" altLang="it-IT" sz="900" b="0" dirty="0">
                <a:cs typeface="Arial" charset="0"/>
              </a:rPr>
              <a:t> = richiesta accolta con ammontare inferiore + richiesta non accolta). </a:t>
            </a:r>
            <a:r>
              <a:rPr lang="it-IT" altLang="it-IT" sz="900" dirty="0">
                <a:cs typeface="Arial" charset="0"/>
              </a:rPr>
              <a:t>Testo originale della domanda</a:t>
            </a:r>
            <a:r>
              <a:rPr lang="it-IT" altLang="it-IT" sz="900" b="0" dirty="0">
                <a:cs typeface="Arial"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cs typeface="Arial" charset="0"/>
              </a:rPr>
              <a:t>. </a:t>
            </a:r>
            <a:r>
              <a:rPr lang="it-IT" altLang="ja-JP" sz="900" dirty="0">
                <a:cs typeface="Arial" charset="0"/>
              </a:rPr>
              <a:t>I dati sono riportati all’universo.</a:t>
            </a:r>
            <a:endParaRPr lang="it-IT" altLang="it-IT" sz="900" dirty="0">
              <a:cs typeface="Arial" charset="0"/>
            </a:endParaRPr>
          </a:p>
        </p:txBody>
      </p:sp>
      <p:sp>
        <p:nvSpPr>
          <p:cNvPr id="18" name="Text Box 22"/>
          <p:cNvSpPr txBox="1">
            <a:spLocks noChangeArrowheads="1"/>
          </p:cNvSpPr>
          <p:nvPr/>
        </p:nvSpPr>
        <p:spPr bwMode="auto">
          <a:xfrm>
            <a:off x="155575" y="1327150"/>
            <a:ext cx="405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Esito della domanda di credito nel corso dei trimestri </a:t>
            </a:r>
            <a:r>
              <a:rPr lang="it-IT" altLang="it-IT" sz="1400" dirty="0" smtClean="0">
                <a:solidFill>
                  <a:srgbClr val="364E88"/>
                </a:solidFill>
              </a:rPr>
              <a:t>(GORIZIA)</a:t>
            </a:r>
            <a:endParaRPr lang="it-IT" altLang="it-IT" sz="1400" dirty="0">
              <a:solidFill>
                <a:srgbClr val="364E88"/>
              </a:solidFill>
            </a:endParaRPr>
          </a:p>
        </p:txBody>
      </p:sp>
      <p:sp>
        <p:nvSpPr>
          <p:cNvPr id="19" name="Pentagono 10"/>
          <p:cNvSpPr>
            <a:spLocks noChangeAspect="1"/>
          </p:cNvSpPr>
          <p:nvPr/>
        </p:nvSpPr>
        <p:spPr bwMode="auto">
          <a:xfrm rot="5400000">
            <a:off x="8124268" y="2622563"/>
            <a:ext cx="1195559" cy="360165"/>
          </a:xfrm>
          <a:prstGeom prst="homePlate">
            <a:avLst>
              <a:gd name="adj" fmla="val 49890"/>
            </a:avLst>
          </a:prstGeom>
          <a:solidFill>
            <a:srgbClr val="1F497D">
              <a:alpha val="20000"/>
            </a:srgbClr>
          </a:solidFill>
          <a:ln w="15875">
            <a:solidFill>
              <a:srgbClr val="1F497D">
                <a:alpha val="39999"/>
              </a:srgbClr>
            </a:solidFill>
            <a:round/>
            <a:headEnd/>
            <a:tailEnd/>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20" name="Text Box 22"/>
          <p:cNvSpPr txBox="1">
            <a:spLocks noChangeArrowheads="1"/>
          </p:cNvSpPr>
          <p:nvPr/>
        </p:nvSpPr>
        <p:spPr bwMode="auto">
          <a:xfrm>
            <a:off x="4427538" y="1327150"/>
            <a:ext cx="405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Percentuali di imprese che hanno chiesto credito al sistema bancario nel </a:t>
            </a:r>
            <a:r>
              <a:rPr lang="it-IT" altLang="it-IT" sz="1400" b="0" dirty="0" smtClean="0">
                <a:solidFill>
                  <a:srgbClr val="364E88"/>
                </a:solidFill>
              </a:rPr>
              <a:t>I </a:t>
            </a:r>
            <a:r>
              <a:rPr lang="it-IT" altLang="it-IT" sz="1400" b="0" dirty="0">
                <a:solidFill>
                  <a:srgbClr val="364E88"/>
                </a:solidFill>
              </a:rPr>
              <a:t>trimestre </a:t>
            </a:r>
            <a:r>
              <a:rPr lang="it-IT" altLang="it-IT" sz="1400" b="0" dirty="0" smtClean="0">
                <a:solidFill>
                  <a:srgbClr val="364E88"/>
                </a:solidFill>
              </a:rPr>
              <a:t>2015</a:t>
            </a:r>
            <a:endParaRPr lang="it-IT" altLang="it-IT" sz="1400" b="0" dirty="0">
              <a:solidFill>
                <a:srgbClr val="364E88"/>
              </a:solidFill>
            </a:endParaRPr>
          </a:p>
        </p:txBody>
      </p:sp>
      <p:sp>
        <p:nvSpPr>
          <p:cNvPr id="21" name="Text Box 22"/>
          <p:cNvSpPr txBox="1">
            <a:spLocks noChangeArrowheads="1"/>
          </p:cNvSpPr>
          <p:nvPr/>
        </p:nvSpPr>
        <p:spPr bwMode="auto">
          <a:xfrm>
            <a:off x="4427538" y="3427413"/>
            <a:ext cx="4537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Esito della domanda di credito nel </a:t>
            </a:r>
            <a:r>
              <a:rPr lang="it-IT" altLang="it-IT" sz="1400" b="0" dirty="0" smtClean="0">
                <a:solidFill>
                  <a:srgbClr val="364E88"/>
                </a:solidFill>
              </a:rPr>
              <a:t>I </a:t>
            </a:r>
            <a:r>
              <a:rPr lang="it-IT" altLang="it-IT" sz="1400" b="0" dirty="0">
                <a:solidFill>
                  <a:srgbClr val="364E88"/>
                </a:solidFill>
              </a:rPr>
              <a:t>trimestre </a:t>
            </a:r>
            <a:r>
              <a:rPr lang="it-IT" altLang="it-IT" sz="1400" b="0" dirty="0" smtClean="0">
                <a:solidFill>
                  <a:srgbClr val="364E88"/>
                </a:solidFill>
              </a:rPr>
              <a:t>2015</a:t>
            </a:r>
            <a:endParaRPr lang="it-IT" altLang="it-IT" sz="1400" b="0" dirty="0">
              <a:solidFill>
                <a:srgbClr val="364E88"/>
              </a:solidFill>
            </a:endParaRPr>
          </a:p>
        </p:txBody>
      </p:sp>
      <p:sp>
        <p:nvSpPr>
          <p:cNvPr id="23" name="Rettangolo 10"/>
          <p:cNvSpPr>
            <a:spLocks noChangeArrowheads="1"/>
          </p:cNvSpPr>
          <p:nvPr/>
        </p:nvSpPr>
        <p:spPr bwMode="auto">
          <a:xfrm>
            <a:off x="4427984" y="3400425"/>
            <a:ext cx="4479935" cy="2116138"/>
          </a:xfrm>
          <a:prstGeom prst="rect">
            <a:avLst/>
          </a:prstGeom>
          <a:noFill/>
          <a:ln w="28575">
            <a:solidFill>
              <a:srgbClr val="1F497D">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27" name="Text Box 39"/>
          <p:cNvSpPr txBox="1">
            <a:spLocks noChangeArrowheads="1"/>
          </p:cNvSpPr>
          <p:nvPr/>
        </p:nvSpPr>
        <p:spPr bwMode="auto">
          <a:xfrm>
            <a:off x="2051720" y="4375323"/>
            <a:ext cx="1655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FF8000"/>
                </a:solidFill>
                <a:cs typeface="Arial" charset="0"/>
              </a:rPr>
              <a:t>Irrigidimento</a:t>
            </a:r>
          </a:p>
        </p:txBody>
      </p:sp>
      <p:sp>
        <p:nvSpPr>
          <p:cNvPr id="28" name="Text Box 40"/>
          <p:cNvSpPr txBox="1">
            <a:spLocks noChangeArrowheads="1"/>
          </p:cNvSpPr>
          <p:nvPr/>
        </p:nvSpPr>
        <p:spPr bwMode="auto">
          <a:xfrm>
            <a:off x="2266454" y="306896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1F497D"/>
                </a:solidFill>
                <a:cs typeface="Arial" charset="0"/>
              </a:rPr>
              <a:t>Stabilità e/o allentamento</a:t>
            </a:r>
          </a:p>
        </p:txBody>
      </p:sp>
      <p:sp>
        <p:nvSpPr>
          <p:cNvPr id="29" name="CasellaDiTesto 2"/>
          <p:cNvSpPr txBox="1">
            <a:spLocks noChangeArrowheads="1"/>
          </p:cNvSpPr>
          <p:nvPr/>
        </p:nvSpPr>
        <p:spPr bwMode="auto">
          <a:xfrm>
            <a:off x="3203848" y="3579366"/>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40,3</a:t>
            </a:r>
            <a:endParaRPr lang="it-IT" altLang="it-IT" sz="1200" b="0" dirty="0"/>
          </a:p>
        </p:txBody>
      </p:sp>
      <p:sp>
        <p:nvSpPr>
          <p:cNvPr id="30" name="CasellaDiTesto 3"/>
          <p:cNvSpPr txBox="1">
            <a:spLocks noChangeArrowheads="1"/>
          </p:cNvSpPr>
          <p:nvPr/>
        </p:nvSpPr>
        <p:spPr bwMode="auto">
          <a:xfrm>
            <a:off x="3226709" y="4090407"/>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37,7</a:t>
            </a:r>
            <a:endParaRPr lang="it-IT" altLang="it-IT" sz="1200" b="0" dirty="0"/>
          </a:p>
        </p:txBody>
      </p:sp>
      <p:sp>
        <p:nvSpPr>
          <p:cNvPr id="31" name="CasellaDiTesto 15"/>
          <p:cNvSpPr txBox="1">
            <a:spLocks noChangeArrowheads="1"/>
          </p:cNvSpPr>
          <p:nvPr/>
        </p:nvSpPr>
        <p:spPr bwMode="auto">
          <a:xfrm>
            <a:off x="3707974" y="3779804"/>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dirty="0" smtClean="0">
                <a:solidFill>
                  <a:srgbClr val="1F497D"/>
                </a:solidFill>
              </a:rPr>
              <a:t>38,5</a:t>
            </a:r>
            <a:endParaRPr lang="it-IT" altLang="it-IT" sz="1200" dirty="0">
              <a:solidFill>
                <a:srgbClr val="1F497D"/>
              </a:solidFill>
            </a:endParaRPr>
          </a:p>
        </p:txBody>
      </p:sp>
      <p:sp>
        <p:nvSpPr>
          <p:cNvPr id="32" name="CasellaDiTesto 16"/>
          <p:cNvSpPr txBox="1">
            <a:spLocks noChangeArrowheads="1"/>
          </p:cNvSpPr>
          <p:nvPr/>
        </p:nvSpPr>
        <p:spPr bwMode="auto">
          <a:xfrm>
            <a:off x="3707974" y="3986592"/>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dirty="0" smtClean="0">
                <a:solidFill>
                  <a:srgbClr val="FF8000"/>
                </a:solidFill>
              </a:rPr>
              <a:t>38,0</a:t>
            </a:r>
            <a:endParaRPr lang="it-IT" altLang="it-IT" sz="1200" dirty="0">
              <a:solidFill>
                <a:srgbClr val="FF8000"/>
              </a:solidFill>
            </a:endParaRPr>
          </a:p>
        </p:txBody>
      </p:sp>
      <p:pic>
        <p:nvPicPr>
          <p:cNvPr id="4" name="Immagine 3"/>
          <p:cNvPicPr>
            <a:picLocks noChangeAspect="1"/>
          </p:cNvPicPr>
          <p:nvPr/>
        </p:nvPicPr>
        <p:blipFill>
          <a:blip r:embed="rId4"/>
          <a:stretch>
            <a:fillRect/>
          </a:stretch>
        </p:blipFill>
        <p:spPr>
          <a:xfrm>
            <a:off x="4456800" y="3592800"/>
            <a:ext cx="4422353" cy="190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374000" y="1411200"/>
            <a:ext cx="4631326" cy="1821600"/>
          </a:xfrm>
          <a:prstGeom prst="rect">
            <a:avLst/>
          </a:prstGeom>
        </p:spPr>
      </p:pic>
      <p:pic>
        <p:nvPicPr>
          <p:cNvPr id="5" name="Immagine 4"/>
          <p:cNvPicPr>
            <a:picLocks noChangeAspect="1"/>
          </p:cNvPicPr>
          <p:nvPr/>
        </p:nvPicPr>
        <p:blipFill>
          <a:blip r:embed="rId3"/>
          <a:stretch>
            <a:fillRect/>
          </a:stretch>
        </p:blipFill>
        <p:spPr>
          <a:xfrm>
            <a:off x="108000" y="1864800"/>
            <a:ext cx="3951535" cy="3567600"/>
          </a:xfrm>
          <a:prstGeom prst="rect">
            <a:avLst/>
          </a:prstGeom>
        </p:spPr>
      </p:pic>
      <p:sp>
        <p:nvSpPr>
          <p:cNvPr id="38914" name="Rectangle 13"/>
          <p:cNvSpPr>
            <a:spLocks noGrp="1" noChangeArrowheads="1"/>
          </p:cNvSpPr>
          <p:nvPr>
            <p:ph type="title" sz="quarter"/>
          </p:nvPr>
        </p:nvSpPr>
        <p:spPr/>
        <p:txBody>
          <a:bodyPr/>
          <a:lstStyle/>
          <a:p>
            <a:pPr eaLnBrk="1" hangingPunct="1"/>
            <a:r>
              <a:rPr lang="it-IT" dirty="0">
                <a:solidFill>
                  <a:srgbClr val="1F497D"/>
                </a:solidFill>
                <a:latin typeface="Arial" charset="0"/>
                <a:ea typeface="MS PGothic" charset="0"/>
                <a:cs typeface="Arial" charset="0"/>
              </a:rPr>
              <a:t>osservatorio sul credito | </a:t>
            </a:r>
            <a:r>
              <a:rPr lang="it-IT" dirty="0">
                <a:solidFill>
                  <a:schemeClr val="tx1"/>
                </a:solidFill>
                <a:latin typeface="Arial" charset="0"/>
                <a:ea typeface="MS PGothic" charset="0"/>
                <a:cs typeface="Arial" charset="0"/>
              </a:rPr>
              <a:t>…domanda e offerta di credito</a:t>
            </a:r>
            <a:br>
              <a:rPr lang="it-IT" dirty="0">
                <a:solidFill>
                  <a:schemeClr val="tx1"/>
                </a:solidFill>
                <a:latin typeface="Arial" charset="0"/>
                <a:ea typeface="MS PGothic" charset="0"/>
                <a:cs typeface="Arial" charset="0"/>
              </a:rPr>
            </a:br>
            <a:r>
              <a:rPr lang="it-IT" b="0" i="1" dirty="0">
                <a:solidFill>
                  <a:schemeClr val="tx1"/>
                </a:solidFill>
                <a:latin typeface="Arial" charset="0"/>
                <a:ea typeface="MS PGothic" charset="0"/>
                <a:cs typeface="Arial" charset="0"/>
              </a:rPr>
              <a:t>(imprese di pordenone)</a:t>
            </a:r>
            <a:endParaRPr lang="it-IT" dirty="0">
              <a:solidFill>
                <a:schemeClr val="tx1"/>
              </a:solidFill>
              <a:latin typeface="Arial" charset="0"/>
              <a:ea typeface="MS PGothic" charset="0"/>
              <a:cs typeface="Arial" charset="0"/>
            </a:endParaRPr>
          </a:p>
        </p:txBody>
      </p:sp>
      <p:sp>
        <p:nvSpPr>
          <p:cNvPr id="17" name="Text Box 49"/>
          <p:cNvSpPr txBox="1">
            <a:spLocks noChangeArrowheads="1"/>
          </p:cNvSpPr>
          <p:nvPr/>
        </p:nvSpPr>
        <p:spPr bwMode="auto">
          <a:xfrm>
            <a:off x="228600" y="5578475"/>
            <a:ext cx="8839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just" eaLnBrk="1" hangingPunct="1">
              <a:spcBef>
                <a:spcPts val="600"/>
              </a:spcBef>
            </a:pPr>
            <a:r>
              <a:rPr lang="it-IT" altLang="it-IT" sz="900" dirty="0">
                <a:cs typeface="Arial" charset="0"/>
              </a:rPr>
              <a:t>Base campione</a:t>
            </a:r>
            <a:r>
              <a:rPr lang="it-IT" altLang="it-IT" sz="900" b="0" dirty="0">
                <a:cs typeface="Arial" charset="0"/>
              </a:rPr>
              <a:t>: </a:t>
            </a:r>
            <a:r>
              <a:rPr lang="it-IT" altLang="it-IT" sz="900" b="0" dirty="0" smtClean="0">
                <a:cs typeface="Arial" charset="0"/>
              </a:rPr>
              <a:t>Terziario Pordenone. </a:t>
            </a:r>
            <a:r>
              <a:rPr lang="it-IT" altLang="it-IT" sz="900" b="0" dirty="0">
                <a:cs typeface="Arial" charset="0"/>
              </a:rPr>
              <a:t>Percentuali ricalcolate facendo =100,0 le imprese che nei trimestri considerati hanno chiesto un fido o un finanziamento, o hanno chiesto di rinegoziare un fido o un finanziamento esistente. (</a:t>
            </a:r>
            <a:r>
              <a:rPr lang="it-IT" altLang="it-IT" sz="900" dirty="0">
                <a:cs typeface="Arial" charset="0"/>
              </a:rPr>
              <a:t>Irrigidimento</a:t>
            </a:r>
            <a:r>
              <a:rPr lang="it-IT" altLang="it-IT" sz="900" b="0" dirty="0">
                <a:cs typeface="Arial" charset="0"/>
              </a:rPr>
              <a:t> = richiesta accolta con ammontare inferiore + richiesta non accolta). </a:t>
            </a:r>
            <a:r>
              <a:rPr lang="it-IT" altLang="it-IT" sz="900" dirty="0">
                <a:cs typeface="Arial" charset="0"/>
              </a:rPr>
              <a:t>Testo originale della domanda</a:t>
            </a:r>
            <a:r>
              <a:rPr lang="it-IT" altLang="it-IT" sz="900" b="0" dirty="0">
                <a:cs typeface="Arial"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cs typeface="Arial" charset="0"/>
              </a:rPr>
              <a:t>. </a:t>
            </a:r>
            <a:r>
              <a:rPr lang="it-IT" altLang="ja-JP" sz="900" dirty="0">
                <a:cs typeface="Arial" charset="0"/>
              </a:rPr>
              <a:t>I dati sono riportati all’universo.</a:t>
            </a:r>
            <a:endParaRPr lang="it-IT" altLang="it-IT" sz="900" dirty="0">
              <a:cs typeface="Arial" charset="0"/>
            </a:endParaRPr>
          </a:p>
        </p:txBody>
      </p:sp>
      <p:sp>
        <p:nvSpPr>
          <p:cNvPr id="18" name="Text Box 22"/>
          <p:cNvSpPr txBox="1">
            <a:spLocks noChangeArrowheads="1"/>
          </p:cNvSpPr>
          <p:nvPr/>
        </p:nvSpPr>
        <p:spPr bwMode="auto">
          <a:xfrm>
            <a:off x="155575" y="1327150"/>
            <a:ext cx="405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Esito della domanda di credito nel corso dei trimestri </a:t>
            </a:r>
            <a:r>
              <a:rPr lang="it-IT" altLang="it-IT" sz="1400" dirty="0" smtClean="0">
                <a:solidFill>
                  <a:srgbClr val="364E88"/>
                </a:solidFill>
              </a:rPr>
              <a:t>(PORDENONE)</a:t>
            </a:r>
            <a:endParaRPr lang="it-IT" altLang="it-IT" sz="1400" dirty="0">
              <a:solidFill>
                <a:srgbClr val="364E88"/>
              </a:solidFill>
            </a:endParaRPr>
          </a:p>
        </p:txBody>
      </p:sp>
      <p:sp>
        <p:nvSpPr>
          <p:cNvPr id="19" name="Pentagono 10"/>
          <p:cNvSpPr>
            <a:spLocks noChangeAspect="1"/>
          </p:cNvSpPr>
          <p:nvPr/>
        </p:nvSpPr>
        <p:spPr bwMode="auto">
          <a:xfrm rot="5400000">
            <a:off x="8124268" y="2622563"/>
            <a:ext cx="1195559" cy="360165"/>
          </a:xfrm>
          <a:prstGeom prst="homePlate">
            <a:avLst>
              <a:gd name="adj" fmla="val 49890"/>
            </a:avLst>
          </a:prstGeom>
          <a:solidFill>
            <a:srgbClr val="1F497D">
              <a:alpha val="20000"/>
            </a:srgbClr>
          </a:solidFill>
          <a:ln w="15875">
            <a:solidFill>
              <a:srgbClr val="1F497D">
                <a:alpha val="39999"/>
              </a:srgbClr>
            </a:solidFill>
            <a:round/>
            <a:headEnd/>
            <a:tailEnd/>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20" name="Text Box 22"/>
          <p:cNvSpPr txBox="1">
            <a:spLocks noChangeArrowheads="1"/>
          </p:cNvSpPr>
          <p:nvPr/>
        </p:nvSpPr>
        <p:spPr bwMode="auto">
          <a:xfrm>
            <a:off x="4427538" y="1327150"/>
            <a:ext cx="405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Percentuali di imprese che hanno chiesto credito al sistema bancario nel </a:t>
            </a:r>
            <a:r>
              <a:rPr lang="it-IT" altLang="it-IT" sz="1400" b="0" dirty="0" smtClean="0">
                <a:solidFill>
                  <a:srgbClr val="364E88"/>
                </a:solidFill>
              </a:rPr>
              <a:t>I </a:t>
            </a:r>
            <a:r>
              <a:rPr lang="it-IT" altLang="it-IT" sz="1400" b="0" dirty="0">
                <a:solidFill>
                  <a:srgbClr val="364E88"/>
                </a:solidFill>
              </a:rPr>
              <a:t>trimestre </a:t>
            </a:r>
            <a:r>
              <a:rPr lang="it-IT" altLang="it-IT" sz="1400" b="0" dirty="0" smtClean="0">
                <a:solidFill>
                  <a:srgbClr val="364E88"/>
                </a:solidFill>
              </a:rPr>
              <a:t>2015</a:t>
            </a:r>
            <a:endParaRPr lang="it-IT" altLang="it-IT" sz="1400" b="0" dirty="0">
              <a:solidFill>
                <a:srgbClr val="364E88"/>
              </a:solidFill>
            </a:endParaRPr>
          </a:p>
        </p:txBody>
      </p:sp>
      <p:sp>
        <p:nvSpPr>
          <p:cNvPr id="21" name="Text Box 22"/>
          <p:cNvSpPr txBox="1">
            <a:spLocks noChangeArrowheads="1"/>
          </p:cNvSpPr>
          <p:nvPr/>
        </p:nvSpPr>
        <p:spPr bwMode="auto">
          <a:xfrm>
            <a:off x="4427538" y="3427413"/>
            <a:ext cx="4537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Esito della domanda di credito nel </a:t>
            </a:r>
            <a:r>
              <a:rPr lang="it-IT" altLang="it-IT" sz="1400" b="0" dirty="0" smtClean="0">
                <a:solidFill>
                  <a:srgbClr val="364E88"/>
                </a:solidFill>
              </a:rPr>
              <a:t>I </a:t>
            </a:r>
            <a:r>
              <a:rPr lang="it-IT" altLang="it-IT" sz="1400" b="0" dirty="0">
                <a:solidFill>
                  <a:srgbClr val="364E88"/>
                </a:solidFill>
              </a:rPr>
              <a:t>trimestre </a:t>
            </a:r>
            <a:r>
              <a:rPr lang="it-IT" altLang="it-IT" sz="1400" b="0" dirty="0" smtClean="0">
                <a:solidFill>
                  <a:srgbClr val="364E88"/>
                </a:solidFill>
              </a:rPr>
              <a:t>2015</a:t>
            </a:r>
            <a:endParaRPr lang="it-IT" altLang="it-IT" sz="1400" b="0" dirty="0">
              <a:solidFill>
                <a:srgbClr val="364E88"/>
              </a:solidFill>
            </a:endParaRPr>
          </a:p>
        </p:txBody>
      </p:sp>
      <p:sp>
        <p:nvSpPr>
          <p:cNvPr id="22" name="Rettangolo 10"/>
          <p:cNvSpPr>
            <a:spLocks noChangeArrowheads="1"/>
          </p:cNvSpPr>
          <p:nvPr/>
        </p:nvSpPr>
        <p:spPr bwMode="auto">
          <a:xfrm>
            <a:off x="4427984" y="3400425"/>
            <a:ext cx="4479935" cy="2116138"/>
          </a:xfrm>
          <a:prstGeom prst="rect">
            <a:avLst/>
          </a:prstGeom>
          <a:noFill/>
          <a:ln w="28575">
            <a:solidFill>
              <a:srgbClr val="1F497D">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26" name="Text Box 39"/>
          <p:cNvSpPr txBox="1">
            <a:spLocks noChangeArrowheads="1"/>
          </p:cNvSpPr>
          <p:nvPr/>
        </p:nvSpPr>
        <p:spPr bwMode="auto">
          <a:xfrm>
            <a:off x="2051720" y="4334624"/>
            <a:ext cx="1655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FF8000"/>
                </a:solidFill>
                <a:cs typeface="Arial" charset="0"/>
              </a:rPr>
              <a:t>Irrigidimento</a:t>
            </a:r>
          </a:p>
        </p:txBody>
      </p:sp>
      <p:sp>
        <p:nvSpPr>
          <p:cNvPr id="27" name="Text Box 40"/>
          <p:cNvSpPr txBox="1">
            <a:spLocks noChangeArrowheads="1"/>
          </p:cNvSpPr>
          <p:nvPr/>
        </p:nvSpPr>
        <p:spPr bwMode="auto">
          <a:xfrm>
            <a:off x="2266454" y="306896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1F497D"/>
                </a:solidFill>
                <a:cs typeface="Arial" charset="0"/>
              </a:rPr>
              <a:t>Stabilità e/o allentamento</a:t>
            </a:r>
          </a:p>
        </p:txBody>
      </p:sp>
      <p:sp>
        <p:nvSpPr>
          <p:cNvPr id="28" name="CasellaDiTesto 2"/>
          <p:cNvSpPr txBox="1">
            <a:spLocks noChangeArrowheads="1"/>
          </p:cNvSpPr>
          <p:nvPr/>
        </p:nvSpPr>
        <p:spPr bwMode="auto">
          <a:xfrm>
            <a:off x="3203849" y="3977997"/>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38,4</a:t>
            </a:r>
            <a:endParaRPr lang="it-IT" altLang="it-IT" sz="1200" b="0" dirty="0"/>
          </a:p>
        </p:txBody>
      </p:sp>
      <p:sp>
        <p:nvSpPr>
          <p:cNvPr id="29" name="CasellaDiTesto 3"/>
          <p:cNvSpPr txBox="1">
            <a:spLocks noChangeArrowheads="1"/>
          </p:cNvSpPr>
          <p:nvPr/>
        </p:nvSpPr>
        <p:spPr bwMode="auto">
          <a:xfrm>
            <a:off x="3226708" y="3485272"/>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46,0</a:t>
            </a:r>
            <a:endParaRPr lang="it-IT" altLang="it-IT" sz="1200" b="0" dirty="0"/>
          </a:p>
        </p:txBody>
      </p:sp>
      <p:sp>
        <p:nvSpPr>
          <p:cNvPr id="30" name="CasellaDiTesto 15"/>
          <p:cNvSpPr txBox="1">
            <a:spLocks noChangeArrowheads="1"/>
          </p:cNvSpPr>
          <p:nvPr/>
        </p:nvSpPr>
        <p:spPr bwMode="auto">
          <a:xfrm>
            <a:off x="3707972" y="3429000"/>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dirty="0" smtClean="0">
                <a:solidFill>
                  <a:srgbClr val="1F497D"/>
                </a:solidFill>
              </a:rPr>
              <a:t>48,7</a:t>
            </a:r>
            <a:endParaRPr lang="it-IT" altLang="it-IT" sz="1200" dirty="0">
              <a:solidFill>
                <a:srgbClr val="1F497D"/>
              </a:solidFill>
            </a:endParaRPr>
          </a:p>
        </p:txBody>
      </p:sp>
      <p:sp>
        <p:nvSpPr>
          <p:cNvPr id="31" name="CasellaDiTesto 16"/>
          <p:cNvSpPr txBox="1">
            <a:spLocks noChangeArrowheads="1"/>
          </p:cNvSpPr>
          <p:nvPr/>
        </p:nvSpPr>
        <p:spPr bwMode="auto">
          <a:xfrm>
            <a:off x="3707973" y="4016097"/>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dirty="0" smtClean="0">
                <a:solidFill>
                  <a:srgbClr val="FF8000"/>
                </a:solidFill>
              </a:rPr>
              <a:t>37,1</a:t>
            </a:r>
            <a:endParaRPr lang="it-IT" altLang="it-IT" sz="1200" dirty="0">
              <a:solidFill>
                <a:srgbClr val="FF8000"/>
              </a:solidFill>
            </a:endParaRPr>
          </a:p>
        </p:txBody>
      </p:sp>
      <p:pic>
        <p:nvPicPr>
          <p:cNvPr id="3" name="Immagine 2"/>
          <p:cNvPicPr>
            <a:picLocks noChangeAspect="1"/>
          </p:cNvPicPr>
          <p:nvPr/>
        </p:nvPicPr>
        <p:blipFill>
          <a:blip r:embed="rId4"/>
          <a:stretch>
            <a:fillRect/>
          </a:stretch>
        </p:blipFill>
        <p:spPr>
          <a:xfrm>
            <a:off x="4456800" y="3592800"/>
            <a:ext cx="4422353" cy="190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374000" y="1411200"/>
            <a:ext cx="4631326" cy="1821600"/>
          </a:xfrm>
          <a:prstGeom prst="rect">
            <a:avLst/>
          </a:prstGeom>
        </p:spPr>
      </p:pic>
      <p:pic>
        <p:nvPicPr>
          <p:cNvPr id="2" name="Immagine 1"/>
          <p:cNvPicPr>
            <a:picLocks noChangeAspect="1"/>
          </p:cNvPicPr>
          <p:nvPr/>
        </p:nvPicPr>
        <p:blipFill>
          <a:blip r:embed="rId3"/>
          <a:stretch>
            <a:fillRect/>
          </a:stretch>
        </p:blipFill>
        <p:spPr>
          <a:xfrm>
            <a:off x="108000" y="1864800"/>
            <a:ext cx="3951535" cy="3567600"/>
          </a:xfrm>
          <a:prstGeom prst="rect">
            <a:avLst/>
          </a:prstGeom>
        </p:spPr>
      </p:pic>
      <p:sp>
        <p:nvSpPr>
          <p:cNvPr id="39938" name="Rectangle 13"/>
          <p:cNvSpPr>
            <a:spLocks noGrp="1" noChangeArrowheads="1"/>
          </p:cNvSpPr>
          <p:nvPr>
            <p:ph type="title" sz="quarter"/>
          </p:nvPr>
        </p:nvSpPr>
        <p:spPr/>
        <p:txBody>
          <a:bodyPr/>
          <a:lstStyle/>
          <a:p>
            <a:pPr eaLnBrk="1" hangingPunct="1"/>
            <a:r>
              <a:rPr lang="it-IT" dirty="0">
                <a:solidFill>
                  <a:srgbClr val="1F497D"/>
                </a:solidFill>
                <a:latin typeface="Arial" charset="0"/>
                <a:ea typeface="MS PGothic" charset="0"/>
                <a:cs typeface="Arial" charset="0"/>
              </a:rPr>
              <a:t>osservatorio sul credito | </a:t>
            </a:r>
            <a:r>
              <a:rPr lang="it-IT" dirty="0">
                <a:solidFill>
                  <a:schemeClr val="tx1"/>
                </a:solidFill>
                <a:latin typeface="Arial" charset="0"/>
                <a:ea typeface="MS PGothic" charset="0"/>
                <a:cs typeface="Arial" charset="0"/>
              </a:rPr>
              <a:t>…domanda e offerta di credito</a:t>
            </a:r>
            <a:br>
              <a:rPr lang="it-IT" dirty="0">
                <a:solidFill>
                  <a:schemeClr val="tx1"/>
                </a:solidFill>
                <a:latin typeface="Arial" charset="0"/>
                <a:ea typeface="MS PGothic" charset="0"/>
                <a:cs typeface="Arial" charset="0"/>
              </a:rPr>
            </a:br>
            <a:r>
              <a:rPr lang="it-IT" b="0" i="1" dirty="0">
                <a:solidFill>
                  <a:schemeClr val="tx1"/>
                </a:solidFill>
                <a:latin typeface="Arial" charset="0"/>
                <a:ea typeface="MS PGothic" charset="0"/>
                <a:cs typeface="Arial" charset="0"/>
              </a:rPr>
              <a:t>(imprese di trieste)</a:t>
            </a:r>
            <a:endParaRPr lang="it-IT" dirty="0">
              <a:solidFill>
                <a:schemeClr val="tx1"/>
              </a:solidFill>
              <a:latin typeface="Arial" charset="0"/>
              <a:ea typeface="MS PGothic" charset="0"/>
              <a:cs typeface="Arial" charset="0"/>
            </a:endParaRPr>
          </a:p>
        </p:txBody>
      </p:sp>
      <p:sp>
        <p:nvSpPr>
          <p:cNvPr id="17" name="Text Box 49"/>
          <p:cNvSpPr txBox="1">
            <a:spLocks noChangeArrowheads="1"/>
          </p:cNvSpPr>
          <p:nvPr/>
        </p:nvSpPr>
        <p:spPr bwMode="auto">
          <a:xfrm>
            <a:off x="228600" y="5578475"/>
            <a:ext cx="8839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just" eaLnBrk="1" hangingPunct="1">
              <a:spcBef>
                <a:spcPts val="600"/>
              </a:spcBef>
            </a:pPr>
            <a:r>
              <a:rPr lang="it-IT" altLang="it-IT" sz="900" dirty="0">
                <a:cs typeface="Arial" charset="0"/>
              </a:rPr>
              <a:t>Base campione</a:t>
            </a:r>
            <a:r>
              <a:rPr lang="it-IT" altLang="it-IT" sz="900" b="0" dirty="0">
                <a:cs typeface="Arial" charset="0"/>
              </a:rPr>
              <a:t>: </a:t>
            </a:r>
            <a:r>
              <a:rPr lang="it-IT" altLang="it-IT" sz="900" b="0" dirty="0" smtClean="0">
                <a:cs typeface="Arial" charset="0"/>
              </a:rPr>
              <a:t>Terziario Trieste. </a:t>
            </a:r>
            <a:r>
              <a:rPr lang="it-IT" altLang="it-IT" sz="900" b="0" dirty="0">
                <a:cs typeface="Arial" charset="0"/>
              </a:rPr>
              <a:t>Percentuali ricalcolate facendo =100,0 le imprese che nei trimestri considerati hanno chiesto un fido o un finanziamento, o hanno chiesto di rinegoziare un fido o un finanziamento esistente. (</a:t>
            </a:r>
            <a:r>
              <a:rPr lang="it-IT" altLang="it-IT" sz="900" dirty="0">
                <a:cs typeface="Arial" charset="0"/>
              </a:rPr>
              <a:t>Irrigidimento</a:t>
            </a:r>
            <a:r>
              <a:rPr lang="it-IT" altLang="it-IT" sz="900" b="0" dirty="0">
                <a:cs typeface="Arial" charset="0"/>
              </a:rPr>
              <a:t> = richiesta accolta con ammontare inferiore + richiesta non accolta). </a:t>
            </a:r>
            <a:r>
              <a:rPr lang="it-IT" altLang="it-IT" sz="900" dirty="0">
                <a:cs typeface="Arial" charset="0"/>
              </a:rPr>
              <a:t>Testo originale della domanda</a:t>
            </a:r>
            <a:r>
              <a:rPr lang="it-IT" altLang="it-IT" sz="900" b="0" dirty="0">
                <a:cs typeface="Arial"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cs typeface="Arial" charset="0"/>
              </a:rPr>
              <a:t>. </a:t>
            </a:r>
            <a:r>
              <a:rPr lang="it-IT" altLang="ja-JP" sz="900" dirty="0">
                <a:cs typeface="Arial" charset="0"/>
              </a:rPr>
              <a:t>I dati sono riportati all’universo.</a:t>
            </a:r>
            <a:endParaRPr lang="it-IT" altLang="it-IT" sz="900" dirty="0">
              <a:cs typeface="Arial" charset="0"/>
            </a:endParaRPr>
          </a:p>
        </p:txBody>
      </p:sp>
      <p:sp>
        <p:nvSpPr>
          <p:cNvPr id="18" name="Text Box 22"/>
          <p:cNvSpPr txBox="1">
            <a:spLocks noChangeArrowheads="1"/>
          </p:cNvSpPr>
          <p:nvPr/>
        </p:nvSpPr>
        <p:spPr bwMode="auto">
          <a:xfrm>
            <a:off x="155575" y="1327150"/>
            <a:ext cx="405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Esito della domanda di credito nel corso dei trimestri </a:t>
            </a:r>
            <a:r>
              <a:rPr lang="it-IT" altLang="it-IT" sz="1400" dirty="0" smtClean="0">
                <a:solidFill>
                  <a:srgbClr val="364E88"/>
                </a:solidFill>
              </a:rPr>
              <a:t>(TRIESTE)</a:t>
            </a:r>
            <a:endParaRPr lang="it-IT" altLang="it-IT" sz="1400" dirty="0">
              <a:solidFill>
                <a:srgbClr val="364E88"/>
              </a:solidFill>
            </a:endParaRPr>
          </a:p>
        </p:txBody>
      </p:sp>
      <p:sp>
        <p:nvSpPr>
          <p:cNvPr id="19" name="Pentagono 10"/>
          <p:cNvSpPr>
            <a:spLocks noChangeAspect="1"/>
          </p:cNvSpPr>
          <p:nvPr/>
        </p:nvSpPr>
        <p:spPr bwMode="auto">
          <a:xfrm rot="5400000">
            <a:off x="8124268" y="2622563"/>
            <a:ext cx="1195559" cy="360165"/>
          </a:xfrm>
          <a:prstGeom prst="homePlate">
            <a:avLst>
              <a:gd name="adj" fmla="val 49890"/>
            </a:avLst>
          </a:prstGeom>
          <a:solidFill>
            <a:srgbClr val="1F497D">
              <a:alpha val="20000"/>
            </a:srgbClr>
          </a:solidFill>
          <a:ln w="15875">
            <a:solidFill>
              <a:srgbClr val="1F497D">
                <a:alpha val="39999"/>
              </a:srgbClr>
            </a:solidFill>
            <a:round/>
            <a:headEnd/>
            <a:tailEnd/>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20" name="Text Box 22"/>
          <p:cNvSpPr txBox="1">
            <a:spLocks noChangeArrowheads="1"/>
          </p:cNvSpPr>
          <p:nvPr/>
        </p:nvSpPr>
        <p:spPr bwMode="auto">
          <a:xfrm>
            <a:off x="4427538" y="1327150"/>
            <a:ext cx="405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Percentuali di imprese che hanno chiesto credito al sistema bancario nel </a:t>
            </a:r>
            <a:r>
              <a:rPr lang="it-IT" altLang="it-IT" sz="1400" b="0" dirty="0" smtClean="0">
                <a:solidFill>
                  <a:srgbClr val="364E88"/>
                </a:solidFill>
              </a:rPr>
              <a:t>I </a:t>
            </a:r>
            <a:r>
              <a:rPr lang="it-IT" altLang="it-IT" sz="1400" b="0" dirty="0">
                <a:solidFill>
                  <a:srgbClr val="364E88"/>
                </a:solidFill>
              </a:rPr>
              <a:t>trimestre </a:t>
            </a:r>
            <a:r>
              <a:rPr lang="it-IT" altLang="it-IT" sz="1400" b="0" dirty="0" smtClean="0">
                <a:solidFill>
                  <a:srgbClr val="364E88"/>
                </a:solidFill>
              </a:rPr>
              <a:t>2015</a:t>
            </a:r>
            <a:endParaRPr lang="it-IT" altLang="it-IT" sz="1400" b="0" dirty="0">
              <a:solidFill>
                <a:srgbClr val="364E88"/>
              </a:solidFill>
            </a:endParaRPr>
          </a:p>
        </p:txBody>
      </p:sp>
      <p:sp>
        <p:nvSpPr>
          <p:cNvPr id="21" name="Text Box 22"/>
          <p:cNvSpPr txBox="1">
            <a:spLocks noChangeArrowheads="1"/>
          </p:cNvSpPr>
          <p:nvPr/>
        </p:nvSpPr>
        <p:spPr bwMode="auto">
          <a:xfrm>
            <a:off x="4427538" y="3427413"/>
            <a:ext cx="4537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Esito della domanda di credito nel </a:t>
            </a:r>
            <a:r>
              <a:rPr lang="it-IT" altLang="it-IT" sz="1400" b="0" dirty="0" smtClean="0">
                <a:solidFill>
                  <a:srgbClr val="364E88"/>
                </a:solidFill>
              </a:rPr>
              <a:t>I </a:t>
            </a:r>
            <a:r>
              <a:rPr lang="it-IT" altLang="it-IT" sz="1400" b="0" dirty="0">
                <a:solidFill>
                  <a:srgbClr val="364E88"/>
                </a:solidFill>
              </a:rPr>
              <a:t>trimestre </a:t>
            </a:r>
            <a:r>
              <a:rPr lang="it-IT" altLang="it-IT" sz="1400" b="0" dirty="0" smtClean="0">
                <a:solidFill>
                  <a:srgbClr val="364E88"/>
                </a:solidFill>
              </a:rPr>
              <a:t>2015</a:t>
            </a:r>
            <a:endParaRPr lang="it-IT" altLang="it-IT" sz="1400" b="0" dirty="0">
              <a:solidFill>
                <a:srgbClr val="364E88"/>
              </a:solidFill>
            </a:endParaRPr>
          </a:p>
        </p:txBody>
      </p:sp>
      <p:sp>
        <p:nvSpPr>
          <p:cNvPr id="22" name="Rettangolo 10"/>
          <p:cNvSpPr>
            <a:spLocks noChangeArrowheads="1"/>
          </p:cNvSpPr>
          <p:nvPr/>
        </p:nvSpPr>
        <p:spPr bwMode="auto">
          <a:xfrm>
            <a:off x="4427984" y="3400425"/>
            <a:ext cx="4479935" cy="2116138"/>
          </a:xfrm>
          <a:prstGeom prst="rect">
            <a:avLst/>
          </a:prstGeom>
          <a:noFill/>
          <a:ln w="28575">
            <a:solidFill>
              <a:srgbClr val="1F497D">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26" name="Text Box 39"/>
          <p:cNvSpPr txBox="1">
            <a:spLocks noChangeArrowheads="1"/>
          </p:cNvSpPr>
          <p:nvPr/>
        </p:nvSpPr>
        <p:spPr bwMode="auto">
          <a:xfrm>
            <a:off x="2051720" y="4334624"/>
            <a:ext cx="1655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FF8000"/>
                </a:solidFill>
                <a:cs typeface="Arial" charset="0"/>
              </a:rPr>
              <a:t>Irrigidimento</a:t>
            </a:r>
          </a:p>
        </p:txBody>
      </p:sp>
      <p:sp>
        <p:nvSpPr>
          <p:cNvPr id="27" name="Text Box 40"/>
          <p:cNvSpPr txBox="1">
            <a:spLocks noChangeArrowheads="1"/>
          </p:cNvSpPr>
          <p:nvPr/>
        </p:nvSpPr>
        <p:spPr bwMode="auto">
          <a:xfrm>
            <a:off x="2266454" y="3154486"/>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1F497D"/>
                </a:solidFill>
                <a:cs typeface="Arial" charset="0"/>
              </a:rPr>
              <a:t>Stabilità e/o allentamento</a:t>
            </a:r>
          </a:p>
        </p:txBody>
      </p:sp>
      <p:sp>
        <p:nvSpPr>
          <p:cNvPr id="28" name="CasellaDiTesto 2"/>
          <p:cNvSpPr txBox="1">
            <a:spLocks noChangeArrowheads="1"/>
          </p:cNvSpPr>
          <p:nvPr/>
        </p:nvSpPr>
        <p:spPr bwMode="auto">
          <a:xfrm>
            <a:off x="3184657" y="4057625"/>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34,0</a:t>
            </a:r>
            <a:endParaRPr lang="it-IT" altLang="it-IT" sz="1200" b="0" dirty="0"/>
          </a:p>
        </p:txBody>
      </p:sp>
      <p:sp>
        <p:nvSpPr>
          <p:cNvPr id="29" name="CasellaDiTesto 3"/>
          <p:cNvSpPr txBox="1">
            <a:spLocks noChangeArrowheads="1"/>
          </p:cNvSpPr>
          <p:nvPr/>
        </p:nvSpPr>
        <p:spPr bwMode="auto">
          <a:xfrm>
            <a:off x="3226710" y="3576836"/>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42,0</a:t>
            </a:r>
            <a:endParaRPr lang="it-IT" altLang="it-IT" sz="1200" b="0" dirty="0"/>
          </a:p>
        </p:txBody>
      </p:sp>
      <p:sp>
        <p:nvSpPr>
          <p:cNvPr id="30" name="CasellaDiTesto 15"/>
          <p:cNvSpPr txBox="1">
            <a:spLocks noChangeArrowheads="1"/>
          </p:cNvSpPr>
          <p:nvPr/>
        </p:nvSpPr>
        <p:spPr bwMode="auto">
          <a:xfrm>
            <a:off x="3707974" y="3569206"/>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dirty="0" smtClean="0">
                <a:solidFill>
                  <a:srgbClr val="1F497D"/>
                </a:solidFill>
              </a:rPr>
              <a:t>48,0</a:t>
            </a:r>
            <a:endParaRPr lang="it-IT" altLang="it-IT" sz="1200" dirty="0">
              <a:solidFill>
                <a:srgbClr val="1F497D"/>
              </a:solidFill>
            </a:endParaRPr>
          </a:p>
        </p:txBody>
      </p:sp>
      <p:sp>
        <p:nvSpPr>
          <p:cNvPr id="31" name="CasellaDiTesto 16"/>
          <p:cNvSpPr txBox="1">
            <a:spLocks noChangeArrowheads="1"/>
          </p:cNvSpPr>
          <p:nvPr/>
        </p:nvSpPr>
        <p:spPr bwMode="auto">
          <a:xfrm>
            <a:off x="3707974" y="4088105"/>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dirty="0" smtClean="0">
                <a:solidFill>
                  <a:srgbClr val="FF8000"/>
                </a:solidFill>
              </a:rPr>
              <a:t>33,2</a:t>
            </a:r>
            <a:endParaRPr lang="it-IT" altLang="it-IT" sz="1200" dirty="0">
              <a:solidFill>
                <a:srgbClr val="FF8000"/>
              </a:solidFill>
            </a:endParaRPr>
          </a:p>
        </p:txBody>
      </p:sp>
      <p:pic>
        <p:nvPicPr>
          <p:cNvPr id="4" name="Immagine 3"/>
          <p:cNvPicPr>
            <a:picLocks noChangeAspect="1"/>
          </p:cNvPicPr>
          <p:nvPr/>
        </p:nvPicPr>
        <p:blipFill>
          <a:blip r:embed="rId4"/>
          <a:stretch>
            <a:fillRect/>
          </a:stretch>
        </p:blipFill>
        <p:spPr>
          <a:xfrm>
            <a:off x="4456800" y="3592800"/>
            <a:ext cx="4422353" cy="190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374000" y="1411200"/>
            <a:ext cx="4631326" cy="1821600"/>
          </a:xfrm>
          <a:prstGeom prst="rect">
            <a:avLst/>
          </a:prstGeom>
        </p:spPr>
      </p:pic>
      <p:pic>
        <p:nvPicPr>
          <p:cNvPr id="4" name="Immagine 3"/>
          <p:cNvPicPr>
            <a:picLocks noChangeAspect="1"/>
          </p:cNvPicPr>
          <p:nvPr/>
        </p:nvPicPr>
        <p:blipFill>
          <a:blip r:embed="rId3"/>
          <a:stretch>
            <a:fillRect/>
          </a:stretch>
        </p:blipFill>
        <p:spPr>
          <a:xfrm>
            <a:off x="108000" y="1864800"/>
            <a:ext cx="3951535" cy="3567600"/>
          </a:xfrm>
          <a:prstGeom prst="rect">
            <a:avLst/>
          </a:prstGeom>
        </p:spPr>
      </p:pic>
      <p:sp>
        <p:nvSpPr>
          <p:cNvPr id="40962" name="Rectangle 13"/>
          <p:cNvSpPr>
            <a:spLocks noGrp="1" noChangeArrowheads="1"/>
          </p:cNvSpPr>
          <p:nvPr>
            <p:ph type="title" sz="quarter"/>
          </p:nvPr>
        </p:nvSpPr>
        <p:spPr/>
        <p:txBody>
          <a:bodyPr/>
          <a:lstStyle/>
          <a:p>
            <a:pPr eaLnBrk="1" hangingPunct="1"/>
            <a:r>
              <a:rPr lang="it-IT" dirty="0">
                <a:solidFill>
                  <a:srgbClr val="1F497D"/>
                </a:solidFill>
                <a:latin typeface="Arial" charset="0"/>
                <a:ea typeface="MS PGothic" charset="0"/>
                <a:cs typeface="Arial" charset="0"/>
              </a:rPr>
              <a:t>osservatorio sul credito | </a:t>
            </a:r>
            <a:r>
              <a:rPr lang="it-IT" dirty="0">
                <a:solidFill>
                  <a:schemeClr val="tx1"/>
                </a:solidFill>
                <a:latin typeface="Arial" charset="0"/>
                <a:ea typeface="MS PGothic" charset="0"/>
                <a:cs typeface="Arial" charset="0"/>
              </a:rPr>
              <a:t>…domanda e offerta di credito</a:t>
            </a:r>
            <a:br>
              <a:rPr lang="it-IT" dirty="0">
                <a:solidFill>
                  <a:schemeClr val="tx1"/>
                </a:solidFill>
                <a:latin typeface="Arial" charset="0"/>
                <a:ea typeface="MS PGothic" charset="0"/>
                <a:cs typeface="Arial" charset="0"/>
              </a:rPr>
            </a:br>
            <a:r>
              <a:rPr lang="it-IT" b="0" i="1" dirty="0">
                <a:solidFill>
                  <a:schemeClr val="tx1"/>
                </a:solidFill>
                <a:latin typeface="Arial" charset="0"/>
                <a:ea typeface="MS PGothic" charset="0"/>
                <a:cs typeface="Arial" charset="0"/>
              </a:rPr>
              <a:t>(imprese di udine)</a:t>
            </a:r>
            <a:endParaRPr lang="it-IT" dirty="0">
              <a:solidFill>
                <a:schemeClr val="tx1"/>
              </a:solidFill>
              <a:latin typeface="Arial" charset="0"/>
              <a:ea typeface="MS PGothic" charset="0"/>
              <a:cs typeface="Arial" charset="0"/>
            </a:endParaRPr>
          </a:p>
        </p:txBody>
      </p:sp>
      <p:sp>
        <p:nvSpPr>
          <p:cNvPr id="17" name="Text Box 49"/>
          <p:cNvSpPr txBox="1">
            <a:spLocks noChangeArrowheads="1"/>
          </p:cNvSpPr>
          <p:nvPr/>
        </p:nvSpPr>
        <p:spPr bwMode="auto">
          <a:xfrm>
            <a:off x="228600" y="5578475"/>
            <a:ext cx="8839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just" eaLnBrk="1" hangingPunct="1">
              <a:spcBef>
                <a:spcPts val="600"/>
              </a:spcBef>
            </a:pPr>
            <a:r>
              <a:rPr lang="it-IT" altLang="it-IT" sz="900" dirty="0">
                <a:cs typeface="Arial" charset="0"/>
              </a:rPr>
              <a:t>Base campione</a:t>
            </a:r>
            <a:r>
              <a:rPr lang="it-IT" altLang="it-IT" sz="900" b="0" dirty="0">
                <a:cs typeface="Arial" charset="0"/>
              </a:rPr>
              <a:t>: </a:t>
            </a:r>
            <a:r>
              <a:rPr lang="it-IT" altLang="it-IT" sz="900" b="0" dirty="0" smtClean="0">
                <a:cs typeface="Arial" charset="0"/>
              </a:rPr>
              <a:t>Terziario Udine. </a:t>
            </a:r>
            <a:r>
              <a:rPr lang="it-IT" altLang="it-IT" sz="900" b="0" dirty="0">
                <a:cs typeface="Arial" charset="0"/>
              </a:rPr>
              <a:t>Percentuali ricalcolate facendo =100,0 le imprese che nei trimestri considerati hanno chiesto un fido o un finanziamento, o hanno chiesto di rinegoziare un fido o un finanziamento esistente. (</a:t>
            </a:r>
            <a:r>
              <a:rPr lang="it-IT" altLang="it-IT" sz="900" dirty="0">
                <a:cs typeface="Arial" charset="0"/>
              </a:rPr>
              <a:t>Irrigidimento</a:t>
            </a:r>
            <a:r>
              <a:rPr lang="it-IT" altLang="it-IT" sz="900" b="0" dirty="0">
                <a:cs typeface="Arial" charset="0"/>
              </a:rPr>
              <a:t> = richiesta accolta con ammontare inferiore + richiesta non accolta). </a:t>
            </a:r>
            <a:r>
              <a:rPr lang="it-IT" altLang="it-IT" sz="900" dirty="0">
                <a:cs typeface="Arial" charset="0"/>
              </a:rPr>
              <a:t>Testo originale della domanda</a:t>
            </a:r>
            <a:r>
              <a:rPr lang="it-IT" altLang="it-IT" sz="900" b="0" dirty="0">
                <a:cs typeface="Arial"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cs typeface="Arial" charset="0"/>
              </a:rPr>
              <a:t>. </a:t>
            </a:r>
            <a:r>
              <a:rPr lang="it-IT" altLang="ja-JP" sz="900" dirty="0">
                <a:cs typeface="Arial" charset="0"/>
              </a:rPr>
              <a:t>I dati sono riportati all’universo.</a:t>
            </a:r>
            <a:endParaRPr lang="it-IT" altLang="it-IT" sz="900" dirty="0">
              <a:cs typeface="Arial" charset="0"/>
            </a:endParaRPr>
          </a:p>
        </p:txBody>
      </p:sp>
      <p:sp>
        <p:nvSpPr>
          <p:cNvPr id="18" name="Text Box 22"/>
          <p:cNvSpPr txBox="1">
            <a:spLocks noChangeArrowheads="1"/>
          </p:cNvSpPr>
          <p:nvPr/>
        </p:nvSpPr>
        <p:spPr bwMode="auto">
          <a:xfrm>
            <a:off x="155575" y="1327150"/>
            <a:ext cx="405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Esito della domanda di credito nel corso dei trimestri </a:t>
            </a:r>
            <a:r>
              <a:rPr lang="it-IT" altLang="it-IT" sz="1400" dirty="0" smtClean="0">
                <a:solidFill>
                  <a:srgbClr val="364E88"/>
                </a:solidFill>
              </a:rPr>
              <a:t>(UDINE)</a:t>
            </a:r>
            <a:endParaRPr lang="it-IT" altLang="it-IT" sz="1400" dirty="0">
              <a:solidFill>
                <a:srgbClr val="364E88"/>
              </a:solidFill>
            </a:endParaRPr>
          </a:p>
        </p:txBody>
      </p:sp>
      <p:sp>
        <p:nvSpPr>
          <p:cNvPr id="19" name="Pentagono 10"/>
          <p:cNvSpPr>
            <a:spLocks noChangeAspect="1"/>
          </p:cNvSpPr>
          <p:nvPr/>
        </p:nvSpPr>
        <p:spPr bwMode="auto">
          <a:xfrm rot="5400000">
            <a:off x="8124268" y="2622563"/>
            <a:ext cx="1195559" cy="360165"/>
          </a:xfrm>
          <a:prstGeom prst="homePlate">
            <a:avLst>
              <a:gd name="adj" fmla="val 49890"/>
            </a:avLst>
          </a:prstGeom>
          <a:solidFill>
            <a:srgbClr val="1F497D">
              <a:alpha val="20000"/>
            </a:srgbClr>
          </a:solidFill>
          <a:ln w="15875">
            <a:solidFill>
              <a:srgbClr val="1F497D">
                <a:alpha val="39999"/>
              </a:srgbClr>
            </a:solidFill>
            <a:round/>
            <a:headEnd/>
            <a:tailEnd/>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20" name="Text Box 22"/>
          <p:cNvSpPr txBox="1">
            <a:spLocks noChangeArrowheads="1"/>
          </p:cNvSpPr>
          <p:nvPr/>
        </p:nvSpPr>
        <p:spPr bwMode="auto">
          <a:xfrm>
            <a:off x="4427538" y="1327150"/>
            <a:ext cx="405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Percentuali di imprese che hanno chiesto credito al sistema bancario nel </a:t>
            </a:r>
            <a:r>
              <a:rPr lang="it-IT" altLang="it-IT" sz="1400" b="0" dirty="0" smtClean="0">
                <a:solidFill>
                  <a:srgbClr val="364E88"/>
                </a:solidFill>
              </a:rPr>
              <a:t>I </a:t>
            </a:r>
            <a:r>
              <a:rPr lang="it-IT" altLang="it-IT" sz="1400" b="0" dirty="0">
                <a:solidFill>
                  <a:srgbClr val="364E88"/>
                </a:solidFill>
              </a:rPr>
              <a:t>trimestre </a:t>
            </a:r>
            <a:r>
              <a:rPr lang="it-IT" altLang="it-IT" sz="1400" b="0" dirty="0" smtClean="0">
                <a:solidFill>
                  <a:srgbClr val="364E88"/>
                </a:solidFill>
              </a:rPr>
              <a:t>2015</a:t>
            </a:r>
            <a:endParaRPr lang="it-IT" altLang="it-IT" sz="1400" b="0" dirty="0">
              <a:solidFill>
                <a:srgbClr val="364E88"/>
              </a:solidFill>
            </a:endParaRPr>
          </a:p>
        </p:txBody>
      </p:sp>
      <p:sp>
        <p:nvSpPr>
          <p:cNvPr id="21" name="Text Box 22"/>
          <p:cNvSpPr txBox="1">
            <a:spLocks noChangeArrowheads="1"/>
          </p:cNvSpPr>
          <p:nvPr/>
        </p:nvSpPr>
        <p:spPr bwMode="auto">
          <a:xfrm>
            <a:off x="4427538" y="3427413"/>
            <a:ext cx="4537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400" b="0" dirty="0">
                <a:solidFill>
                  <a:srgbClr val="364E88"/>
                </a:solidFill>
              </a:rPr>
              <a:t>Esito della domanda di credito nel </a:t>
            </a:r>
            <a:r>
              <a:rPr lang="it-IT" altLang="it-IT" sz="1400" b="0" dirty="0" smtClean="0">
                <a:solidFill>
                  <a:srgbClr val="364E88"/>
                </a:solidFill>
              </a:rPr>
              <a:t>I trimestre 2015</a:t>
            </a:r>
            <a:endParaRPr lang="it-IT" altLang="it-IT" sz="1400" b="0" dirty="0">
              <a:solidFill>
                <a:srgbClr val="364E88"/>
              </a:solidFill>
            </a:endParaRPr>
          </a:p>
        </p:txBody>
      </p:sp>
      <p:sp>
        <p:nvSpPr>
          <p:cNvPr id="22" name="Rettangolo 10"/>
          <p:cNvSpPr>
            <a:spLocks noChangeArrowheads="1"/>
          </p:cNvSpPr>
          <p:nvPr/>
        </p:nvSpPr>
        <p:spPr bwMode="auto">
          <a:xfrm>
            <a:off x="4427984" y="3400425"/>
            <a:ext cx="4479935" cy="2116138"/>
          </a:xfrm>
          <a:prstGeom prst="rect">
            <a:avLst/>
          </a:prstGeom>
          <a:noFill/>
          <a:ln w="28575">
            <a:solidFill>
              <a:srgbClr val="1F497D">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27" name="Text Box 39"/>
          <p:cNvSpPr txBox="1">
            <a:spLocks noChangeArrowheads="1"/>
          </p:cNvSpPr>
          <p:nvPr/>
        </p:nvSpPr>
        <p:spPr bwMode="auto">
          <a:xfrm>
            <a:off x="2051720" y="4334624"/>
            <a:ext cx="1655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FF8000"/>
                </a:solidFill>
                <a:cs typeface="Arial" charset="0"/>
              </a:rPr>
              <a:t>Irrigidimento</a:t>
            </a:r>
          </a:p>
        </p:txBody>
      </p:sp>
      <p:sp>
        <p:nvSpPr>
          <p:cNvPr id="28" name="Text Box 40"/>
          <p:cNvSpPr txBox="1">
            <a:spLocks noChangeArrowheads="1"/>
          </p:cNvSpPr>
          <p:nvPr/>
        </p:nvSpPr>
        <p:spPr bwMode="auto">
          <a:xfrm>
            <a:off x="2123728" y="303086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1F497D"/>
                </a:solidFill>
                <a:cs typeface="Arial" charset="0"/>
              </a:rPr>
              <a:t>Stabilità e/o allentamento</a:t>
            </a:r>
          </a:p>
        </p:txBody>
      </p:sp>
      <p:sp>
        <p:nvSpPr>
          <p:cNvPr id="29" name="CasellaDiTesto 2"/>
          <p:cNvSpPr txBox="1">
            <a:spLocks noChangeArrowheads="1"/>
          </p:cNvSpPr>
          <p:nvPr/>
        </p:nvSpPr>
        <p:spPr bwMode="auto">
          <a:xfrm>
            <a:off x="3203850" y="3989045"/>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37,0</a:t>
            </a:r>
            <a:endParaRPr lang="it-IT" altLang="it-IT" sz="1200" b="0" dirty="0"/>
          </a:p>
        </p:txBody>
      </p:sp>
      <p:sp>
        <p:nvSpPr>
          <p:cNvPr id="30" name="CasellaDiTesto 3"/>
          <p:cNvSpPr txBox="1">
            <a:spLocks noChangeArrowheads="1"/>
          </p:cNvSpPr>
          <p:nvPr/>
        </p:nvSpPr>
        <p:spPr bwMode="auto">
          <a:xfrm>
            <a:off x="3226710" y="3409728"/>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48,8</a:t>
            </a:r>
            <a:endParaRPr lang="it-IT" altLang="it-IT" sz="1200" b="0" dirty="0"/>
          </a:p>
        </p:txBody>
      </p:sp>
      <p:sp>
        <p:nvSpPr>
          <p:cNvPr id="31" name="CasellaDiTesto 15"/>
          <p:cNvSpPr txBox="1">
            <a:spLocks noChangeArrowheads="1"/>
          </p:cNvSpPr>
          <p:nvPr/>
        </p:nvSpPr>
        <p:spPr bwMode="auto">
          <a:xfrm>
            <a:off x="3707974" y="3378200"/>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dirty="0" smtClean="0">
                <a:solidFill>
                  <a:srgbClr val="1F497D"/>
                </a:solidFill>
              </a:rPr>
              <a:t>49,4</a:t>
            </a:r>
            <a:endParaRPr lang="it-IT" altLang="it-IT" sz="1200" dirty="0">
              <a:solidFill>
                <a:srgbClr val="1F497D"/>
              </a:solidFill>
            </a:endParaRPr>
          </a:p>
        </p:txBody>
      </p:sp>
      <p:sp>
        <p:nvSpPr>
          <p:cNvPr id="32" name="CasellaDiTesto 16"/>
          <p:cNvSpPr txBox="1">
            <a:spLocks noChangeArrowheads="1"/>
          </p:cNvSpPr>
          <p:nvPr/>
        </p:nvSpPr>
        <p:spPr bwMode="auto">
          <a:xfrm>
            <a:off x="3707974" y="4005064"/>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dirty="0" smtClean="0">
                <a:solidFill>
                  <a:srgbClr val="FF8000"/>
                </a:solidFill>
              </a:rPr>
              <a:t>35,4</a:t>
            </a:r>
            <a:endParaRPr lang="it-IT" altLang="it-IT" sz="1200" dirty="0">
              <a:solidFill>
                <a:srgbClr val="FF8000"/>
              </a:solidFill>
            </a:endParaRPr>
          </a:p>
        </p:txBody>
      </p:sp>
      <p:pic>
        <p:nvPicPr>
          <p:cNvPr id="2" name="Immagine 1"/>
          <p:cNvPicPr>
            <a:picLocks noChangeAspect="1"/>
          </p:cNvPicPr>
          <p:nvPr/>
        </p:nvPicPr>
        <p:blipFill>
          <a:blip r:embed="rId4"/>
          <a:stretch>
            <a:fillRect/>
          </a:stretch>
        </p:blipFill>
        <p:spPr>
          <a:xfrm>
            <a:off x="4456800" y="3592800"/>
            <a:ext cx="4422353" cy="190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06000" y="1951200"/>
            <a:ext cx="3195659" cy="2527200"/>
          </a:xfrm>
          <a:prstGeom prst="rect">
            <a:avLst/>
          </a:prstGeom>
        </p:spPr>
      </p:pic>
      <p:pic>
        <p:nvPicPr>
          <p:cNvPr id="5" name="Immagine 4"/>
          <p:cNvPicPr>
            <a:picLocks noChangeAspect="1"/>
          </p:cNvPicPr>
          <p:nvPr/>
        </p:nvPicPr>
        <p:blipFill>
          <a:blip r:embed="rId3"/>
          <a:stretch>
            <a:fillRect/>
          </a:stretch>
        </p:blipFill>
        <p:spPr>
          <a:xfrm>
            <a:off x="4212000" y="2023200"/>
            <a:ext cx="4493853" cy="2617200"/>
          </a:xfrm>
          <a:prstGeom prst="rect">
            <a:avLst/>
          </a:prstGeom>
        </p:spPr>
      </p:pic>
      <p:sp>
        <p:nvSpPr>
          <p:cNvPr id="32" name="CasellaDiTesto 9"/>
          <p:cNvSpPr txBox="1">
            <a:spLocks noChangeArrowheads="1"/>
          </p:cNvSpPr>
          <p:nvPr/>
        </p:nvSpPr>
        <p:spPr bwMode="auto">
          <a:xfrm>
            <a:off x="250825" y="1052513"/>
            <a:ext cx="85693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Per quanto concerne l’offerta dei fidi e/o dei finanziamenti da parte delle banche ritiene che nel periodo considerato la situazione del costo del finanziamento, sia …?</a:t>
            </a:r>
          </a:p>
        </p:txBody>
      </p:sp>
      <p:sp>
        <p:nvSpPr>
          <p:cNvPr id="33"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osservatorio sul credito | </a:t>
            </a:r>
            <a:r>
              <a:rPr lang="it-IT" altLang="it-IT" sz="2000" dirty="0">
                <a:cs typeface="Arial" panose="020B0604020202020204" pitchFamily="34" charset="0"/>
              </a:rPr>
              <a:t>andamento dei tassi di interesse secondo le imprese </a:t>
            </a:r>
            <a:r>
              <a:rPr lang="it-IT" altLang="it-IT" sz="2000" dirty="0" smtClean="0">
                <a:cs typeface="Arial" panose="020B0604020202020204" pitchFamily="34" charset="0"/>
              </a:rPr>
              <a:t>del friuli venezia giulia…</a:t>
            </a:r>
            <a:endParaRPr lang="it-IT" altLang="it-IT" sz="2000" dirty="0">
              <a:cs typeface="Arial" panose="020B0604020202020204" pitchFamily="34" charset="0"/>
            </a:endParaRPr>
          </a:p>
        </p:txBody>
      </p:sp>
      <p:sp>
        <p:nvSpPr>
          <p:cNvPr id="37"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smtClean="0"/>
              <a:t>Base campione: </a:t>
            </a:r>
            <a:r>
              <a:rPr lang="it-IT" altLang="it-IT" sz="900" b="0" dirty="0" smtClean="0"/>
              <a:t>895 casi. Esclusivamente le imprese che hanno dei fidi o dei finanziamenti da oltre sei mesi.</a:t>
            </a:r>
            <a:r>
              <a:rPr lang="it-IT" altLang="ja-JP" sz="900" b="0" dirty="0" smtClean="0">
                <a:solidFill>
                  <a:srgbClr val="000000"/>
                </a:solidFill>
              </a:rPr>
              <a:t>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smtClean="0">
                <a:solidFill>
                  <a:srgbClr val="000000"/>
                </a:solidFill>
              </a:rPr>
              <a:t>I dati sono riportati all’universo.</a:t>
            </a:r>
            <a:r>
              <a:rPr lang="it-IT" altLang="ja-JP" sz="900" dirty="0" smtClean="0"/>
              <a:t>	</a:t>
            </a:r>
            <a:endParaRPr lang="it-IT" altLang="it-IT" sz="900" dirty="0"/>
          </a:p>
        </p:txBody>
      </p:sp>
      <p:cxnSp>
        <p:nvCxnSpPr>
          <p:cNvPr id="38" name="Connettore 2 37"/>
          <p:cNvCxnSpPr/>
          <p:nvPr/>
        </p:nvCxnSpPr>
        <p:spPr bwMode="auto">
          <a:xfrm>
            <a:off x="6659563"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39" name="Connettore 2 38"/>
          <p:cNvCxnSpPr/>
          <p:nvPr/>
        </p:nvCxnSpPr>
        <p:spPr bwMode="auto">
          <a:xfrm rot="10800000">
            <a:off x="8243888"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40" name="CasellaDiTesto 39"/>
          <p:cNvSpPr txBox="1"/>
          <p:nvPr/>
        </p:nvSpPr>
        <p:spPr>
          <a:xfrm>
            <a:off x="6700838" y="3286125"/>
            <a:ext cx="877887"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41" name="CasellaDiTesto 40"/>
          <p:cNvSpPr txBox="1"/>
          <p:nvPr/>
        </p:nvSpPr>
        <p:spPr>
          <a:xfrm>
            <a:off x="8251825"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42" name="Ovale 1"/>
          <p:cNvSpPr>
            <a:spLocks noChangeArrowheads="1"/>
          </p:cNvSpPr>
          <p:nvPr/>
        </p:nvSpPr>
        <p:spPr bwMode="auto">
          <a:xfrm>
            <a:off x="3000375" y="3889375"/>
            <a:ext cx="595313" cy="331788"/>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15"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16" name="Freccia destra 8"/>
          <p:cNvSpPr>
            <a:spLocks noChangeArrowheads="1"/>
          </p:cNvSpPr>
          <p:nvPr/>
        </p:nvSpPr>
        <p:spPr bwMode="auto">
          <a:xfrm>
            <a:off x="323850" y="5010150"/>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
        <p:nvSpPr>
          <p:cNvPr id="18" name="Rettangolo 7"/>
          <p:cNvSpPr>
            <a:spLocks noChangeArrowheads="1"/>
          </p:cNvSpPr>
          <p:nvPr/>
        </p:nvSpPr>
        <p:spPr bwMode="auto">
          <a:xfrm>
            <a:off x="735013" y="4956175"/>
            <a:ext cx="8280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lnSpc>
                <a:spcPct val="110000"/>
              </a:lnSpc>
              <a:spcBef>
                <a:spcPts val="600"/>
              </a:spcBef>
            </a:pPr>
            <a:r>
              <a:rPr lang="it-IT" altLang="it-IT" sz="1600" b="0" dirty="0">
                <a:cs typeface="Arial" panose="020B0604020202020204" pitchFamily="34" charset="0"/>
              </a:rPr>
              <a:t>Il </a:t>
            </a:r>
            <a:r>
              <a:rPr lang="it-IT" altLang="it-IT" sz="1600" b="0" dirty="0" smtClean="0">
                <a:cs typeface="Arial" panose="020B0604020202020204" pitchFamily="34" charset="0"/>
              </a:rPr>
              <a:t>calo </a:t>
            </a:r>
            <a:r>
              <a:rPr lang="it-IT" altLang="it-IT" sz="1600" b="0" dirty="0">
                <a:cs typeface="Arial" panose="020B0604020202020204" pitchFamily="34" charset="0"/>
              </a:rPr>
              <a:t>dei tassi di interesse è </a:t>
            </a:r>
            <a:r>
              <a:rPr lang="it-IT" altLang="it-IT" sz="1600" b="0" dirty="0" smtClean="0">
                <a:cs typeface="Arial" panose="020B0604020202020204" pitchFamily="34" charset="0"/>
              </a:rPr>
              <a:t>avvertito dalle </a:t>
            </a:r>
            <a:r>
              <a:rPr lang="it-IT" altLang="it-IT" sz="1600" b="0" dirty="0">
                <a:cs typeface="Arial" panose="020B0604020202020204" pitchFamily="34" charset="0"/>
              </a:rPr>
              <a:t>imprese del </a:t>
            </a:r>
            <a:r>
              <a:rPr lang="it-IT" altLang="it-IT" sz="1600" b="0" dirty="0" smtClean="0">
                <a:cs typeface="Arial" panose="020B0604020202020204" pitchFamily="34" charset="0"/>
              </a:rPr>
              <a:t>terziario del Friuli Venezia Giulia con </a:t>
            </a:r>
            <a:r>
              <a:rPr lang="it-IT" altLang="it-IT" sz="1600" b="0" dirty="0">
                <a:cs typeface="Arial" panose="020B0604020202020204" pitchFamily="34" charset="0"/>
              </a:rPr>
              <a:t>un fido o un finanziamento in corso da oltre sei mesi. </a:t>
            </a:r>
            <a:r>
              <a:rPr lang="it-IT" altLang="it-IT" sz="1600" b="0" dirty="0" smtClean="0">
                <a:cs typeface="Arial" panose="020B0604020202020204" pitchFamily="34" charset="0"/>
              </a:rPr>
              <a:t>Le imprese giudicano </a:t>
            </a:r>
            <a:r>
              <a:rPr lang="it-IT" altLang="it-IT" sz="1600" b="0" dirty="0">
                <a:cs typeface="Arial" panose="020B0604020202020204" pitchFamily="34" charset="0"/>
              </a:rPr>
              <a:t>il costo del credito in miglioramento da oramai diversi trimestri a questa parte.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olo 1"/>
          <p:cNvSpPr>
            <a:spLocks noGrp="1"/>
          </p:cNvSpPr>
          <p:nvPr>
            <p:ph type="title"/>
          </p:nvPr>
        </p:nvSpPr>
        <p:spPr/>
        <p:txBody>
          <a:bodyPr/>
          <a:lstStyle/>
          <a:p>
            <a:r>
              <a:rPr lang="it-IT" dirty="0">
                <a:solidFill>
                  <a:srgbClr val="1F497D"/>
                </a:solidFill>
                <a:latin typeface="Arial" charset="0"/>
                <a:ea typeface="MS PGothic" charset="0"/>
                <a:cs typeface="Arial" charset="0"/>
              </a:rPr>
              <a:t>considerazioni generali di sintesi |</a:t>
            </a:r>
            <a:br>
              <a:rPr lang="it-IT" dirty="0">
                <a:solidFill>
                  <a:srgbClr val="1F497D"/>
                </a:solidFill>
                <a:latin typeface="Arial" charset="0"/>
                <a:ea typeface="MS PGothic" charset="0"/>
                <a:cs typeface="Arial" charset="0"/>
              </a:rPr>
            </a:br>
            <a:endParaRPr lang="it-IT" dirty="0">
              <a:solidFill>
                <a:srgbClr val="1F497D"/>
              </a:solidFill>
              <a:latin typeface="Arial" charset="0"/>
              <a:ea typeface="MS PGothic" charset="0"/>
            </a:endParaRPr>
          </a:p>
        </p:txBody>
      </p:sp>
      <p:sp>
        <p:nvSpPr>
          <p:cNvPr id="5" name="Segnaposto contenuto 2"/>
          <p:cNvSpPr>
            <a:spLocks noGrp="1"/>
          </p:cNvSpPr>
          <p:nvPr>
            <p:ph idx="1"/>
          </p:nvPr>
        </p:nvSpPr>
        <p:spPr>
          <a:xfrm>
            <a:off x="458788" y="794296"/>
            <a:ext cx="8229600" cy="5164491"/>
          </a:xfrm>
        </p:spPr>
        <p:txBody>
          <a:bodyPr>
            <a:spAutoFit/>
          </a:bodyPr>
          <a:lstStyle/>
          <a:p>
            <a:pPr marL="0" indent="0">
              <a:buNone/>
            </a:pPr>
            <a:r>
              <a:rPr lang="it-IT" sz="1600" b="1" dirty="0"/>
              <a:t>Clima di fiducia - </a:t>
            </a:r>
            <a:r>
              <a:rPr lang="it-IT" sz="1600" dirty="0"/>
              <a:t>Nei primi tre mesi del 2015 aumenta la fiducia delle imprese del terziario del Friuli Venezia Giulia circa la situazione economica generale del Paese. L’indicatore congiunturale, per quanto ancora lontano dai livelli pre-crisi, raggiunge il livello più elevato da quando è in linea l’osservatorio. </a:t>
            </a:r>
            <a:r>
              <a:rPr lang="it-IT" sz="1600" dirty="0" smtClean="0"/>
              <a:t>Il </a:t>
            </a:r>
            <a:r>
              <a:rPr lang="it-IT" sz="1600" dirty="0"/>
              <a:t>miglioramento del clima di fiducia da parte delle imprese è più evidente con riferimento all’andamento della propria attività.</a:t>
            </a:r>
          </a:p>
          <a:p>
            <a:pPr marL="0" indent="0">
              <a:buNone/>
            </a:pPr>
            <a:r>
              <a:rPr lang="it-IT" sz="1600" dirty="0"/>
              <a:t> </a:t>
            </a:r>
          </a:p>
          <a:p>
            <a:pPr marL="0" indent="0">
              <a:buNone/>
            </a:pPr>
            <a:r>
              <a:rPr lang="it-IT" sz="1600" b="1" dirty="0"/>
              <a:t>Congiuntura - </a:t>
            </a:r>
            <a:r>
              <a:rPr lang="it-IT" sz="1600" dirty="0"/>
              <a:t>Per il secondo trimestre di seguito, il miglioramento della fiducia delle imprese del terziario coincide con un effettivo riscontro sul fronte dei </a:t>
            </a:r>
            <a:r>
              <a:rPr lang="it-IT" sz="1600" u="sng" dirty="0"/>
              <a:t>ricavi</a:t>
            </a:r>
            <a:r>
              <a:rPr lang="it-IT" sz="1600" dirty="0"/>
              <a:t>, in crescita nel trimestre e destinati ad aumentare ancora nella prima metà dell’anno secondo la previsione degli operatori. Stabile l’indicatore congiunturale con riferimento all’</a:t>
            </a:r>
            <a:r>
              <a:rPr lang="it-IT" sz="1600" u="sng" dirty="0"/>
              <a:t>occupazione</a:t>
            </a:r>
            <a:r>
              <a:rPr lang="it-IT" sz="1600" dirty="0"/>
              <a:t>, che non fa registrare un peggioramento rispetto al trimestre precedente. Peggiora l’indicatore relativo ai </a:t>
            </a:r>
            <a:r>
              <a:rPr lang="it-IT" sz="1600" u="sng" dirty="0"/>
              <a:t>prezzi praticati dai fornitori</a:t>
            </a:r>
            <a:r>
              <a:rPr lang="it-IT" sz="1600" dirty="0"/>
              <a:t> delle imprese del terziario del Friuli Venezia Giulia e restano pressoché invariati i </a:t>
            </a:r>
            <a:r>
              <a:rPr lang="it-IT" sz="1600" u="sng" dirty="0"/>
              <a:t>tempi di pagamento</a:t>
            </a:r>
            <a:r>
              <a:rPr lang="it-IT" sz="1600" dirty="0"/>
              <a:t> da parte dei clienti delle imprese del terziario della regione. La situazione è destinata a restare inalterata anche in vista della fine del primo semestre dell’anno. Migliora e si stabilizza nella soglia di «espansione» l’indicatore relativo alla </a:t>
            </a:r>
            <a:r>
              <a:rPr lang="it-IT" sz="1600" u="sng" dirty="0"/>
              <a:t>capacità delle imprese di fare fronte ai propri impegni finanziari</a:t>
            </a:r>
            <a:r>
              <a:rPr lang="it-IT" sz="1600" dirty="0"/>
              <a:t>. Scende al 18% circa la quota di quelle che ravvisano un peggioramento alla fine del primo trimestre 2015, percentuale più bassa da due anni a questa parte.</a:t>
            </a:r>
          </a:p>
          <a:p>
            <a:pPr marL="0" indent="0">
              <a:buNone/>
            </a:pPr>
            <a:r>
              <a:rPr lang="it-IT" sz="1600" b="1" dirty="0"/>
              <a:t> </a:t>
            </a:r>
            <a:endParaRPr lang="it-IT"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08000" y="2520000"/>
            <a:ext cx="4156213" cy="2494800"/>
          </a:xfrm>
          <a:prstGeom prst="rect">
            <a:avLst/>
          </a:prstGeom>
        </p:spPr>
      </p:pic>
      <p:sp>
        <p:nvSpPr>
          <p:cNvPr id="43011" name="Rectangle 35"/>
          <p:cNvSpPr txBox="1">
            <a:spLocks noChangeArrowheads="1"/>
          </p:cNvSpPr>
          <p:nvPr/>
        </p:nvSpPr>
        <p:spPr bwMode="auto">
          <a:xfrm>
            <a:off x="395288" y="188913"/>
            <a:ext cx="86534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2000" dirty="0">
                <a:solidFill>
                  <a:srgbClr val="1F497D"/>
                </a:solidFill>
                <a:cs typeface="Arial" charset="0"/>
              </a:rPr>
              <a:t>osservatorio sul credito | </a:t>
            </a:r>
            <a:r>
              <a:rPr lang="it-IT" sz="2000" dirty="0">
                <a:cs typeface="Arial" charset="0"/>
              </a:rPr>
              <a:t>tassi di </a:t>
            </a:r>
            <a:r>
              <a:rPr lang="it-IT" sz="2000" dirty="0" smtClean="0">
                <a:cs typeface="Arial" charset="0"/>
              </a:rPr>
              <a:t>interesse…</a:t>
            </a:r>
          </a:p>
          <a:p>
            <a:pPr eaLnBrk="1" hangingPunct="1"/>
            <a:r>
              <a:rPr lang="it-IT" sz="2000" b="0" i="1" dirty="0">
                <a:cs typeface="Arial" charset="0"/>
              </a:rPr>
              <a:t>(analisi per provincia, settore, dimensione)</a:t>
            </a:r>
            <a:r>
              <a:rPr lang="it-IT" sz="2000" dirty="0">
                <a:cs typeface="Arial" charset="0"/>
              </a:rPr>
              <a:t> </a:t>
            </a:r>
          </a:p>
        </p:txBody>
      </p:sp>
      <p:sp>
        <p:nvSpPr>
          <p:cNvPr id="21"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it-IT" sz="900" b="0" dirty="0"/>
              <a:t>Esclusivamente le imprese che hanno dei fidi o dei finanziamenti da oltre sei mesi.</a:t>
            </a:r>
            <a:r>
              <a:rPr lang="it-IT" altLang="ja-JP" sz="900" b="0" dirty="0">
                <a:solidFill>
                  <a:srgbClr val="000000"/>
                </a:solidFill>
              </a:rPr>
              <a:t>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altLang="it-IT" sz="900" dirty="0"/>
          </a:p>
        </p:txBody>
      </p:sp>
      <p:cxnSp>
        <p:nvCxnSpPr>
          <p:cNvPr id="22" name="Connettore 1 21"/>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23" name="Connettore 1 22"/>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4"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25"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6" name="Connettore 1 25"/>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7"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8" name="Connettore 1 2"/>
          <p:cNvCxnSpPr>
            <a:cxnSpLocks noChangeShapeType="1"/>
          </p:cNvCxnSpPr>
          <p:nvPr/>
        </p:nvCxnSpPr>
        <p:spPr bwMode="auto">
          <a:xfrm flipV="1">
            <a:off x="550487" y="3858032"/>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9" name="CasellaDiTesto 2"/>
          <p:cNvSpPr txBox="1">
            <a:spLocks noChangeArrowheads="1"/>
          </p:cNvSpPr>
          <p:nvPr/>
        </p:nvSpPr>
        <p:spPr bwMode="auto">
          <a:xfrm>
            <a:off x="3967256" y="3645024"/>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 </a:t>
            </a:r>
            <a:r>
              <a:rPr lang="it-IT" sz="900" i="1" dirty="0" smtClean="0">
                <a:solidFill>
                  <a:srgbClr val="008000"/>
                </a:solidFill>
              </a:rPr>
              <a:t>39,5</a:t>
            </a:r>
            <a:endParaRPr lang="it-IT" sz="900" i="1" dirty="0">
              <a:solidFill>
                <a:srgbClr val="008000"/>
              </a:solidFill>
            </a:endParaRPr>
          </a:p>
        </p:txBody>
      </p:sp>
      <p:pic>
        <p:nvPicPr>
          <p:cNvPr id="7" name="Immagine 6"/>
          <p:cNvPicPr>
            <a:picLocks noChangeAspect="1"/>
          </p:cNvPicPr>
          <p:nvPr/>
        </p:nvPicPr>
        <p:blipFill>
          <a:blip r:embed="rId3"/>
          <a:stretch>
            <a:fillRect/>
          </a:stretch>
        </p:blipFill>
        <p:spPr>
          <a:xfrm>
            <a:off x="468000" y="1587600"/>
            <a:ext cx="3710884" cy="831600"/>
          </a:xfrm>
          <a:prstGeom prst="rect">
            <a:avLst/>
          </a:prstGeom>
        </p:spPr>
      </p:pic>
      <p:pic>
        <p:nvPicPr>
          <p:cNvPr id="8" name="Immagine 7"/>
          <p:cNvPicPr>
            <a:picLocks noChangeAspect="1"/>
          </p:cNvPicPr>
          <p:nvPr/>
        </p:nvPicPr>
        <p:blipFill>
          <a:blip r:embed="rId4"/>
          <a:stretch>
            <a:fillRect/>
          </a:stretch>
        </p:blipFill>
        <p:spPr>
          <a:xfrm>
            <a:off x="5097600" y="1425600"/>
            <a:ext cx="3849780" cy="2206800"/>
          </a:xfrm>
          <a:prstGeom prst="rect">
            <a:avLst/>
          </a:prstGeom>
        </p:spPr>
      </p:pic>
      <p:pic>
        <p:nvPicPr>
          <p:cNvPr id="9" name="Immagine 8"/>
          <p:cNvPicPr>
            <a:picLocks noChangeAspect="1"/>
          </p:cNvPicPr>
          <p:nvPr/>
        </p:nvPicPr>
        <p:blipFill>
          <a:blip r:embed="rId5"/>
          <a:stretch>
            <a:fillRect/>
          </a:stretch>
        </p:blipFill>
        <p:spPr>
          <a:xfrm>
            <a:off x="5097600" y="4096800"/>
            <a:ext cx="3849780" cy="2206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6000" y="1951200"/>
            <a:ext cx="3195659" cy="2527200"/>
          </a:xfrm>
          <a:prstGeom prst="rect">
            <a:avLst/>
          </a:prstGeom>
        </p:spPr>
      </p:pic>
      <p:pic>
        <p:nvPicPr>
          <p:cNvPr id="3" name="Immagine 2"/>
          <p:cNvPicPr>
            <a:picLocks noChangeAspect="1"/>
          </p:cNvPicPr>
          <p:nvPr/>
        </p:nvPicPr>
        <p:blipFill>
          <a:blip r:embed="rId3"/>
          <a:stretch>
            <a:fillRect/>
          </a:stretch>
        </p:blipFill>
        <p:spPr>
          <a:xfrm>
            <a:off x="4212000" y="2023200"/>
            <a:ext cx="4493853" cy="2617200"/>
          </a:xfrm>
          <a:prstGeom prst="rect">
            <a:avLst/>
          </a:prstGeom>
        </p:spPr>
      </p:pic>
      <p:sp>
        <p:nvSpPr>
          <p:cNvPr id="32" name="CasellaDiTesto 9"/>
          <p:cNvSpPr txBox="1">
            <a:spLocks noChangeArrowheads="1"/>
          </p:cNvSpPr>
          <p:nvPr/>
        </p:nvSpPr>
        <p:spPr bwMode="auto">
          <a:xfrm>
            <a:off x="250825" y="1052513"/>
            <a:ext cx="85693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Per quanto concerne l’offerta dei fidi o dei finanziamenti da parte delle banche ritiene che la situazione relativa al costo dell’istruttoria e alle “altre condizioni” sia …?</a:t>
            </a:r>
          </a:p>
        </p:txBody>
      </p:sp>
      <p:sp>
        <p:nvSpPr>
          <p:cNvPr id="33"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osservatorio sul credito | </a:t>
            </a:r>
            <a:r>
              <a:rPr lang="it-IT" altLang="it-IT" sz="2000" dirty="0">
                <a:cs typeface="Arial" panose="020B0604020202020204" pitchFamily="34" charset="0"/>
              </a:rPr>
              <a:t>andamento delle “altre condizioni” secondo le imprese </a:t>
            </a:r>
            <a:r>
              <a:rPr lang="it-IT" altLang="it-IT" sz="2000" dirty="0" smtClean="0">
                <a:cs typeface="Arial" panose="020B0604020202020204" pitchFamily="34" charset="0"/>
              </a:rPr>
              <a:t>friuli venezia giulia…</a:t>
            </a:r>
            <a:endParaRPr lang="it-IT" altLang="it-IT" sz="2000" dirty="0">
              <a:cs typeface="Arial" panose="020B0604020202020204" pitchFamily="34" charset="0"/>
            </a:endParaRPr>
          </a:p>
        </p:txBody>
      </p:sp>
      <p:sp>
        <p:nvSpPr>
          <p:cNvPr id="37"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smtClean="0"/>
              <a:t>895 casi</a:t>
            </a:r>
            <a:r>
              <a:rPr lang="it-IT" altLang="it-IT" sz="900" b="0" dirty="0"/>
              <a:t>. Esclusivamente le imprese che hanno dei fidi o dei finanziamenti da oltre sei mesi.</a:t>
            </a:r>
            <a:r>
              <a:rPr lang="it-IT" altLang="ja-JP" sz="900" b="0" dirty="0">
                <a:solidFill>
                  <a:srgbClr val="000000"/>
                </a:solidFill>
              </a:rPr>
              <a:t>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cxnSp>
        <p:nvCxnSpPr>
          <p:cNvPr id="38" name="Connettore 2 37"/>
          <p:cNvCxnSpPr/>
          <p:nvPr/>
        </p:nvCxnSpPr>
        <p:spPr bwMode="auto">
          <a:xfrm>
            <a:off x="6659563"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39" name="Connettore 2 38"/>
          <p:cNvCxnSpPr/>
          <p:nvPr/>
        </p:nvCxnSpPr>
        <p:spPr bwMode="auto">
          <a:xfrm rot="10800000">
            <a:off x="8243888"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40" name="CasellaDiTesto 39"/>
          <p:cNvSpPr txBox="1"/>
          <p:nvPr/>
        </p:nvSpPr>
        <p:spPr>
          <a:xfrm>
            <a:off x="6700838" y="3286125"/>
            <a:ext cx="877887"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41" name="CasellaDiTesto 40"/>
          <p:cNvSpPr txBox="1"/>
          <p:nvPr/>
        </p:nvSpPr>
        <p:spPr>
          <a:xfrm>
            <a:off x="8251825"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42" name="Ovale 1"/>
          <p:cNvSpPr>
            <a:spLocks noChangeArrowheads="1"/>
          </p:cNvSpPr>
          <p:nvPr/>
        </p:nvSpPr>
        <p:spPr bwMode="auto">
          <a:xfrm>
            <a:off x="3000375" y="3889375"/>
            <a:ext cx="595313" cy="331788"/>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14"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15" name="Freccia destra 8"/>
          <p:cNvSpPr>
            <a:spLocks noChangeArrowheads="1"/>
          </p:cNvSpPr>
          <p:nvPr/>
        </p:nvSpPr>
        <p:spPr bwMode="auto">
          <a:xfrm>
            <a:off x="323850" y="5010150"/>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
        <p:nvSpPr>
          <p:cNvPr id="17" name="Rettangolo 7"/>
          <p:cNvSpPr>
            <a:spLocks noChangeArrowheads="1"/>
          </p:cNvSpPr>
          <p:nvPr/>
        </p:nvSpPr>
        <p:spPr bwMode="auto">
          <a:xfrm>
            <a:off x="735013" y="4956175"/>
            <a:ext cx="8280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lnSpc>
                <a:spcPct val="110000"/>
              </a:lnSpc>
              <a:spcBef>
                <a:spcPts val="600"/>
              </a:spcBef>
            </a:pPr>
            <a:r>
              <a:rPr lang="it-IT" altLang="it-IT" sz="1600" b="0" dirty="0" smtClean="0">
                <a:cs typeface="Arial" panose="020B0604020202020204" pitchFamily="34" charset="0"/>
              </a:rPr>
              <a:t>Migliorano lievemente i </a:t>
            </a:r>
            <a:r>
              <a:rPr lang="it-IT" altLang="it-IT" sz="1600" b="0" dirty="0">
                <a:cs typeface="Arial" panose="020B0604020202020204" pitchFamily="34" charset="0"/>
              </a:rPr>
              <a:t>giudizi circa il costo dell’istruttoria e con riferimento a tutte le altre condizioni accessorie </a:t>
            </a:r>
            <a:r>
              <a:rPr lang="it-IT" altLang="it-IT" sz="1600" b="0" dirty="0" smtClean="0">
                <a:cs typeface="Arial" panose="020B0604020202020204" pitchFamily="34" charset="0"/>
              </a:rPr>
              <a:t>del credito (servizi </a:t>
            </a:r>
            <a:r>
              <a:rPr lang="it-IT" altLang="it-IT" sz="1600" b="0" dirty="0">
                <a:cs typeface="Arial" panose="020B0604020202020204" pitchFamily="34" charset="0"/>
              </a:rPr>
              <a:t>bancari comunque legati ad un servizio di finanziamento</a:t>
            </a:r>
            <a:r>
              <a:rPr lang="it-IT" altLang="it-IT" sz="1600" b="0" dirty="0" smtClean="0">
                <a:cs typeface="Arial" panose="020B0604020202020204" pitchFamily="34" charset="0"/>
              </a:rPr>
              <a:t>) al di là del tasso di interesse.</a:t>
            </a:r>
            <a:endParaRPr lang="it-IT" altLang="it-IT" sz="1600" b="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108000" y="2520000"/>
            <a:ext cx="4156213" cy="2494800"/>
          </a:xfrm>
          <a:prstGeom prst="rect">
            <a:avLst/>
          </a:prstGeom>
        </p:spPr>
      </p:pic>
      <p:sp>
        <p:nvSpPr>
          <p:cNvPr id="46083" name="Rectangle 30"/>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2000" dirty="0">
                <a:solidFill>
                  <a:srgbClr val="1F497D"/>
                </a:solidFill>
                <a:cs typeface="Arial" charset="0"/>
              </a:rPr>
              <a:t>osservatorio sul credito | </a:t>
            </a:r>
            <a:r>
              <a:rPr lang="it-IT" altLang="it-IT" sz="2000" dirty="0">
                <a:cs typeface="Arial" panose="020B0604020202020204" pitchFamily="34" charset="0"/>
              </a:rPr>
              <a:t>andamento delle “altre condizioni</a:t>
            </a:r>
            <a:r>
              <a:rPr lang="it-IT" altLang="it-IT" sz="2000" dirty="0" smtClean="0">
                <a:cs typeface="Arial" panose="020B0604020202020204" pitchFamily="34" charset="0"/>
              </a:rPr>
              <a:t>”…</a:t>
            </a:r>
          </a:p>
          <a:p>
            <a:pPr eaLnBrk="1" hangingPunct="1"/>
            <a:r>
              <a:rPr lang="it-IT" sz="2000" b="0" i="1" dirty="0">
                <a:cs typeface="Arial" charset="0"/>
              </a:rPr>
              <a:t>(analisi per provincia, settore, dimensione)</a:t>
            </a:r>
            <a:r>
              <a:rPr lang="it-IT" sz="2000" dirty="0">
                <a:cs typeface="Arial" charset="0"/>
              </a:rPr>
              <a:t> </a:t>
            </a:r>
            <a:endParaRPr lang="it-IT" altLang="ja-JP" sz="2000" dirty="0">
              <a:cs typeface="Arial" charset="0"/>
            </a:endParaRPr>
          </a:p>
        </p:txBody>
      </p:sp>
      <p:sp>
        <p:nvSpPr>
          <p:cNvPr id="21"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it-IT" sz="900" b="0" dirty="0"/>
              <a:t>Esclusivamente le imprese che hanno dei fidi o dei finanziamenti da oltre sei mesi.</a:t>
            </a:r>
            <a:r>
              <a:rPr lang="it-IT" altLang="ja-JP" sz="900" b="0" dirty="0">
                <a:solidFill>
                  <a:srgbClr val="000000"/>
                </a:solidFill>
              </a:rPr>
              <a:t>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altLang="it-IT" sz="900" dirty="0"/>
          </a:p>
        </p:txBody>
      </p:sp>
      <p:cxnSp>
        <p:nvCxnSpPr>
          <p:cNvPr id="22" name="Connettore 1 21"/>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23" name="Connettore 1 22"/>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4"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25"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6" name="Connettore 1 25"/>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7"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8" name="Connettore 1 2"/>
          <p:cNvCxnSpPr>
            <a:cxnSpLocks noChangeShapeType="1"/>
          </p:cNvCxnSpPr>
          <p:nvPr/>
        </p:nvCxnSpPr>
        <p:spPr bwMode="auto">
          <a:xfrm flipV="1">
            <a:off x="550487" y="4002048"/>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9" name="CasellaDiTesto 2"/>
          <p:cNvSpPr txBox="1">
            <a:spLocks noChangeArrowheads="1"/>
          </p:cNvSpPr>
          <p:nvPr/>
        </p:nvSpPr>
        <p:spPr bwMode="auto">
          <a:xfrm>
            <a:off x="3967256" y="3789040"/>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 </a:t>
            </a:r>
            <a:r>
              <a:rPr lang="it-IT" sz="900" i="1" dirty="0" smtClean="0">
                <a:solidFill>
                  <a:srgbClr val="008000"/>
                </a:solidFill>
              </a:rPr>
              <a:t>31,5</a:t>
            </a:r>
            <a:endParaRPr lang="it-IT" sz="900" i="1" dirty="0">
              <a:solidFill>
                <a:srgbClr val="008000"/>
              </a:solidFill>
            </a:endParaRPr>
          </a:p>
        </p:txBody>
      </p:sp>
      <p:pic>
        <p:nvPicPr>
          <p:cNvPr id="4" name="Immagine 3"/>
          <p:cNvPicPr>
            <a:picLocks noChangeAspect="1"/>
          </p:cNvPicPr>
          <p:nvPr/>
        </p:nvPicPr>
        <p:blipFill>
          <a:blip r:embed="rId3"/>
          <a:stretch>
            <a:fillRect/>
          </a:stretch>
        </p:blipFill>
        <p:spPr>
          <a:xfrm>
            <a:off x="468000" y="1587600"/>
            <a:ext cx="3710884" cy="831600"/>
          </a:xfrm>
          <a:prstGeom prst="rect">
            <a:avLst/>
          </a:prstGeom>
        </p:spPr>
      </p:pic>
      <p:pic>
        <p:nvPicPr>
          <p:cNvPr id="5" name="Immagine 4"/>
          <p:cNvPicPr>
            <a:picLocks noChangeAspect="1"/>
          </p:cNvPicPr>
          <p:nvPr/>
        </p:nvPicPr>
        <p:blipFill>
          <a:blip r:embed="rId4"/>
          <a:stretch>
            <a:fillRect/>
          </a:stretch>
        </p:blipFill>
        <p:spPr>
          <a:xfrm>
            <a:off x="5097600" y="1425600"/>
            <a:ext cx="3849780" cy="2206800"/>
          </a:xfrm>
          <a:prstGeom prst="rect">
            <a:avLst/>
          </a:prstGeom>
        </p:spPr>
      </p:pic>
      <p:pic>
        <p:nvPicPr>
          <p:cNvPr id="6" name="Immagine 5"/>
          <p:cNvPicPr>
            <a:picLocks noChangeAspect="1"/>
          </p:cNvPicPr>
          <p:nvPr/>
        </p:nvPicPr>
        <p:blipFill>
          <a:blip r:embed="rId5"/>
          <a:stretch>
            <a:fillRect/>
          </a:stretch>
        </p:blipFill>
        <p:spPr>
          <a:xfrm>
            <a:off x="5097600" y="4096800"/>
            <a:ext cx="3849780" cy="2206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6000" y="1951200"/>
            <a:ext cx="3195661" cy="2527200"/>
          </a:xfrm>
          <a:prstGeom prst="rect">
            <a:avLst/>
          </a:prstGeom>
        </p:spPr>
      </p:pic>
      <p:pic>
        <p:nvPicPr>
          <p:cNvPr id="3" name="Immagine 2"/>
          <p:cNvPicPr>
            <a:picLocks noChangeAspect="1"/>
          </p:cNvPicPr>
          <p:nvPr/>
        </p:nvPicPr>
        <p:blipFill>
          <a:blip r:embed="rId3"/>
          <a:stretch>
            <a:fillRect/>
          </a:stretch>
        </p:blipFill>
        <p:spPr>
          <a:xfrm>
            <a:off x="4212000" y="2023200"/>
            <a:ext cx="4493853" cy="2617200"/>
          </a:xfrm>
          <a:prstGeom prst="rect">
            <a:avLst/>
          </a:prstGeom>
        </p:spPr>
      </p:pic>
      <p:sp>
        <p:nvSpPr>
          <p:cNvPr id="52226" name="CasellaDiTesto 9"/>
          <p:cNvSpPr txBox="1">
            <a:spLocks noChangeArrowheads="1"/>
          </p:cNvSpPr>
          <p:nvPr/>
        </p:nvSpPr>
        <p:spPr bwMode="auto">
          <a:xfrm>
            <a:off x="250825" y="1052513"/>
            <a:ext cx="85693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Per quanto concerne l’offerta dei “fidi” da parte delle banche ritiene che nel periodo considerato, con riferimento alla durata temporale del credito, la situazione sia …?</a:t>
            </a:r>
          </a:p>
        </p:txBody>
      </p:sp>
      <p:sp>
        <p:nvSpPr>
          <p:cNvPr id="52227"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osservatorio sul credito | </a:t>
            </a:r>
            <a:r>
              <a:rPr lang="it-IT" altLang="it-IT" sz="2000" dirty="0">
                <a:cs typeface="Arial" panose="020B0604020202020204" pitchFamily="34" charset="0"/>
              </a:rPr>
              <a:t>la durata del credito secondo le imprese del </a:t>
            </a:r>
            <a:r>
              <a:rPr lang="it-IT" altLang="it-IT" sz="2000" dirty="0" smtClean="0">
                <a:cs typeface="Arial" panose="020B0604020202020204" pitchFamily="34" charset="0"/>
              </a:rPr>
              <a:t>friuli venezia giulia…</a:t>
            </a:r>
            <a:endParaRPr lang="it-IT" altLang="it-IT" sz="2000" dirty="0">
              <a:cs typeface="Arial" panose="020B0604020202020204" pitchFamily="34" charset="0"/>
            </a:endParaRPr>
          </a:p>
        </p:txBody>
      </p:sp>
      <p:sp>
        <p:nvSpPr>
          <p:cNvPr id="52231"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smtClean="0"/>
              <a:t>895 casi</a:t>
            </a:r>
            <a:r>
              <a:rPr lang="it-IT" altLang="it-IT" sz="900" b="0" dirty="0"/>
              <a:t>. Esclusivamente le imprese che hanno dei fidi o dei finanziamenti da oltre sei mesi.</a:t>
            </a:r>
            <a:r>
              <a:rPr lang="it-IT" altLang="ja-JP" sz="900" b="0" dirty="0">
                <a:solidFill>
                  <a:srgbClr val="000000"/>
                </a:solidFill>
              </a:rPr>
              <a:t>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cxnSp>
        <p:nvCxnSpPr>
          <p:cNvPr id="10" name="Connettore 2 9"/>
          <p:cNvCxnSpPr/>
          <p:nvPr/>
        </p:nvCxnSpPr>
        <p:spPr bwMode="auto">
          <a:xfrm>
            <a:off x="6659563"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1" name="Connettore 2 10"/>
          <p:cNvCxnSpPr/>
          <p:nvPr/>
        </p:nvCxnSpPr>
        <p:spPr bwMode="auto">
          <a:xfrm rot="10800000">
            <a:off x="8243888"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12" name="CasellaDiTesto 11"/>
          <p:cNvSpPr txBox="1"/>
          <p:nvPr/>
        </p:nvSpPr>
        <p:spPr>
          <a:xfrm>
            <a:off x="6700838" y="3286125"/>
            <a:ext cx="877887"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13" name="CasellaDiTesto 12"/>
          <p:cNvSpPr txBox="1"/>
          <p:nvPr/>
        </p:nvSpPr>
        <p:spPr>
          <a:xfrm>
            <a:off x="8251825"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14" name="Ovale 1"/>
          <p:cNvSpPr>
            <a:spLocks noChangeArrowheads="1"/>
          </p:cNvSpPr>
          <p:nvPr/>
        </p:nvSpPr>
        <p:spPr bwMode="auto">
          <a:xfrm>
            <a:off x="3000375" y="3889375"/>
            <a:ext cx="595313" cy="331788"/>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15"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17" name="Freccia destra 8"/>
          <p:cNvSpPr>
            <a:spLocks noChangeArrowheads="1"/>
          </p:cNvSpPr>
          <p:nvPr/>
        </p:nvSpPr>
        <p:spPr bwMode="auto">
          <a:xfrm>
            <a:off x="323850" y="5010150"/>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
        <p:nvSpPr>
          <p:cNvPr id="16" name="Rettangolo 7"/>
          <p:cNvSpPr>
            <a:spLocks noChangeArrowheads="1"/>
          </p:cNvSpPr>
          <p:nvPr/>
        </p:nvSpPr>
        <p:spPr bwMode="auto">
          <a:xfrm>
            <a:off x="735013" y="4956175"/>
            <a:ext cx="8280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lnSpc>
                <a:spcPct val="110000"/>
              </a:lnSpc>
              <a:spcBef>
                <a:spcPts val="600"/>
              </a:spcBef>
            </a:pPr>
            <a:r>
              <a:rPr lang="it-IT" altLang="it-IT" sz="1600" b="0" dirty="0" smtClean="0">
                <a:cs typeface="Arial" panose="020B0604020202020204" pitchFamily="34" charset="0"/>
              </a:rPr>
              <a:t>Le imprese del terziario della regione con </a:t>
            </a:r>
            <a:r>
              <a:rPr lang="it-IT" altLang="it-IT" sz="1600" b="0" dirty="0">
                <a:cs typeface="Arial" panose="020B0604020202020204" pitchFamily="34" charset="0"/>
              </a:rPr>
              <a:t>un fido o un finanziamento in corso da oltre sei mesi </a:t>
            </a:r>
            <a:r>
              <a:rPr lang="it-IT" altLang="it-IT" sz="1600" b="0" dirty="0" smtClean="0">
                <a:cs typeface="Arial" panose="020B0604020202020204" pitchFamily="34" charset="0"/>
              </a:rPr>
              <a:t>giudicano in miglioramento la situazione relativa alla durata </a:t>
            </a:r>
            <a:r>
              <a:rPr lang="it-IT" altLang="it-IT" sz="1600" b="0" dirty="0">
                <a:cs typeface="Arial" panose="020B0604020202020204" pitchFamily="34" charset="0"/>
              </a:rPr>
              <a:t>temporale </a:t>
            </a:r>
            <a:r>
              <a:rPr lang="it-IT" altLang="it-IT" sz="1600" b="0" dirty="0" smtClean="0">
                <a:cs typeface="Arial" panose="020B0604020202020204" pitchFamily="34" charset="0"/>
              </a:rPr>
              <a:t>dei finanziamenti.</a:t>
            </a:r>
            <a:endParaRPr lang="it-IT" altLang="it-IT" sz="1600" b="0" dirty="0">
              <a:cs typeface="Arial" panose="020B0604020202020204" pitchFamily="34" charset="0"/>
            </a:endParaRPr>
          </a:p>
        </p:txBody>
      </p:sp>
    </p:spTree>
    <p:extLst>
      <p:ext uri="{BB962C8B-B14F-4D97-AF65-F5344CB8AC3E}">
        <p14:creationId xmlns:p14="http://schemas.microsoft.com/office/powerpoint/2010/main" val="2096154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468000" y="1587600"/>
            <a:ext cx="3723106" cy="831600"/>
          </a:xfrm>
          <a:prstGeom prst="rect">
            <a:avLst/>
          </a:prstGeom>
        </p:spPr>
      </p:pic>
      <p:pic>
        <p:nvPicPr>
          <p:cNvPr id="3" name="Immagine 2"/>
          <p:cNvPicPr>
            <a:picLocks noChangeAspect="1"/>
          </p:cNvPicPr>
          <p:nvPr/>
        </p:nvPicPr>
        <p:blipFill>
          <a:blip r:embed="rId3"/>
          <a:stretch>
            <a:fillRect/>
          </a:stretch>
        </p:blipFill>
        <p:spPr>
          <a:xfrm>
            <a:off x="108000" y="2520000"/>
            <a:ext cx="4156213" cy="2494800"/>
          </a:xfrm>
          <a:prstGeom prst="rect">
            <a:avLst/>
          </a:prstGeom>
        </p:spPr>
      </p:pic>
      <p:pic>
        <p:nvPicPr>
          <p:cNvPr id="7" name="Immagine 6"/>
          <p:cNvPicPr>
            <a:picLocks noChangeAspect="1"/>
          </p:cNvPicPr>
          <p:nvPr/>
        </p:nvPicPr>
        <p:blipFill>
          <a:blip r:embed="rId4"/>
          <a:stretch>
            <a:fillRect/>
          </a:stretch>
        </p:blipFill>
        <p:spPr>
          <a:xfrm>
            <a:off x="5097600" y="4096800"/>
            <a:ext cx="3853211" cy="2206800"/>
          </a:xfrm>
          <a:prstGeom prst="rect">
            <a:avLst/>
          </a:prstGeom>
        </p:spPr>
      </p:pic>
      <p:sp>
        <p:nvSpPr>
          <p:cNvPr id="46083" name="Rectangle 30"/>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2000" dirty="0">
                <a:solidFill>
                  <a:srgbClr val="1F497D"/>
                </a:solidFill>
                <a:cs typeface="Arial" charset="0"/>
              </a:rPr>
              <a:t>osservatorio sul credito | </a:t>
            </a:r>
            <a:r>
              <a:rPr lang="it-IT" altLang="it-IT" sz="2000" dirty="0" smtClean="0">
                <a:cs typeface="Arial" panose="020B0604020202020204" pitchFamily="34" charset="0"/>
              </a:rPr>
              <a:t>durata del credito…</a:t>
            </a:r>
          </a:p>
          <a:p>
            <a:pPr eaLnBrk="1" hangingPunct="1"/>
            <a:r>
              <a:rPr lang="it-IT" sz="2000" b="0" i="1" dirty="0">
                <a:cs typeface="Arial" charset="0"/>
              </a:rPr>
              <a:t>(analisi per provincia, settore, dimensione)</a:t>
            </a:r>
            <a:r>
              <a:rPr lang="it-IT" sz="2000" dirty="0">
                <a:cs typeface="Arial" charset="0"/>
              </a:rPr>
              <a:t> </a:t>
            </a:r>
            <a:endParaRPr lang="it-IT" altLang="ja-JP" sz="2000" dirty="0">
              <a:cs typeface="Arial" charset="0"/>
            </a:endParaRPr>
          </a:p>
        </p:txBody>
      </p:sp>
      <p:sp>
        <p:nvSpPr>
          <p:cNvPr id="15"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it-IT" sz="900" b="0" dirty="0"/>
              <a:t>Esclusivamente le imprese che hanno dei fidi o dei finanziamenti da oltre sei mesi.</a:t>
            </a:r>
            <a:r>
              <a:rPr lang="it-IT" altLang="ja-JP" sz="900" b="0" dirty="0">
                <a:solidFill>
                  <a:srgbClr val="000000"/>
                </a:solidFill>
              </a:rPr>
              <a:t>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altLang="it-IT" sz="900" dirty="0"/>
          </a:p>
        </p:txBody>
      </p:sp>
      <p:cxnSp>
        <p:nvCxnSpPr>
          <p:cNvPr id="16" name="Connettore 1 15"/>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17" name="Connettore 1 16"/>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18"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19"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0" name="Connettore 1 19"/>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1"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2" name="Connettore 1 2"/>
          <p:cNvCxnSpPr>
            <a:cxnSpLocks noChangeShapeType="1"/>
          </p:cNvCxnSpPr>
          <p:nvPr/>
        </p:nvCxnSpPr>
        <p:spPr bwMode="auto">
          <a:xfrm flipV="1">
            <a:off x="550487" y="4036388"/>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3" name="CasellaDiTesto 2"/>
          <p:cNvSpPr txBox="1">
            <a:spLocks noChangeArrowheads="1"/>
          </p:cNvSpPr>
          <p:nvPr/>
        </p:nvSpPr>
        <p:spPr bwMode="auto">
          <a:xfrm>
            <a:off x="3967256" y="3823380"/>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 </a:t>
            </a:r>
            <a:r>
              <a:rPr lang="it-IT" sz="900" i="1" dirty="0" smtClean="0">
                <a:solidFill>
                  <a:srgbClr val="008000"/>
                </a:solidFill>
              </a:rPr>
              <a:t>30,2</a:t>
            </a:r>
            <a:endParaRPr lang="it-IT" sz="900" i="1" dirty="0">
              <a:solidFill>
                <a:srgbClr val="008000"/>
              </a:solidFill>
            </a:endParaRPr>
          </a:p>
        </p:txBody>
      </p:sp>
      <p:pic>
        <p:nvPicPr>
          <p:cNvPr id="4" name="Immagine 3"/>
          <p:cNvPicPr>
            <a:picLocks noChangeAspect="1"/>
          </p:cNvPicPr>
          <p:nvPr/>
        </p:nvPicPr>
        <p:blipFill>
          <a:blip r:embed="rId5"/>
          <a:stretch>
            <a:fillRect/>
          </a:stretch>
        </p:blipFill>
        <p:spPr>
          <a:xfrm>
            <a:off x="5097600" y="1425600"/>
            <a:ext cx="3849780" cy="2206800"/>
          </a:xfrm>
          <a:prstGeom prst="rect">
            <a:avLst/>
          </a:prstGeom>
        </p:spPr>
      </p:pic>
    </p:spTree>
    <p:extLst>
      <p:ext uri="{BB962C8B-B14F-4D97-AF65-F5344CB8AC3E}">
        <p14:creationId xmlns:p14="http://schemas.microsoft.com/office/powerpoint/2010/main" val="1611631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6000" y="1951200"/>
            <a:ext cx="3195659" cy="2527200"/>
          </a:xfrm>
          <a:prstGeom prst="rect">
            <a:avLst/>
          </a:prstGeom>
        </p:spPr>
      </p:pic>
      <p:pic>
        <p:nvPicPr>
          <p:cNvPr id="3" name="Immagine 2"/>
          <p:cNvPicPr>
            <a:picLocks noChangeAspect="1"/>
          </p:cNvPicPr>
          <p:nvPr/>
        </p:nvPicPr>
        <p:blipFill>
          <a:blip r:embed="rId3"/>
          <a:stretch>
            <a:fillRect/>
          </a:stretch>
        </p:blipFill>
        <p:spPr>
          <a:xfrm>
            <a:off x="4212000" y="2023200"/>
            <a:ext cx="4493853" cy="2617200"/>
          </a:xfrm>
          <a:prstGeom prst="rect">
            <a:avLst/>
          </a:prstGeom>
        </p:spPr>
      </p:pic>
      <p:sp>
        <p:nvSpPr>
          <p:cNvPr id="55298" name="CasellaDiTesto 9"/>
          <p:cNvSpPr txBox="1">
            <a:spLocks noChangeArrowheads="1"/>
          </p:cNvSpPr>
          <p:nvPr/>
        </p:nvSpPr>
        <p:spPr bwMode="auto">
          <a:xfrm>
            <a:off x="250825" y="1052513"/>
            <a:ext cx="85693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Per quanto concerne le garanzie richieste da parte delle banche ritiene che nel periodo considerato la situazione sia … ?</a:t>
            </a:r>
          </a:p>
        </p:txBody>
      </p:sp>
      <p:sp>
        <p:nvSpPr>
          <p:cNvPr id="55299"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osservatorio sul credito | </a:t>
            </a:r>
            <a:r>
              <a:rPr lang="it-IT" altLang="it-IT" sz="2000" dirty="0">
                <a:cs typeface="Arial" panose="020B0604020202020204" pitchFamily="34" charset="0"/>
              </a:rPr>
              <a:t>andamento delle garanzie richieste dalle banche secondo le imprese del </a:t>
            </a:r>
            <a:r>
              <a:rPr lang="it-IT" altLang="it-IT" sz="2000" dirty="0" smtClean="0">
                <a:cs typeface="Arial" panose="020B0604020202020204" pitchFamily="34" charset="0"/>
              </a:rPr>
              <a:t>friuli venezia giulia…</a:t>
            </a:r>
            <a:endParaRPr lang="it-IT" altLang="it-IT" sz="2000" dirty="0">
              <a:cs typeface="Arial" panose="020B0604020202020204" pitchFamily="34" charset="0"/>
            </a:endParaRPr>
          </a:p>
        </p:txBody>
      </p:sp>
      <p:sp>
        <p:nvSpPr>
          <p:cNvPr id="55303"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smtClean="0"/>
              <a:t>895 casi</a:t>
            </a:r>
            <a:r>
              <a:rPr lang="it-IT" altLang="it-IT" sz="900" b="0" dirty="0"/>
              <a:t>. Esclusivamente le imprese che hanno dei fidi o dei finanziamenti da oltre sei mesi.</a:t>
            </a:r>
            <a:r>
              <a:rPr lang="it-IT" altLang="ja-JP" sz="900" b="0" dirty="0">
                <a:solidFill>
                  <a:srgbClr val="000000"/>
                </a:solidFill>
              </a:rPr>
              <a:t>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cxnSp>
        <p:nvCxnSpPr>
          <p:cNvPr id="10" name="Connettore 2 9"/>
          <p:cNvCxnSpPr/>
          <p:nvPr/>
        </p:nvCxnSpPr>
        <p:spPr bwMode="auto">
          <a:xfrm>
            <a:off x="6659563"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1" name="Connettore 2 10"/>
          <p:cNvCxnSpPr/>
          <p:nvPr/>
        </p:nvCxnSpPr>
        <p:spPr bwMode="auto">
          <a:xfrm rot="10800000">
            <a:off x="8243888"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12" name="CasellaDiTesto 11"/>
          <p:cNvSpPr txBox="1"/>
          <p:nvPr/>
        </p:nvSpPr>
        <p:spPr>
          <a:xfrm>
            <a:off x="6700838" y="3286125"/>
            <a:ext cx="877887"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13" name="CasellaDiTesto 12"/>
          <p:cNvSpPr txBox="1"/>
          <p:nvPr/>
        </p:nvSpPr>
        <p:spPr>
          <a:xfrm>
            <a:off x="8251825"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14" name="Ovale 1"/>
          <p:cNvSpPr>
            <a:spLocks noChangeArrowheads="1"/>
          </p:cNvSpPr>
          <p:nvPr/>
        </p:nvSpPr>
        <p:spPr bwMode="auto">
          <a:xfrm>
            <a:off x="3000375" y="3889375"/>
            <a:ext cx="595313" cy="331788"/>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15"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16" name="Freccia destra 8"/>
          <p:cNvSpPr>
            <a:spLocks noChangeArrowheads="1"/>
          </p:cNvSpPr>
          <p:nvPr/>
        </p:nvSpPr>
        <p:spPr bwMode="auto">
          <a:xfrm>
            <a:off x="323850" y="5010150"/>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
        <p:nvSpPr>
          <p:cNvPr id="17" name="Rettangolo 7"/>
          <p:cNvSpPr>
            <a:spLocks noChangeArrowheads="1"/>
          </p:cNvSpPr>
          <p:nvPr/>
        </p:nvSpPr>
        <p:spPr bwMode="auto">
          <a:xfrm>
            <a:off x="735013" y="4956175"/>
            <a:ext cx="8280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lnSpc>
                <a:spcPct val="110000"/>
              </a:lnSpc>
              <a:spcBef>
                <a:spcPts val="600"/>
              </a:spcBef>
            </a:pPr>
            <a:r>
              <a:rPr lang="it-IT" altLang="it-IT" sz="1600" b="0" dirty="0" smtClean="0">
                <a:cs typeface="Arial" panose="020B0604020202020204" pitchFamily="34" charset="0"/>
              </a:rPr>
              <a:t>Migliora l’indicatore relativo alla richiesta di garanzie da parte </a:t>
            </a:r>
            <a:r>
              <a:rPr lang="it-IT" altLang="it-IT" sz="1600" b="0" dirty="0">
                <a:cs typeface="Arial" panose="020B0604020202020204" pitchFamily="34" charset="0"/>
              </a:rPr>
              <a:t>degli istituti di </a:t>
            </a:r>
            <a:r>
              <a:rPr lang="it-IT" altLang="it-IT" sz="1600" b="0" dirty="0" smtClean="0">
                <a:cs typeface="Arial" panose="020B0604020202020204" pitchFamily="34" charset="0"/>
              </a:rPr>
              <a:t>credito alle imprese a copertura dei finanziamenti concessi. La situazione, tuttavia, resta ancora distante dai livelli precedenti la crisi.</a:t>
            </a:r>
            <a:endParaRPr lang="it-IT" altLang="it-IT" sz="1600" b="0" dirty="0">
              <a:cs typeface="Arial" panose="020B0604020202020204" pitchFamily="34" charset="0"/>
            </a:endParaRPr>
          </a:p>
        </p:txBody>
      </p:sp>
    </p:spTree>
    <p:extLst>
      <p:ext uri="{BB962C8B-B14F-4D97-AF65-F5344CB8AC3E}">
        <p14:creationId xmlns:p14="http://schemas.microsoft.com/office/powerpoint/2010/main" val="1580860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455778" y="1586562"/>
            <a:ext cx="3723106" cy="831600"/>
          </a:xfrm>
          <a:prstGeom prst="rect">
            <a:avLst/>
          </a:prstGeom>
        </p:spPr>
      </p:pic>
      <p:pic>
        <p:nvPicPr>
          <p:cNvPr id="2" name="Immagine 1"/>
          <p:cNvPicPr>
            <a:picLocks noChangeAspect="1"/>
          </p:cNvPicPr>
          <p:nvPr/>
        </p:nvPicPr>
        <p:blipFill>
          <a:blip r:embed="rId3"/>
          <a:stretch>
            <a:fillRect/>
          </a:stretch>
        </p:blipFill>
        <p:spPr>
          <a:xfrm>
            <a:off x="108000" y="2520000"/>
            <a:ext cx="4156213" cy="2494800"/>
          </a:xfrm>
          <a:prstGeom prst="rect">
            <a:avLst/>
          </a:prstGeom>
        </p:spPr>
      </p:pic>
      <p:sp>
        <p:nvSpPr>
          <p:cNvPr id="46083" name="Rectangle 30"/>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2000" dirty="0">
                <a:solidFill>
                  <a:srgbClr val="1F497D"/>
                </a:solidFill>
                <a:cs typeface="Arial" charset="0"/>
              </a:rPr>
              <a:t>osservatorio sul credito | </a:t>
            </a:r>
            <a:r>
              <a:rPr lang="it-IT" altLang="it-IT" sz="2000" dirty="0" smtClean="0">
                <a:cs typeface="Arial" panose="020B0604020202020204" pitchFamily="34" charset="0"/>
              </a:rPr>
              <a:t>andamento delle garanzie…</a:t>
            </a:r>
          </a:p>
          <a:p>
            <a:pPr eaLnBrk="1" hangingPunct="1"/>
            <a:r>
              <a:rPr lang="it-IT" sz="2000" b="0" i="1" dirty="0">
                <a:cs typeface="Arial" charset="0"/>
              </a:rPr>
              <a:t>(analisi per provincia, settore, dimensione)</a:t>
            </a:r>
            <a:r>
              <a:rPr lang="it-IT" sz="2000" dirty="0">
                <a:cs typeface="Arial" charset="0"/>
              </a:rPr>
              <a:t> </a:t>
            </a:r>
            <a:endParaRPr lang="it-IT" altLang="ja-JP" sz="2000" dirty="0">
              <a:cs typeface="Arial" charset="0"/>
            </a:endParaRPr>
          </a:p>
        </p:txBody>
      </p:sp>
      <p:sp>
        <p:nvSpPr>
          <p:cNvPr id="15"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it-IT" sz="900" b="0" dirty="0"/>
              <a:t>Esclusivamente le imprese che hanno dei fidi o dei finanziamenti da oltre sei mesi.</a:t>
            </a:r>
            <a:r>
              <a:rPr lang="it-IT" altLang="ja-JP" sz="900" b="0" dirty="0">
                <a:solidFill>
                  <a:srgbClr val="000000"/>
                </a:solidFill>
              </a:rPr>
              <a:t>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altLang="it-IT" sz="900" dirty="0"/>
          </a:p>
        </p:txBody>
      </p:sp>
      <p:cxnSp>
        <p:nvCxnSpPr>
          <p:cNvPr id="16" name="Connettore 1 15"/>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17" name="Connettore 1 16"/>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18"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19"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0" name="Connettore 1 19"/>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1"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2" name="Connettore 1 2"/>
          <p:cNvCxnSpPr>
            <a:cxnSpLocks noChangeShapeType="1"/>
          </p:cNvCxnSpPr>
          <p:nvPr/>
        </p:nvCxnSpPr>
        <p:spPr bwMode="auto">
          <a:xfrm flipV="1">
            <a:off x="550487" y="4089296"/>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3" name="CasellaDiTesto 2"/>
          <p:cNvSpPr txBox="1">
            <a:spLocks noChangeArrowheads="1"/>
          </p:cNvSpPr>
          <p:nvPr/>
        </p:nvSpPr>
        <p:spPr bwMode="auto">
          <a:xfrm>
            <a:off x="3967256" y="3876288"/>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a:t>
            </a:r>
            <a:r>
              <a:rPr lang="it-IT" sz="900" i="1" dirty="0" smtClean="0">
                <a:solidFill>
                  <a:srgbClr val="008000"/>
                </a:solidFill>
              </a:rPr>
              <a:t>= 27,7</a:t>
            </a:r>
            <a:endParaRPr lang="it-IT" sz="900" i="1" dirty="0">
              <a:solidFill>
                <a:srgbClr val="008000"/>
              </a:solidFill>
            </a:endParaRPr>
          </a:p>
        </p:txBody>
      </p:sp>
      <p:pic>
        <p:nvPicPr>
          <p:cNvPr id="4" name="Immagine 3"/>
          <p:cNvPicPr>
            <a:picLocks noChangeAspect="1"/>
          </p:cNvPicPr>
          <p:nvPr/>
        </p:nvPicPr>
        <p:blipFill>
          <a:blip r:embed="rId4"/>
          <a:stretch>
            <a:fillRect/>
          </a:stretch>
        </p:blipFill>
        <p:spPr>
          <a:xfrm>
            <a:off x="5097600" y="1425600"/>
            <a:ext cx="3849780" cy="2206800"/>
          </a:xfrm>
          <a:prstGeom prst="rect">
            <a:avLst/>
          </a:prstGeom>
        </p:spPr>
      </p:pic>
      <p:pic>
        <p:nvPicPr>
          <p:cNvPr id="5" name="Immagine 4"/>
          <p:cNvPicPr>
            <a:picLocks noChangeAspect="1"/>
          </p:cNvPicPr>
          <p:nvPr/>
        </p:nvPicPr>
        <p:blipFill>
          <a:blip r:embed="rId5"/>
          <a:stretch>
            <a:fillRect/>
          </a:stretch>
        </p:blipFill>
        <p:spPr>
          <a:xfrm>
            <a:off x="5097600" y="4096800"/>
            <a:ext cx="3849780" cy="2206800"/>
          </a:xfrm>
          <a:prstGeom prst="rect">
            <a:avLst/>
          </a:prstGeom>
        </p:spPr>
      </p:pic>
    </p:spTree>
    <p:extLst>
      <p:ext uri="{BB962C8B-B14F-4D97-AF65-F5344CB8AC3E}">
        <p14:creationId xmlns:p14="http://schemas.microsoft.com/office/powerpoint/2010/main" val="861041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212000" y="2023200"/>
            <a:ext cx="4493853" cy="2617200"/>
          </a:xfrm>
          <a:prstGeom prst="rect">
            <a:avLst/>
          </a:prstGeom>
        </p:spPr>
      </p:pic>
      <p:pic>
        <p:nvPicPr>
          <p:cNvPr id="2" name="Immagine 1"/>
          <p:cNvPicPr>
            <a:picLocks noChangeAspect="1"/>
          </p:cNvPicPr>
          <p:nvPr/>
        </p:nvPicPr>
        <p:blipFill>
          <a:blip r:embed="rId3"/>
          <a:stretch>
            <a:fillRect/>
          </a:stretch>
        </p:blipFill>
        <p:spPr>
          <a:xfrm>
            <a:off x="306000" y="1951200"/>
            <a:ext cx="3195659" cy="2527200"/>
          </a:xfrm>
          <a:prstGeom prst="rect">
            <a:avLst/>
          </a:prstGeom>
        </p:spPr>
      </p:pic>
      <p:sp>
        <p:nvSpPr>
          <p:cNvPr id="23" name="CasellaDiTesto 9"/>
          <p:cNvSpPr txBox="1">
            <a:spLocks noChangeArrowheads="1"/>
          </p:cNvSpPr>
          <p:nvPr/>
        </p:nvSpPr>
        <p:spPr bwMode="auto">
          <a:xfrm>
            <a:off x="250825" y="981075"/>
            <a:ext cx="85693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20000"/>
              </a:lnSpc>
              <a:spcBef>
                <a:spcPts val="600"/>
              </a:spcBef>
            </a:pPr>
            <a:r>
              <a:rPr lang="it-IT" altLang="ja-JP" sz="1600" b="0" dirty="0"/>
              <a:t>Con riferimento al costo dei servizi bancari (es. tenuta conto, emissione disposizioni, pagamento effetti, movimenti di titoli, ecc.), ritiene che, negli ultimi tre mesi, rispetto al trimestre precedente, la situazione sia …?</a:t>
            </a:r>
          </a:p>
        </p:txBody>
      </p:sp>
      <p:sp>
        <p:nvSpPr>
          <p:cNvPr id="24"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osservatorio sul credito | </a:t>
            </a:r>
            <a:r>
              <a:rPr lang="it-IT" altLang="it-IT" sz="2000" dirty="0">
                <a:cs typeface="Arial" panose="020B0604020202020204" pitchFamily="34" charset="0"/>
              </a:rPr>
              <a:t>il costo dei servizi bancari secondo le imprese del </a:t>
            </a:r>
            <a:r>
              <a:rPr lang="it-IT" altLang="it-IT" sz="2000" dirty="0" smtClean="0">
                <a:cs typeface="Arial" panose="020B0604020202020204" pitchFamily="34" charset="0"/>
              </a:rPr>
              <a:t>friuli venezia giulia…</a:t>
            </a:r>
            <a:endParaRPr lang="it-IT" altLang="it-IT" sz="2000" dirty="0">
              <a:cs typeface="Arial" panose="020B0604020202020204" pitchFamily="34" charset="0"/>
            </a:endParaRPr>
          </a:p>
        </p:txBody>
      </p:sp>
      <p:sp>
        <p:nvSpPr>
          <p:cNvPr id="28"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cxnSp>
        <p:nvCxnSpPr>
          <p:cNvPr id="29" name="Connettore 2 28"/>
          <p:cNvCxnSpPr/>
          <p:nvPr/>
        </p:nvCxnSpPr>
        <p:spPr bwMode="auto">
          <a:xfrm>
            <a:off x="7452320" y="3367857"/>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30" name="Connettore 2 29"/>
          <p:cNvCxnSpPr/>
          <p:nvPr/>
        </p:nvCxnSpPr>
        <p:spPr bwMode="auto">
          <a:xfrm rot="10800000">
            <a:off x="8243888" y="2924944"/>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31" name="CasellaDiTesto 30"/>
          <p:cNvSpPr txBox="1"/>
          <p:nvPr/>
        </p:nvSpPr>
        <p:spPr>
          <a:xfrm>
            <a:off x="7492007" y="3291657"/>
            <a:ext cx="877888"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32" name="CasellaDiTesto 31"/>
          <p:cNvSpPr txBox="1"/>
          <p:nvPr/>
        </p:nvSpPr>
        <p:spPr>
          <a:xfrm>
            <a:off x="8251825" y="2966219"/>
            <a:ext cx="869950" cy="247650"/>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33" name="Ovale 1"/>
          <p:cNvSpPr>
            <a:spLocks noChangeArrowheads="1"/>
          </p:cNvSpPr>
          <p:nvPr/>
        </p:nvSpPr>
        <p:spPr bwMode="auto">
          <a:xfrm>
            <a:off x="3000375" y="3861048"/>
            <a:ext cx="595313" cy="331788"/>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14" name="Text Box 49"/>
          <p:cNvSpPr txBox="1">
            <a:spLocks noChangeArrowheads="1"/>
          </p:cNvSpPr>
          <p:nvPr/>
        </p:nvSpPr>
        <p:spPr bwMode="auto">
          <a:xfrm>
            <a:off x="4302196" y="4696216"/>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17" name="Freccia destra 8"/>
          <p:cNvSpPr>
            <a:spLocks noChangeArrowheads="1"/>
          </p:cNvSpPr>
          <p:nvPr/>
        </p:nvSpPr>
        <p:spPr bwMode="auto">
          <a:xfrm>
            <a:off x="323850" y="4974183"/>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
        <p:nvSpPr>
          <p:cNvPr id="15" name="Rettangolo 7"/>
          <p:cNvSpPr>
            <a:spLocks noChangeArrowheads="1"/>
          </p:cNvSpPr>
          <p:nvPr/>
        </p:nvSpPr>
        <p:spPr bwMode="auto">
          <a:xfrm>
            <a:off x="735013" y="4956175"/>
            <a:ext cx="82804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lnSpc>
                <a:spcPct val="110000"/>
              </a:lnSpc>
              <a:spcBef>
                <a:spcPts val="600"/>
              </a:spcBef>
            </a:pPr>
            <a:r>
              <a:rPr lang="it-IT" altLang="it-IT" sz="1600" b="0" dirty="0" smtClean="0">
                <a:cs typeface="Arial" panose="020B0604020202020204" pitchFamily="34" charset="0"/>
              </a:rPr>
              <a:t>In generale, le imprese del terziario del Friuli Venezia Giulia rilevano un miglioramento nel </a:t>
            </a:r>
            <a:r>
              <a:rPr lang="it-IT" altLang="it-IT" sz="1600" b="0" dirty="0">
                <a:cs typeface="Arial" panose="020B0604020202020204" pitchFamily="34" charset="0"/>
              </a:rPr>
              <a:t>costo dei servizi </a:t>
            </a:r>
            <a:r>
              <a:rPr lang="it-IT" altLang="it-IT" sz="1600" b="0" dirty="0" smtClean="0">
                <a:cs typeface="Arial" panose="020B0604020202020204" pitchFamily="34" charset="0"/>
              </a:rPr>
              <a:t>bancari nel loro complesso.</a:t>
            </a:r>
            <a:endParaRPr lang="it-IT" altLang="it-IT" sz="1600" b="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108000" y="2520000"/>
            <a:ext cx="4156213" cy="2494800"/>
          </a:xfrm>
          <a:prstGeom prst="rect">
            <a:avLst/>
          </a:prstGeom>
        </p:spPr>
      </p:pic>
      <p:sp>
        <p:nvSpPr>
          <p:cNvPr id="49154" name="Rectangle 35"/>
          <p:cNvSpPr>
            <a:spLocks noGrp="1" noChangeArrowheads="1"/>
          </p:cNvSpPr>
          <p:nvPr>
            <p:ph type="title" idx="4294967295"/>
          </p:nvPr>
        </p:nvSpPr>
        <p:spPr/>
        <p:txBody>
          <a:bodyPr/>
          <a:lstStyle/>
          <a:p>
            <a:pPr eaLnBrk="1" hangingPunct="1"/>
            <a:r>
              <a:rPr lang="it-IT" dirty="0">
                <a:solidFill>
                  <a:srgbClr val="1F497D"/>
                </a:solidFill>
                <a:latin typeface="Arial" charset="0"/>
                <a:ea typeface="MS PGothic" charset="0"/>
                <a:cs typeface="Arial" charset="0"/>
              </a:rPr>
              <a:t>osservatorio sul credito | </a:t>
            </a:r>
            <a:r>
              <a:rPr lang="it-IT" dirty="0">
                <a:solidFill>
                  <a:schemeClr val="tx1"/>
                </a:solidFill>
                <a:latin typeface="Arial" charset="0"/>
                <a:ea typeface="MS PGothic" charset="0"/>
                <a:cs typeface="Arial" charset="0"/>
              </a:rPr>
              <a:t>costo dei servizi </a:t>
            </a:r>
            <a:r>
              <a:rPr lang="it-IT" dirty="0" smtClean="0">
                <a:solidFill>
                  <a:schemeClr val="tx1"/>
                </a:solidFill>
                <a:latin typeface="Arial" charset="0"/>
                <a:ea typeface="MS PGothic" charset="0"/>
                <a:cs typeface="Arial" charset="0"/>
              </a:rPr>
              <a:t>bancari…</a:t>
            </a:r>
            <a:r>
              <a:rPr lang="it-IT" dirty="0">
                <a:solidFill>
                  <a:schemeClr val="tx1"/>
                </a:solidFill>
                <a:latin typeface="Arial" charset="0"/>
                <a:ea typeface="MS PGothic" charset="0"/>
                <a:cs typeface="Arial" charset="0"/>
              </a:rPr>
              <a:t/>
            </a:r>
            <a:br>
              <a:rPr lang="it-IT" dirty="0">
                <a:solidFill>
                  <a:schemeClr val="tx1"/>
                </a:solidFill>
                <a:latin typeface="Arial" charset="0"/>
                <a:ea typeface="MS PGothic" charset="0"/>
                <a:cs typeface="Arial" charset="0"/>
              </a:rPr>
            </a:br>
            <a:r>
              <a:rPr lang="it-IT" b="0" i="1" dirty="0">
                <a:solidFill>
                  <a:schemeClr val="tx1"/>
                </a:solidFill>
                <a:latin typeface="Arial" charset="0"/>
                <a:ea typeface="MS PGothic" charset="0"/>
                <a:cs typeface="Arial" charset="0"/>
              </a:rPr>
              <a:t>(analisi per provincia, settore, dimensione)</a:t>
            </a:r>
            <a:r>
              <a:rPr lang="it-IT" dirty="0">
                <a:solidFill>
                  <a:schemeClr val="tx1"/>
                </a:solidFill>
                <a:latin typeface="Arial" charset="0"/>
                <a:ea typeface="MS PGothic" charset="0"/>
                <a:cs typeface="Arial" charset="0"/>
              </a:rPr>
              <a:t> </a:t>
            </a:r>
          </a:p>
        </p:txBody>
      </p:sp>
      <p:sp>
        <p:nvSpPr>
          <p:cNvPr id="18"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sz="900" dirty="0">
              <a:cs typeface="Arial" charset="0"/>
            </a:endParaRPr>
          </a:p>
        </p:txBody>
      </p:sp>
      <p:cxnSp>
        <p:nvCxnSpPr>
          <p:cNvPr id="19" name="Connettore 1 18"/>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20" name="Connettore 1 19"/>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1"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22"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23" name="Connettore 1 22"/>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4"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cxnSp>
        <p:nvCxnSpPr>
          <p:cNvPr id="25" name="Connettore 1 2"/>
          <p:cNvCxnSpPr>
            <a:cxnSpLocks noChangeShapeType="1"/>
          </p:cNvCxnSpPr>
          <p:nvPr/>
        </p:nvCxnSpPr>
        <p:spPr bwMode="auto">
          <a:xfrm flipV="1">
            <a:off x="550487" y="3965903"/>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26" name="CasellaDiTesto 2"/>
          <p:cNvSpPr txBox="1">
            <a:spLocks noChangeArrowheads="1"/>
          </p:cNvSpPr>
          <p:nvPr/>
        </p:nvSpPr>
        <p:spPr bwMode="auto">
          <a:xfrm>
            <a:off x="3967256" y="3752895"/>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a:t>
            </a:r>
            <a:r>
              <a:rPr lang="it-IT" sz="900" i="1" dirty="0" smtClean="0">
                <a:solidFill>
                  <a:srgbClr val="008000"/>
                </a:solidFill>
              </a:rPr>
              <a:t>= 33,3</a:t>
            </a:r>
            <a:endParaRPr lang="it-IT" sz="900" i="1" dirty="0">
              <a:solidFill>
                <a:srgbClr val="008000"/>
              </a:solidFill>
            </a:endParaRPr>
          </a:p>
        </p:txBody>
      </p:sp>
      <p:pic>
        <p:nvPicPr>
          <p:cNvPr id="2" name="Immagine 1"/>
          <p:cNvPicPr>
            <a:picLocks noChangeAspect="1"/>
          </p:cNvPicPr>
          <p:nvPr/>
        </p:nvPicPr>
        <p:blipFill>
          <a:blip r:embed="rId4"/>
          <a:stretch>
            <a:fillRect/>
          </a:stretch>
        </p:blipFill>
        <p:spPr>
          <a:xfrm>
            <a:off x="468000" y="1587600"/>
            <a:ext cx="3710884" cy="831600"/>
          </a:xfrm>
          <a:prstGeom prst="rect">
            <a:avLst/>
          </a:prstGeom>
        </p:spPr>
      </p:pic>
      <p:pic>
        <p:nvPicPr>
          <p:cNvPr id="4" name="Immagine 3"/>
          <p:cNvPicPr>
            <a:picLocks noChangeAspect="1"/>
          </p:cNvPicPr>
          <p:nvPr/>
        </p:nvPicPr>
        <p:blipFill>
          <a:blip r:embed="rId5"/>
          <a:stretch>
            <a:fillRect/>
          </a:stretch>
        </p:blipFill>
        <p:spPr>
          <a:xfrm>
            <a:off x="5097600" y="4096800"/>
            <a:ext cx="3849780" cy="2206800"/>
          </a:xfrm>
          <a:prstGeom prst="rect">
            <a:avLst/>
          </a:prstGeom>
        </p:spPr>
      </p:pic>
      <p:pic>
        <p:nvPicPr>
          <p:cNvPr id="8" name="Immagine 7"/>
          <p:cNvPicPr>
            <a:picLocks noChangeAspect="1"/>
          </p:cNvPicPr>
          <p:nvPr/>
        </p:nvPicPr>
        <p:blipFill>
          <a:blip r:embed="rId6"/>
          <a:stretch>
            <a:fillRect/>
          </a:stretch>
        </p:blipFill>
        <p:spPr>
          <a:xfrm>
            <a:off x="5097600" y="1425600"/>
            <a:ext cx="3849780" cy="22068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91691"/>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3200" b="0" kern="0" dirty="0" smtClean="0">
                <a:solidFill>
                  <a:srgbClr val="364E88"/>
                </a:solidFill>
                <a:cs typeface="Arial" pitchFamily="34" charset="0"/>
              </a:rPr>
              <a:t>agenda</a:t>
            </a:r>
          </a:p>
        </p:txBody>
      </p:sp>
      <p:sp>
        <p:nvSpPr>
          <p:cNvPr id="6" name="Rectangle 3"/>
          <p:cNvSpPr>
            <a:spLocks noChangeArrowheads="1"/>
          </p:cNvSpPr>
          <p:nvPr/>
        </p:nvSpPr>
        <p:spPr bwMode="auto">
          <a:xfrm>
            <a:off x="3600450" y="764704"/>
            <a:ext cx="5543550" cy="5256212"/>
          </a:xfrm>
          <a:prstGeom prst="rect">
            <a:avLst/>
          </a:prstGeom>
          <a:noFill/>
          <a:ln>
            <a:noFill/>
          </a:ln>
          <a:extLst/>
        </p:spPr>
        <p:txBody>
          <a:bodyPr/>
          <a:lstStyle/>
          <a:p>
            <a:pPr>
              <a:lnSpc>
                <a:spcPct val="90000"/>
              </a:lnSpc>
              <a:spcBef>
                <a:spcPct val="20000"/>
              </a:spcBef>
              <a:defRPr/>
            </a:pPr>
            <a:endParaRPr lang="it-IT" sz="2200" dirty="0">
              <a:solidFill>
                <a:srgbClr val="364E88"/>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considerazioni generali di sintesi</a:t>
            </a:r>
          </a:p>
          <a:p>
            <a:pPr>
              <a:lnSpc>
                <a:spcPct val="90000"/>
              </a:lnSpc>
              <a:spcBef>
                <a:spcPct val="20000"/>
              </a:spcBef>
              <a:defRPr/>
            </a:pPr>
            <a:endParaRPr lang="it-IT" sz="220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clima di fiducia</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andamento congiunturale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fabbisogno finanziario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osservatorio sul credito</a:t>
            </a:r>
          </a:p>
          <a:p>
            <a:pPr>
              <a:lnSpc>
                <a:spcPct val="90000"/>
              </a:lnSpc>
              <a:spcBef>
                <a:spcPct val="20000"/>
              </a:spcBef>
              <a:defRPr/>
            </a:pPr>
            <a:endParaRPr lang="it-IT" sz="2200" b="0" dirty="0" smtClean="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364E88"/>
                </a:solidFill>
                <a:ea typeface="ＭＳ Ｐゴシック" charset="0"/>
                <a:cs typeface="Arial" charset="0"/>
              </a:rPr>
              <a:t>approfondimenti</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metodo </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appendice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p:txBody>
      </p:sp>
      <p:pic>
        <p:nvPicPr>
          <p:cNvPr id="3584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60675" y="4712667"/>
            <a:ext cx="762000" cy="5969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333399"/>
                </a:solidFill>
                <a:miter lim="800000"/>
                <a:headEnd/>
                <a:tailEnd/>
              </a14:hiddenLine>
            </a:ext>
          </a:extLst>
        </p:spPr>
      </p:pic>
    </p:spTree>
    <p:extLst>
      <p:ext uri="{BB962C8B-B14F-4D97-AF65-F5344CB8AC3E}">
        <p14:creationId xmlns:p14="http://schemas.microsoft.com/office/powerpoint/2010/main" val="3434917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olo 1"/>
          <p:cNvSpPr>
            <a:spLocks noGrp="1"/>
          </p:cNvSpPr>
          <p:nvPr>
            <p:ph type="title"/>
          </p:nvPr>
        </p:nvSpPr>
        <p:spPr/>
        <p:txBody>
          <a:bodyPr/>
          <a:lstStyle/>
          <a:p>
            <a:r>
              <a:rPr lang="it-IT" dirty="0">
                <a:solidFill>
                  <a:srgbClr val="1F497D"/>
                </a:solidFill>
                <a:latin typeface="Arial" charset="0"/>
                <a:ea typeface="MS PGothic" charset="0"/>
                <a:cs typeface="Arial" charset="0"/>
              </a:rPr>
              <a:t>considerazioni generali di sintesi |</a:t>
            </a:r>
            <a:br>
              <a:rPr lang="it-IT" dirty="0">
                <a:solidFill>
                  <a:srgbClr val="1F497D"/>
                </a:solidFill>
                <a:latin typeface="Arial" charset="0"/>
                <a:ea typeface="MS PGothic" charset="0"/>
                <a:cs typeface="Arial" charset="0"/>
              </a:rPr>
            </a:br>
            <a:endParaRPr lang="it-IT" dirty="0">
              <a:solidFill>
                <a:srgbClr val="1F497D"/>
              </a:solidFill>
              <a:latin typeface="Arial" charset="0"/>
              <a:ea typeface="MS PGothic" charset="0"/>
            </a:endParaRPr>
          </a:p>
        </p:txBody>
      </p:sp>
      <p:sp>
        <p:nvSpPr>
          <p:cNvPr id="5" name="Segnaposto contenuto 2"/>
          <p:cNvSpPr>
            <a:spLocks noGrp="1"/>
          </p:cNvSpPr>
          <p:nvPr>
            <p:ph idx="1"/>
          </p:nvPr>
        </p:nvSpPr>
        <p:spPr>
          <a:xfrm>
            <a:off x="458788" y="794296"/>
            <a:ext cx="8229600" cy="5262979"/>
          </a:xfrm>
        </p:spPr>
        <p:txBody>
          <a:bodyPr>
            <a:spAutoFit/>
          </a:bodyPr>
          <a:lstStyle/>
          <a:p>
            <a:pPr marL="0" indent="0">
              <a:buNone/>
            </a:pPr>
            <a:r>
              <a:rPr lang="it-IT" sz="1600" b="1" dirty="0"/>
              <a:t>Credito - </a:t>
            </a:r>
            <a:r>
              <a:rPr lang="it-IT" sz="1600" dirty="0"/>
              <a:t>Stabile la percentuale di imprese che si recano in banca per chiedere credito. Per il secondo trimestre consecutivo crescono leggermente le imprese che ricevono i finanziamenti richiesti. In calo i tassi di interesse.</a:t>
            </a:r>
          </a:p>
          <a:p>
            <a:pPr marL="0" indent="0">
              <a:buNone/>
            </a:pPr>
            <a:r>
              <a:rPr lang="it-IT" sz="1600" dirty="0"/>
              <a:t> </a:t>
            </a:r>
          </a:p>
          <a:p>
            <a:pPr marL="0" indent="0">
              <a:buNone/>
            </a:pPr>
            <a:r>
              <a:rPr lang="it-IT" sz="1600" b="1" dirty="0"/>
              <a:t>Lavoro </a:t>
            </a:r>
            <a:r>
              <a:rPr lang="it-IT" sz="1600" dirty="0"/>
              <a:t>-  Le imprese del terziario del Friuli Venezia Giulia ritengono che sia ancora prematuro esprimere un giudizio circa gli effetti del «Jobs act». Prevale tuttavia l’ottimismo circa la possibilità di effettuare nuove assunzioni grazie alla nuova norma. Il 6% circa delle imprese del terziario del Friuli Venezia giulia ha già utilizzato il «Jobs act» e lo ha fatto prevalentemente per assumere nuovo personale a tempo indeterminato. La quota di imprese che è intenzionata ad utilizzare il «Jobs act» è destinata a crescere in vista del secondo trimestre dell’anno: sono quasi l’8%.</a:t>
            </a:r>
          </a:p>
          <a:p>
            <a:pPr marL="0" indent="0">
              <a:buNone/>
            </a:pPr>
            <a:r>
              <a:rPr lang="it-IT" sz="1600" dirty="0"/>
              <a:t> </a:t>
            </a:r>
          </a:p>
          <a:p>
            <a:pPr marL="0" indent="0">
              <a:buNone/>
            </a:pPr>
            <a:r>
              <a:rPr lang="it-IT" sz="1600" b="1" dirty="0"/>
              <a:t>Giustizia - </a:t>
            </a:r>
            <a:r>
              <a:rPr lang="it-IT" sz="1600" dirty="0"/>
              <a:t>Otto imprese del terziario su dieci giudicano «poco» o «per nulla» efficiente il sistema della giustizia in italia. Tale opinione prevale presso le imprese della provincia di Trieste. Il 50% delle imprese che non giudicano efficiente il sistema della giustizia ne accusa i contraccolpi </a:t>
            </a:r>
            <a:r>
              <a:rPr lang="it-IT" sz="1600" dirty="0" smtClean="0"/>
              <a:t>in </a:t>
            </a:r>
            <a:r>
              <a:rPr lang="it-IT" sz="1600" dirty="0"/>
              <a:t>termini di minore competitività della propria impresa. In generale l’inefficienza del sistema della giustizia non solo limita la possibilità di crescita economica delle imprese secondo il giudizio degli imprenditori, ma viene annoverata come una delle cause principali dell’aumento del tasso di mortalità delle imprese stesse.</a:t>
            </a:r>
          </a:p>
          <a:p>
            <a:pPr marL="0" indent="0">
              <a:buNone/>
            </a:pPr>
            <a:r>
              <a:rPr lang="it-IT" sz="1600" dirty="0"/>
              <a:t> </a:t>
            </a:r>
          </a:p>
        </p:txBody>
      </p:sp>
    </p:spTree>
    <p:extLst>
      <p:ext uri="{BB962C8B-B14F-4D97-AF65-F5344CB8AC3E}">
        <p14:creationId xmlns:p14="http://schemas.microsoft.com/office/powerpoint/2010/main" val="849411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49"/>
            <a:ext cx="3538736" cy="6036271"/>
          </a:xfrm>
          <a:solidFill>
            <a:schemeClr val="bg1">
              <a:lumMod val="85000"/>
            </a:schemeClr>
          </a:solidFill>
        </p:spPr>
        <p:txBody>
          <a:bodyPr anchor="t"/>
          <a:lstStyle/>
          <a:p>
            <a:r>
              <a:rPr lang="it-IT" sz="3200" dirty="0" smtClean="0"/>
              <a:t>approfondimenti</a:t>
            </a:r>
            <a:br>
              <a:rPr lang="it-IT" sz="3200" dirty="0" smtClean="0"/>
            </a:br>
            <a:r>
              <a:rPr lang="it-IT" sz="3200" dirty="0"/>
              <a:t/>
            </a:r>
            <a:br>
              <a:rPr lang="it-IT" sz="3200" dirty="0"/>
            </a:br>
            <a:r>
              <a:rPr lang="it-IT" sz="3200" dirty="0" smtClean="0"/>
              <a:t/>
            </a:r>
            <a:br>
              <a:rPr lang="it-IT" sz="3200" dirty="0" smtClean="0"/>
            </a:br>
            <a:r>
              <a:rPr lang="it-IT" sz="3200" dirty="0"/>
              <a:t/>
            </a:r>
            <a:br>
              <a:rPr lang="it-IT" sz="3200" dirty="0"/>
            </a:br>
            <a:endParaRPr lang="it-IT" sz="3200" dirty="0"/>
          </a:p>
        </p:txBody>
      </p:sp>
      <p:sp>
        <p:nvSpPr>
          <p:cNvPr id="3" name="Segnaposto contenuto 2"/>
          <p:cNvSpPr>
            <a:spLocks noGrp="1"/>
          </p:cNvSpPr>
          <p:nvPr>
            <p:ph idx="1"/>
          </p:nvPr>
        </p:nvSpPr>
        <p:spPr>
          <a:xfrm>
            <a:off x="3419872" y="273050"/>
            <a:ext cx="4474840" cy="5853113"/>
          </a:xfrm>
        </p:spPr>
        <p:txBody>
          <a:bodyPr/>
          <a:lstStyle/>
          <a:p>
            <a:pPr marL="0" indent="0">
              <a:buNone/>
            </a:pPr>
            <a:r>
              <a:rPr lang="it-IT" dirty="0" smtClean="0"/>
              <a:t>	lavoro</a:t>
            </a:r>
          </a:p>
          <a:p>
            <a:pPr marL="0" indent="0">
              <a:buNone/>
            </a:pPr>
            <a:endParaRPr lang="it-IT" dirty="0" smtClean="0"/>
          </a:p>
          <a:p>
            <a:pPr marL="0" indent="0">
              <a:buNone/>
            </a:pPr>
            <a:r>
              <a:rPr lang="it-IT" dirty="0"/>
              <a:t>	</a:t>
            </a:r>
            <a:r>
              <a:rPr lang="it-IT" dirty="0" smtClean="0"/>
              <a:t>giustizia</a:t>
            </a:r>
          </a:p>
          <a:p>
            <a:pPr marL="0" indent="0">
              <a:buNone/>
            </a:pPr>
            <a:endParaRPr lang="it-IT" dirty="0"/>
          </a:p>
          <a:p>
            <a:pPr marL="0" indent="0">
              <a:buNone/>
            </a:pPr>
            <a:r>
              <a:rPr lang="it-IT" dirty="0" smtClean="0"/>
              <a:t>	fisco</a:t>
            </a:r>
          </a:p>
          <a:p>
            <a:pPr marL="0" indent="0">
              <a:buNone/>
            </a:pPr>
            <a:endParaRPr lang="it-IT" dirty="0"/>
          </a:p>
          <a:p>
            <a:pPr marL="0" indent="0">
              <a:buNone/>
            </a:pPr>
            <a:r>
              <a:rPr lang="it-IT" dirty="0" smtClean="0"/>
              <a:t>	burocrazia</a:t>
            </a:r>
          </a:p>
          <a:p>
            <a:pPr marL="0" indent="0">
              <a:buNone/>
            </a:pPr>
            <a:endParaRPr lang="it-IT" dirty="0"/>
          </a:p>
          <a:p>
            <a:pPr marL="0" indent="0">
              <a:buNone/>
            </a:pPr>
            <a:r>
              <a:rPr lang="it-IT" dirty="0" smtClean="0"/>
              <a:t>	centri commerciali 	naturali</a:t>
            </a:r>
            <a:endParaRPr lang="it-IT" dirty="0"/>
          </a:p>
        </p:txBody>
      </p:sp>
    </p:spTree>
    <p:extLst>
      <p:ext uri="{BB962C8B-B14F-4D97-AF65-F5344CB8AC3E}">
        <p14:creationId xmlns:p14="http://schemas.microsoft.com/office/powerpoint/2010/main" val="4204574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94607" y="1915463"/>
            <a:ext cx="8380537" cy="4340716"/>
          </a:xfrm>
          <a:prstGeom prst="rect">
            <a:avLst/>
          </a:prstGeom>
        </p:spPr>
      </p:pic>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lavoro </a:t>
            </a:r>
            <a:r>
              <a:rPr lang="it-IT" sz="2000" dirty="0">
                <a:solidFill>
                  <a:srgbClr val="364E88"/>
                </a:solidFill>
                <a:cs typeface="Arial" charset="0"/>
              </a:rPr>
              <a:t>| </a:t>
            </a:r>
            <a:r>
              <a:rPr lang="it-IT" sz="2000" dirty="0" smtClean="0">
                <a:cs typeface="Arial" charset="0"/>
              </a:rPr>
              <a:t>le imprese del terziario ritengono sia ancora prematuro esprimere un giudizio circa gli effetti del «jobs act»… tuttavia, prevale l’ottimismo circa la possibilità di nuove assunzioni…</a:t>
            </a:r>
            <a:endParaRPr lang="it-IT" sz="2000" dirty="0">
              <a:solidFill>
                <a:schemeClr val="accent2"/>
              </a:solidFill>
              <a:cs typeface="Arial" charset="0"/>
            </a:endParaRPr>
          </a:p>
        </p:txBody>
      </p:sp>
      <p:sp>
        <p:nvSpPr>
          <p:cNvPr id="4" name="Rettangolo 3"/>
          <p:cNvSpPr/>
          <p:nvPr/>
        </p:nvSpPr>
        <p:spPr>
          <a:xfrm>
            <a:off x="298092" y="1379943"/>
            <a:ext cx="8566150" cy="612988"/>
          </a:xfrm>
          <a:prstGeom prst="rect">
            <a:avLst/>
          </a:prstGeom>
        </p:spPr>
        <p:txBody>
          <a:bodyPr wrap="square">
            <a:spAutoFit/>
          </a:bodyPr>
          <a:lstStyle/>
          <a:p>
            <a:pPr algn="just">
              <a:lnSpc>
                <a:spcPct val="110000"/>
              </a:lnSpc>
              <a:spcBef>
                <a:spcPts val="600"/>
              </a:spcBef>
            </a:pPr>
            <a:r>
              <a:rPr lang="it-IT" sz="1600" dirty="0"/>
              <a:t>A Suo giudizio, quali saranno </a:t>
            </a:r>
            <a:r>
              <a:rPr lang="it-IT" sz="1600" b="1" u="sng" dirty="0"/>
              <a:t>gli effetti che la riforma del lavoro</a:t>
            </a:r>
            <a:r>
              <a:rPr lang="it-IT" sz="1600" b="1" dirty="0"/>
              <a:t> </a:t>
            </a:r>
            <a:r>
              <a:rPr lang="it-IT" sz="1600" dirty="0"/>
              <a:t>(il </a:t>
            </a:r>
            <a:r>
              <a:rPr lang="it-IT" sz="1600" dirty="0" smtClean="0"/>
              <a:t>«Jobs Act») </a:t>
            </a:r>
            <a:r>
              <a:rPr lang="it-IT" sz="1600" dirty="0"/>
              <a:t>produrrà sulla Sua impresa?</a:t>
            </a:r>
          </a:p>
        </p:txBody>
      </p:sp>
      <p:sp>
        <p:nvSpPr>
          <p:cNvPr id="17" name="Ovale 16"/>
          <p:cNvSpPr/>
          <p:nvPr/>
        </p:nvSpPr>
        <p:spPr bwMode="auto">
          <a:xfrm>
            <a:off x="6528301" y="2240627"/>
            <a:ext cx="1161675" cy="502277"/>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20" name="Ovale 19"/>
          <p:cNvSpPr/>
          <p:nvPr/>
        </p:nvSpPr>
        <p:spPr bwMode="auto">
          <a:xfrm>
            <a:off x="6463905" y="5436631"/>
            <a:ext cx="1161675" cy="502277"/>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22" name="Text Box 49"/>
          <p:cNvSpPr txBox="1">
            <a:spLocks noChangeArrowheads="1"/>
          </p:cNvSpPr>
          <p:nvPr/>
        </p:nvSpPr>
        <p:spPr bwMode="auto">
          <a:xfrm>
            <a:off x="228600" y="6379696"/>
            <a:ext cx="8839200"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r>
              <a:rPr lang="it-IT" altLang="ja-JP" sz="900" b="0" dirty="0" smtClean="0">
                <a:solidFill>
                  <a:srgbClr val="000000"/>
                </a:solidFill>
              </a:rPr>
              <a:t>La somma delle percentuali è diversa da 100,0 perché erano ammesse risposte multiple.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Tree>
    <p:extLst>
      <p:ext uri="{BB962C8B-B14F-4D97-AF65-F5344CB8AC3E}">
        <p14:creationId xmlns:p14="http://schemas.microsoft.com/office/powerpoint/2010/main" val="3511029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lavoro </a:t>
            </a:r>
            <a:r>
              <a:rPr lang="it-IT" sz="2000" dirty="0">
                <a:solidFill>
                  <a:srgbClr val="364E88"/>
                </a:solidFill>
                <a:cs typeface="Arial" charset="0"/>
              </a:rPr>
              <a:t>| </a:t>
            </a:r>
            <a:r>
              <a:rPr lang="it-IT" sz="2000" dirty="0" smtClean="0">
                <a:cs typeface="Arial" charset="0"/>
              </a:rPr>
              <a:t>circa il 6% delle imprese del terziario del friuli venezia giulia ha già utilizzato il «jobs act» e lo ha fatto prevalentemente per assumere nuovo personale a tempo indeterminato…</a:t>
            </a:r>
            <a:endParaRPr lang="it-IT" sz="2000" i="1" dirty="0">
              <a:solidFill>
                <a:schemeClr val="accent2"/>
              </a:solidFill>
              <a:cs typeface="Arial" charset="0"/>
            </a:endParaRPr>
          </a:p>
        </p:txBody>
      </p:sp>
      <p:sp>
        <p:nvSpPr>
          <p:cNvPr id="4" name="Rettangolo 3"/>
          <p:cNvSpPr/>
          <p:nvPr/>
        </p:nvSpPr>
        <p:spPr>
          <a:xfrm>
            <a:off x="27633" y="1302669"/>
            <a:ext cx="3552691" cy="701731"/>
          </a:xfrm>
          <a:prstGeom prst="rect">
            <a:avLst/>
          </a:prstGeom>
        </p:spPr>
        <p:txBody>
          <a:bodyPr wrap="square">
            <a:spAutoFit/>
          </a:bodyPr>
          <a:lstStyle/>
          <a:p>
            <a:pPr algn="ctr">
              <a:lnSpc>
                <a:spcPct val="110000"/>
              </a:lnSpc>
              <a:spcBef>
                <a:spcPts val="600"/>
              </a:spcBef>
            </a:pPr>
            <a:r>
              <a:rPr lang="it-IT" sz="1200" dirty="0"/>
              <a:t>La Sua impresa </a:t>
            </a:r>
            <a:r>
              <a:rPr lang="it-IT" sz="1200" b="1" u="sng" dirty="0"/>
              <a:t>ha già utilizzato il Jobs Act</a:t>
            </a:r>
            <a:r>
              <a:rPr lang="it-IT" sz="1200" dirty="0"/>
              <a:t> per assumere personale a tempo indeterminato in questo trimestre?</a:t>
            </a:r>
          </a:p>
        </p:txBody>
      </p:sp>
      <p:pic>
        <p:nvPicPr>
          <p:cNvPr id="5" name="Immagine 4"/>
          <p:cNvPicPr>
            <a:picLocks noChangeAspect="1"/>
          </p:cNvPicPr>
          <p:nvPr/>
        </p:nvPicPr>
        <p:blipFill>
          <a:blip r:embed="rId2"/>
          <a:stretch>
            <a:fillRect/>
          </a:stretch>
        </p:blipFill>
        <p:spPr>
          <a:xfrm>
            <a:off x="243246" y="1870436"/>
            <a:ext cx="3121465" cy="1873575"/>
          </a:xfrm>
          <a:prstGeom prst="rect">
            <a:avLst/>
          </a:prstGeom>
        </p:spPr>
      </p:pic>
      <p:pic>
        <p:nvPicPr>
          <p:cNvPr id="6" name="Immagine 5"/>
          <p:cNvPicPr>
            <a:picLocks noChangeAspect="1"/>
          </p:cNvPicPr>
          <p:nvPr/>
        </p:nvPicPr>
        <p:blipFill>
          <a:blip r:embed="rId3"/>
          <a:stretch>
            <a:fillRect/>
          </a:stretch>
        </p:blipFill>
        <p:spPr>
          <a:xfrm>
            <a:off x="3603255" y="3303198"/>
            <a:ext cx="5534479" cy="3222452"/>
          </a:xfrm>
          <a:prstGeom prst="rect">
            <a:avLst/>
          </a:prstGeom>
        </p:spPr>
      </p:pic>
      <p:sp>
        <p:nvSpPr>
          <p:cNvPr id="12" name="Rettangolo 11"/>
          <p:cNvSpPr/>
          <p:nvPr/>
        </p:nvSpPr>
        <p:spPr>
          <a:xfrm>
            <a:off x="1442434" y="3606469"/>
            <a:ext cx="1604024" cy="498598"/>
          </a:xfrm>
          <a:prstGeom prst="rect">
            <a:avLst/>
          </a:prstGeom>
        </p:spPr>
        <p:txBody>
          <a:bodyPr wrap="square">
            <a:spAutoFit/>
          </a:bodyPr>
          <a:lstStyle/>
          <a:p>
            <a:pPr algn="r">
              <a:lnSpc>
                <a:spcPct val="110000"/>
              </a:lnSpc>
              <a:spcBef>
                <a:spcPts val="600"/>
              </a:spcBef>
            </a:pPr>
            <a:r>
              <a:rPr lang="it-IT" sz="1200" dirty="0" smtClean="0"/>
              <a:t>Hanno utilizzato il Jobs Act</a:t>
            </a:r>
            <a:endParaRPr lang="it-IT" sz="1200" dirty="0"/>
          </a:p>
        </p:txBody>
      </p:sp>
      <p:sp>
        <p:nvSpPr>
          <p:cNvPr id="7" name="Rettangolo 6"/>
          <p:cNvSpPr/>
          <p:nvPr/>
        </p:nvSpPr>
        <p:spPr bwMode="auto">
          <a:xfrm>
            <a:off x="3490171" y="3309871"/>
            <a:ext cx="5447766" cy="3181081"/>
          </a:xfrm>
          <a:prstGeom prst="rect">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4" name="Rettangolo 13"/>
          <p:cNvSpPr/>
          <p:nvPr/>
        </p:nvSpPr>
        <p:spPr>
          <a:xfrm>
            <a:off x="3425776" y="2794652"/>
            <a:ext cx="5447766" cy="498598"/>
          </a:xfrm>
          <a:prstGeom prst="rect">
            <a:avLst/>
          </a:prstGeom>
        </p:spPr>
        <p:txBody>
          <a:bodyPr wrap="square">
            <a:spAutoFit/>
          </a:bodyPr>
          <a:lstStyle/>
          <a:p>
            <a:pPr>
              <a:lnSpc>
                <a:spcPct val="110000"/>
              </a:lnSpc>
              <a:spcBef>
                <a:spcPts val="600"/>
              </a:spcBef>
            </a:pPr>
            <a:r>
              <a:rPr lang="it-IT" sz="1200" b="1" dirty="0" smtClean="0"/>
              <a:t>Finalità di utilizzo del Jobs Act </a:t>
            </a:r>
            <a:r>
              <a:rPr lang="it-IT" sz="1200" dirty="0" smtClean="0"/>
              <a:t/>
            </a:r>
            <a:br>
              <a:rPr lang="it-IT" sz="1200" dirty="0" smtClean="0"/>
            </a:br>
            <a:r>
              <a:rPr lang="it-IT" sz="1200" i="1" dirty="0" smtClean="0"/>
              <a:t>(analisi effettuata esclusivamente presso il 5,7% del campione)</a:t>
            </a:r>
            <a:endParaRPr lang="it-IT" sz="1200" i="1" dirty="0"/>
          </a:p>
        </p:txBody>
      </p:sp>
      <p:sp>
        <p:nvSpPr>
          <p:cNvPr id="15" name="Text Box 49"/>
          <p:cNvSpPr txBox="1">
            <a:spLocks noChangeArrowheads="1"/>
          </p:cNvSpPr>
          <p:nvPr/>
        </p:nvSpPr>
        <p:spPr bwMode="auto">
          <a:xfrm>
            <a:off x="228600" y="5722873"/>
            <a:ext cx="3136111" cy="7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endParaRPr lang="it-IT" altLang="it-IT" sz="900" b="0" dirty="0" smtClean="0"/>
          </a:p>
          <a:p>
            <a:pPr algn="just" eaLnBrk="1" hangingPunct="1">
              <a:lnSpc>
                <a:spcPct val="110000"/>
              </a:lnSpc>
              <a:spcBef>
                <a:spcPts val="600"/>
              </a:spcBef>
            </a:pPr>
            <a:r>
              <a:rPr lang="it-IT" altLang="ja-JP" sz="900" b="0" dirty="0" smtClean="0">
                <a:solidFill>
                  <a:srgbClr val="000000"/>
                </a:solidFill>
              </a:rPr>
              <a:t>La somma delle percentuali è diversa da 100,0 perché erano ammesse risposte multiple.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Tree>
    <p:extLst>
      <p:ext uri="{BB962C8B-B14F-4D97-AF65-F5344CB8AC3E}">
        <p14:creationId xmlns:p14="http://schemas.microsoft.com/office/powerpoint/2010/main" val="1659008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lavoro </a:t>
            </a:r>
            <a:r>
              <a:rPr lang="it-IT" sz="2000" dirty="0">
                <a:solidFill>
                  <a:srgbClr val="364E88"/>
                </a:solidFill>
                <a:cs typeface="Arial" charset="0"/>
              </a:rPr>
              <a:t>| </a:t>
            </a:r>
            <a:r>
              <a:rPr lang="it-IT" sz="2000" dirty="0" smtClean="0">
                <a:cs typeface="Arial" charset="0"/>
              </a:rPr>
              <a:t>la quota di imprese che è intenzionata a sfruttare il «jobs act» è destinata a crescere in vista del secondo trimestre dell’anno (quasi l’8%)…</a:t>
            </a:r>
            <a:endParaRPr lang="it-IT" sz="2000" dirty="0">
              <a:solidFill>
                <a:schemeClr val="accent2"/>
              </a:solidFill>
              <a:cs typeface="Arial" charset="0"/>
            </a:endParaRPr>
          </a:p>
        </p:txBody>
      </p:sp>
      <p:sp>
        <p:nvSpPr>
          <p:cNvPr id="4" name="Rettangolo 3"/>
          <p:cNvSpPr/>
          <p:nvPr/>
        </p:nvSpPr>
        <p:spPr>
          <a:xfrm>
            <a:off x="27633" y="1315548"/>
            <a:ext cx="3552691" cy="701731"/>
          </a:xfrm>
          <a:prstGeom prst="rect">
            <a:avLst/>
          </a:prstGeom>
        </p:spPr>
        <p:txBody>
          <a:bodyPr wrap="square">
            <a:spAutoFit/>
          </a:bodyPr>
          <a:lstStyle/>
          <a:p>
            <a:pPr algn="ctr">
              <a:lnSpc>
                <a:spcPct val="110000"/>
              </a:lnSpc>
              <a:spcBef>
                <a:spcPts val="600"/>
              </a:spcBef>
            </a:pPr>
            <a:r>
              <a:rPr lang="it-IT" sz="1200" dirty="0"/>
              <a:t>La Sua impresa </a:t>
            </a:r>
            <a:r>
              <a:rPr lang="it-IT" sz="1200" b="1" u="sng" dirty="0"/>
              <a:t>è intenzionata ad utilizzare il Jobs Act</a:t>
            </a:r>
            <a:r>
              <a:rPr lang="it-IT" sz="1200" dirty="0"/>
              <a:t> per assumere personale a tempo indeterminato nel prossimo trimestre?</a:t>
            </a:r>
          </a:p>
        </p:txBody>
      </p:sp>
      <p:pic>
        <p:nvPicPr>
          <p:cNvPr id="2" name="Immagine 1"/>
          <p:cNvPicPr>
            <a:picLocks noChangeAspect="1"/>
          </p:cNvPicPr>
          <p:nvPr/>
        </p:nvPicPr>
        <p:blipFill>
          <a:blip r:embed="rId2"/>
          <a:stretch>
            <a:fillRect/>
          </a:stretch>
        </p:blipFill>
        <p:spPr>
          <a:xfrm>
            <a:off x="244800" y="1882953"/>
            <a:ext cx="3119879" cy="1872000"/>
          </a:xfrm>
          <a:prstGeom prst="rect">
            <a:avLst/>
          </a:prstGeom>
        </p:spPr>
      </p:pic>
      <p:pic>
        <p:nvPicPr>
          <p:cNvPr id="3" name="Immagine 2"/>
          <p:cNvPicPr>
            <a:picLocks noChangeAspect="1"/>
          </p:cNvPicPr>
          <p:nvPr/>
        </p:nvPicPr>
        <p:blipFill>
          <a:blip r:embed="rId3"/>
          <a:stretch>
            <a:fillRect/>
          </a:stretch>
        </p:blipFill>
        <p:spPr>
          <a:xfrm>
            <a:off x="3614412" y="3322750"/>
            <a:ext cx="5533703" cy="3222000"/>
          </a:xfrm>
          <a:prstGeom prst="rect">
            <a:avLst/>
          </a:prstGeom>
        </p:spPr>
      </p:pic>
      <p:sp>
        <p:nvSpPr>
          <p:cNvPr id="10" name="Rettangolo 9"/>
          <p:cNvSpPr/>
          <p:nvPr/>
        </p:nvSpPr>
        <p:spPr bwMode="auto">
          <a:xfrm>
            <a:off x="3490171" y="3309871"/>
            <a:ext cx="5447766" cy="3181081"/>
          </a:xfrm>
          <a:prstGeom prst="rect">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1" name="Rettangolo 10"/>
          <p:cNvSpPr/>
          <p:nvPr/>
        </p:nvSpPr>
        <p:spPr>
          <a:xfrm>
            <a:off x="3425776" y="2794652"/>
            <a:ext cx="5447766" cy="498598"/>
          </a:xfrm>
          <a:prstGeom prst="rect">
            <a:avLst/>
          </a:prstGeom>
        </p:spPr>
        <p:txBody>
          <a:bodyPr wrap="square">
            <a:spAutoFit/>
          </a:bodyPr>
          <a:lstStyle/>
          <a:p>
            <a:pPr>
              <a:lnSpc>
                <a:spcPct val="110000"/>
              </a:lnSpc>
              <a:spcBef>
                <a:spcPts val="600"/>
              </a:spcBef>
            </a:pPr>
            <a:r>
              <a:rPr lang="it-IT" sz="1200" b="1" dirty="0" smtClean="0"/>
              <a:t>Finalità di utilizzo del Jobs Act </a:t>
            </a:r>
            <a:r>
              <a:rPr lang="it-IT" sz="1200" dirty="0" smtClean="0"/>
              <a:t/>
            </a:r>
            <a:br>
              <a:rPr lang="it-IT" sz="1200" dirty="0" smtClean="0"/>
            </a:br>
            <a:r>
              <a:rPr lang="it-IT" sz="1200" i="1" dirty="0" smtClean="0"/>
              <a:t>(analisi effettuata esclusivamente presso il 7,5% del campione)</a:t>
            </a:r>
            <a:endParaRPr lang="it-IT" sz="1200" i="1" dirty="0"/>
          </a:p>
        </p:txBody>
      </p:sp>
      <p:sp>
        <p:nvSpPr>
          <p:cNvPr id="12" name="Text Box 49"/>
          <p:cNvSpPr txBox="1">
            <a:spLocks noChangeArrowheads="1"/>
          </p:cNvSpPr>
          <p:nvPr/>
        </p:nvSpPr>
        <p:spPr bwMode="auto">
          <a:xfrm>
            <a:off x="228600" y="5722873"/>
            <a:ext cx="3136111" cy="7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endParaRPr lang="it-IT" altLang="it-IT" sz="900" b="0" dirty="0" smtClean="0"/>
          </a:p>
          <a:p>
            <a:pPr algn="just" eaLnBrk="1" hangingPunct="1">
              <a:lnSpc>
                <a:spcPct val="110000"/>
              </a:lnSpc>
              <a:spcBef>
                <a:spcPts val="600"/>
              </a:spcBef>
            </a:pPr>
            <a:r>
              <a:rPr lang="it-IT" altLang="ja-JP" sz="900" b="0" dirty="0" smtClean="0">
                <a:solidFill>
                  <a:srgbClr val="000000"/>
                </a:solidFill>
              </a:rPr>
              <a:t>La somma delle percentuali è diversa da 100,0 perché erano ammesse risposte multiple.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
        <p:nvSpPr>
          <p:cNvPr id="13" name="Rettangolo 12"/>
          <p:cNvSpPr/>
          <p:nvPr/>
        </p:nvSpPr>
        <p:spPr>
          <a:xfrm>
            <a:off x="1442434" y="3606469"/>
            <a:ext cx="1604024" cy="482889"/>
          </a:xfrm>
          <a:prstGeom prst="rect">
            <a:avLst/>
          </a:prstGeom>
        </p:spPr>
        <p:txBody>
          <a:bodyPr wrap="square">
            <a:spAutoFit/>
          </a:bodyPr>
          <a:lstStyle/>
          <a:p>
            <a:pPr algn="r">
              <a:lnSpc>
                <a:spcPct val="110000"/>
              </a:lnSpc>
              <a:spcBef>
                <a:spcPts val="600"/>
              </a:spcBef>
            </a:pPr>
            <a:r>
              <a:rPr lang="it-IT" sz="1200" dirty="0" smtClean="0"/>
              <a:t>Utilizzeranno il Jobs Act</a:t>
            </a:r>
            <a:endParaRPr lang="it-IT" sz="1200" dirty="0"/>
          </a:p>
        </p:txBody>
      </p:sp>
    </p:spTree>
    <p:extLst>
      <p:ext uri="{BB962C8B-B14F-4D97-AF65-F5344CB8AC3E}">
        <p14:creationId xmlns:p14="http://schemas.microsoft.com/office/powerpoint/2010/main" val="181299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343772" y="2212093"/>
            <a:ext cx="3001530" cy="132000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FF0000"/>
              </a:solidFill>
              <a:effectLst/>
              <a:latin typeface="Arial" charset="0"/>
            </a:endParaRPr>
          </a:p>
        </p:txBody>
      </p:sp>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giustizia </a:t>
            </a:r>
            <a:r>
              <a:rPr lang="it-IT" sz="2000" dirty="0" smtClean="0">
                <a:solidFill>
                  <a:srgbClr val="364E88"/>
                </a:solidFill>
                <a:cs typeface="Arial" charset="0"/>
              </a:rPr>
              <a:t>| </a:t>
            </a:r>
            <a:r>
              <a:rPr lang="it-IT" sz="2000" dirty="0" smtClean="0">
                <a:cs typeface="Arial" charset="0"/>
              </a:rPr>
              <a:t>otto imprese su dieci giudicano «poco» o «per nulla» efficiente il sistema della giustizia in italia… il fenomeno è particolarmente avvertito presso la provincia di trieste…</a:t>
            </a:r>
            <a:endParaRPr lang="it-IT" sz="2000" dirty="0">
              <a:solidFill>
                <a:schemeClr val="accent2"/>
              </a:solidFill>
              <a:cs typeface="Arial" charset="0"/>
            </a:endParaRPr>
          </a:p>
        </p:txBody>
      </p:sp>
      <p:sp>
        <p:nvSpPr>
          <p:cNvPr id="4" name="Rettangolo 3"/>
          <p:cNvSpPr/>
          <p:nvPr/>
        </p:nvSpPr>
        <p:spPr>
          <a:xfrm>
            <a:off x="298092" y="1238274"/>
            <a:ext cx="8566150" cy="612988"/>
          </a:xfrm>
          <a:prstGeom prst="rect">
            <a:avLst/>
          </a:prstGeom>
        </p:spPr>
        <p:txBody>
          <a:bodyPr wrap="square">
            <a:spAutoFit/>
          </a:bodyPr>
          <a:lstStyle/>
          <a:p>
            <a:pPr algn="just">
              <a:lnSpc>
                <a:spcPct val="110000"/>
              </a:lnSpc>
              <a:spcBef>
                <a:spcPts val="600"/>
              </a:spcBef>
            </a:pPr>
            <a:r>
              <a:rPr lang="it-IT" sz="1600" dirty="0"/>
              <a:t>Facendo riferimento all’esperienza della Sua impresa negli ultimi cinque anni, </a:t>
            </a:r>
            <a:r>
              <a:rPr lang="it-IT" sz="1600" b="1" u="sng" dirty="0"/>
              <a:t>quanto giudica efficiente</a:t>
            </a:r>
            <a:r>
              <a:rPr lang="it-IT" sz="1600" dirty="0"/>
              <a:t> la “macchina della giustizia” nel nostro Paese?</a:t>
            </a:r>
          </a:p>
        </p:txBody>
      </p:sp>
      <p:pic>
        <p:nvPicPr>
          <p:cNvPr id="7" name="Immagine 6"/>
          <p:cNvPicPr>
            <a:picLocks noChangeAspect="1"/>
          </p:cNvPicPr>
          <p:nvPr/>
        </p:nvPicPr>
        <p:blipFill>
          <a:blip r:embed="rId2"/>
          <a:stretch>
            <a:fillRect/>
          </a:stretch>
        </p:blipFill>
        <p:spPr>
          <a:xfrm>
            <a:off x="808762" y="2978441"/>
            <a:ext cx="7526476" cy="3348108"/>
          </a:xfrm>
          <a:prstGeom prst="rect">
            <a:avLst/>
          </a:prstGeom>
        </p:spPr>
      </p:pic>
      <p:sp>
        <p:nvSpPr>
          <p:cNvPr id="12"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a:t>
            </a:r>
            <a:r>
              <a:rPr lang="it-IT" altLang="it-IT" sz="900" b="0" dirty="0" smtClean="0"/>
              <a:t>casi</a:t>
            </a:r>
            <a:r>
              <a:rPr lang="it-IT" altLang="ja-JP" sz="900" b="0" dirty="0" smtClean="0">
                <a:solidFill>
                  <a:srgbClr val="000000"/>
                </a:solidFill>
              </a:rPr>
              <a:t>.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
        <p:nvSpPr>
          <p:cNvPr id="8" name="Rettangolo 7"/>
          <p:cNvSpPr/>
          <p:nvPr/>
        </p:nvSpPr>
        <p:spPr bwMode="auto">
          <a:xfrm>
            <a:off x="4468969" y="2149882"/>
            <a:ext cx="3953814" cy="4199404"/>
          </a:xfrm>
          <a:prstGeom prst="rect">
            <a:avLst/>
          </a:prstGeom>
          <a:solidFill>
            <a:srgbClr val="FF0000">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9" name="CasellaDiTesto 8"/>
          <p:cNvSpPr txBox="1"/>
          <p:nvPr/>
        </p:nvSpPr>
        <p:spPr>
          <a:xfrm>
            <a:off x="4713960" y="2242707"/>
            <a:ext cx="3463833" cy="954107"/>
          </a:xfrm>
          <a:prstGeom prst="rect">
            <a:avLst/>
          </a:prstGeom>
          <a:noFill/>
        </p:spPr>
        <p:txBody>
          <a:bodyPr wrap="none" rtlCol="0">
            <a:spAutoFit/>
          </a:bodyPr>
          <a:lstStyle/>
          <a:p>
            <a:pPr algn="ctr"/>
            <a:r>
              <a:rPr lang="it-IT" sz="2800" dirty="0" smtClean="0">
                <a:solidFill>
                  <a:srgbClr val="FF0000"/>
                </a:solidFill>
              </a:rPr>
              <a:t>Friuli Venezia Giulia </a:t>
            </a:r>
          </a:p>
          <a:p>
            <a:pPr algn="ctr"/>
            <a:r>
              <a:rPr lang="it-IT" sz="2800" dirty="0" smtClean="0">
                <a:solidFill>
                  <a:srgbClr val="FF0000"/>
                </a:solidFill>
              </a:rPr>
              <a:t>80,3</a:t>
            </a:r>
            <a:endParaRPr lang="it-IT" sz="2800" dirty="0">
              <a:solidFill>
                <a:srgbClr val="FF0000"/>
              </a:solidFill>
            </a:endParaRPr>
          </a:p>
        </p:txBody>
      </p:sp>
      <p:sp>
        <p:nvSpPr>
          <p:cNvPr id="10" name="Rettangolo 9"/>
          <p:cNvSpPr/>
          <p:nvPr/>
        </p:nvSpPr>
        <p:spPr>
          <a:xfrm>
            <a:off x="410774" y="2274611"/>
            <a:ext cx="2152770" cy="307777"/>
          </a:xfrm>
          <a:prstGeom prst="rect">
            <a:avLst/>
          </a:prstGeom>
        </p:spPr>
        <p:txBody>
          <a:bodyPr wrap="square">
            <a:spAutoFit/>
          </a:bodyPr>
          <a:lstStyle/>
          <a:p>
            <a:pPr fontAlgn="ctr"/>
            <a:r>
              <a:rPr lang="it-IT" sz="1400" b="1" dirty="0" smtClean="0">
                <a:solidFill>
                  <a:srgbClr val="FF0000"/>
                </a:solidFill>
              </a:rPr>
              <a:t>Gorizia</a:t>
            </a:r>
            <a:endParaRPr lang="it-IT" sz="1400" b="1" dirty="0">
              <a:solidFill>
                <a:srgbClr val="FF0000"/>
              </a:solidFill>
              <a:latin typeface="Tahoma" panose="020B0604030504040204" pitchFamily="34" charset="0"/>
            </a:endParaRPr>
          </a:p>
        </p:txBody>
      </p:sp>
      <p:sp>
        <p:nvSpPr>
          <p:cNvPr id="11" name="Rettangolo 10"/>
          <p:cNvSpPr/>
          <p:nvPr/>
        </p:nvSpPr>
        <p:spPr>
          <a:xfrm>
            <a:off x="410774" y="2579197"/>
            <a:ext cx="2152770" cy="307777"/>
          </a:xfrm>
          <a:prstGeom prst="rect">
            <a:avLst/>
          </a:prstGeom>
        </p:spPr>
        <p:txBody>
          <a:bodyPr wrap="square">
            <a:spAutoFit/>
          </a:bodyPr>
          <a:lstStyle/>
          <a:p>
            <a:pPr fontAlgn="ctr"/>
            <a:r>
              <a:rPr lang="it-IT" sz="1400" b="1" dirty="0" smtClean="0">
                <a:solidFill>
                  <a:srgbClr val="FF0000"/>
                </a:solidFill>
              </a:rPr>
              <a:t>Pordenone</a:t>
            </a:r>
            <a:endParaRPr lang="it-IT" sz="1400" b="1" dirty="0">
              <a:solidFill>
                <a:srgbClr val="FF0000"/>
              </a:solidFill>
              <a:latin typeface="Tahoma" panose="020B0604030504040204" pitchFamily="34" charset="0"/>
            </a:endParaRPr>
          </a:p>
        </p:txBody>
      </p:sp>
      <p:sp>
        <p:nvSpPr>
          <p:cNvPr id="13" name="Rettangolo 12"/>
          <p:cNvSpPr/>
          <p:nvPr/>
        </p:nvSpPr>
        <p:spPr>
          <a:xfrm>
            <a:off x="410774" y="2883783"/>
            <a:ext cx="2152770" cy="307777"/>
          </a:xfrm>
          <a:prstGeom prst="rect">
            <a:avLst/>
          </a:prstGeom>
        </p:spPr>
        <p:txBody>
          <a:bodyPr wrap="square">
            <a:spAutoFit/>
          </a:bodyPr>
          <a:lstStyle/>
          <a:p>
            <a:pPr fontAlgn="ctr"/>
            <a:r>
              <a:rPr lang="it-IT" sz="1400" b="1" dirty="0" smtClean="0">
                <a:solidFill>
                  <a:srgbClr val="FF0000"/>
                </a:solidFill>
              </a:rPr>
              <a:t>Trieste</a:t>
            </a:r>
            <a:endParaRPr lang="it-IT" sz="1400" b="1" dirty="0">
              <a:solidFill>
                <a:srgbClr val="FF0000"/>
              </a:solidFill>
              <a:latin typeface="Tahoma" panose="020B0604030504040204" pitchFamily="34" charset="0"/>
            </a:endParaRPr>
          </a:p>
        </p:txBody>
      </p:sp>
      <p:sp>
        <p:nvSpPr>
          <p:cNvPr id="14" name="Rettangolo 13"/>
          <p:cNvSpPr/>
          <p:nvPr/>
        </p:nvSpPr>
        <p:spPr>
          <a:xfrm>
            <a:off x="410774" y="3207418"/>
            <a:ext cx="2152770" cy="307777"/>
          </a:xfrm>
          <a:prstGeom prst="rect">
            <a:avLst/>
          </a:prstGeom>
        </p:spPr>
        <p:txBody>
          <a:bodyPr wrap="square">
            <a:spAutoFit/>
          </a:bodyPr>
          <a:lstStyle/>
          <a:p>
            <a:pPr fontAlgn="ctr"/>
            <a:r>
              <a:rPr lang="it-IT" sz="1400" b="1" dirty="0" smtClean="0">
                <a:solidFill>
                  <a:srgbClr val="FF0000"/>
                </a:solidFill>
              </a:rPr>
              <a:t>Udine</a:t>
            </a:r>
            <a:endParaRPr lang="it-IT" sz="1400" b="1" dirty="0">
              <a:solidFill>
                <a:srgbClr val="FF0000"/>
              </a:solidFill>
              <a:latin typeface="Tahoma" panose="020B0604030504040204" pitchFamily="34" charset="0"/>
            </a:endParaRPr>
          </a:p>
        </p:txBody>
      </p:sp>
      <p:sp>
        <p:nvSpPr>
          <p:cNvPr id="16" name="Rettangolo 15"/>
          <p:cNvSpPr/>
          <p:nvPr/>
        </p:nvSpPr>
        <p:spPr>
          <a:xfrm>
            <a:off x="2483833" y="2272464"/>
            <a:ext cx="912985" cy="307777"/>
          </a:xfrm>
          <a:prstGeom prst="rect">
            <a:avLst/>
          </a:prstGeom>
        </p:spPr>
        <p:txBody>
          <a:bodyPr wrap="square">
            <a:spAutoFit/>
          </a:bodyPr>
          <a:lstStyle/>
          <a:p>
            <a:pPr algn="ctr" fontAlgn="ctr"/>
            <a:r>
              <a:rPr lang="it-IT" sz="1400" b="1" dirty="0" smtClean="0">
                <a:solidFill>
                  <a:srgbClr val="FF0000"/>
                </a:solidFill>
              </a:rPr>
              <a:t>83,1</a:t>
            </a:r>
            <a:endParaRPr lang="it-IT" sz="1400" b="1" dirty="0">
              <a:solidFill>
                <a:srgbClr val="FF0000"/>
              </a:solidFill>
              <a:latin typeface="Tahoma" panose="020B0604030504040204" pitchFamily="34" charset="0"/>
            </a:endParaRPr>
          </a:p>
        </p:txBody>
      </p:sp>
      <p:sp>
        <p:nvSpPr>
          <p:cNvPr id="17" name="Rettangolo 16"/>
          <p:cNvSpPr/>
          <p:nvPr/>
        </p:nvSpPr>
        <p:spPr>
          <a:xfrm>
            <a:off x="2483833" y="2577050"/>
            <a:ext cx="912985" cy="307777"/>
          </a:xfrm>
          <a:prstGeom prst="rect">
            <a:avLst/>
          </a:prstGeom>
        </p:spPr>
        <p:txBody>
          <a:bodyPr wrap="square">
            <a:spAutoFit/>
          </a:bodyPr>
          <a:lstStyle/>
          <a:p>
            <a:pPr algn="ctr" fontAlgn="ctr"/>
            <a:r>
              <a:rPr lang="it-IT" sz="1400" b="1" dirty="0" smtClean="0">
                <a:solidFill>
                  <a:srgbClr val="FF0000"/>
                </a:solidFill>
              </a:rPr>
              <a:t>82,8</a:t>
            </a:r>
            <a:endParaRPr lang="it-IT" sz="1400" b="1" dirty="0">
              <a:solidFill>
                <a:srgbClr val="FF0000"/>
              </a:solidFill>
              <a:latin typeface="Tahoma" panose="020B0604030504040204" pitchFamily="34" charset="0"/>
            </a:endParaRPr>
          </a:p>
        </p:txBody>
      </p:sp>
      <p:sp>
        <p:nvSpPr>
          <p:cNvPr id="19" name="Rettangolo 18"/>
          <p:cNvSpPr/>
          <p:nvPr/>
        </p:nvSpPr>
        <p:spPr>
          <a:xfrm>
            <a:off x="2483833" y="2881636"/>
            <a:ext cx="912985" cy="307777"/>
          </a:xfrm>
          <a:prstGeom prst="rect">
            <a:avLst/>
          </a:prstGeom>
        </p:spPr>
        <p:txBody>
          <a:bodyPr wrap="square">
            <a:spAutoFit/>
          </a:bodyPr>
          <a:lstStyle/>
          <a:p>
            <a:pPr algn="ctr" fontAlgn="ctr"/>
            <a:r>
              <a:rPr lang="it-IT" sz="1400" b="1" dirty="0" smtClean="0">
                <a:solidFill>
                  <a:srgbClr val="FF0000"/>
                </a:solidFill>
              </a:rPr>
              <a:t>83,9</a:t>
            </a:r>
            <a:endParaRPr lang="it-IT" sz="1400" b="1" dirty="0">
              <a:solidFill>
                <a:srgbClr val="FF0000"/>
              </a:solidFill>
              <a:latin typeface="Tahoma" panose="020B0604030504040204" pitchFamily="34" charset="0"/>
            </a:endParaRPr>
          </a:p>
        </p:txBody>
      </p:sp>
      <p:sp>
        <p:nvSpPr>
          <p:cNvPr id="20" name="Rettangolo 19"/>
          <p:cNvSpPr/>
          <p:nvPr/>
        </p:nvSpPr>
        <p:spPr>
          <a:xfrm>
            <a:off x="2483833" y="3205271"/>
            <a:ext cx="912985" cy="307777"/>
          </a:xfrm>
          <a:prstGeom prst="rect">
            <a:avLst/>
          </a:prstGeom>
        </p:spPr>
        <p:txBody>
          <a:bodyPr wrap="square">
            <a:spAutoFit/>
          </a:bodyPr>
          <a:lstStyle/>
          <a:p>
            <a:pPr algn="ctr" fontAlgn="ctr"/>
            <a:r>
              <a:rPr lang="it-IT" sz="1400" b="1" dirty="0" smtClean="0">
                <a:solidFill>
                  <a:srgbClr val="FF0000"/>
                </a:solidFill>
              </a:rPr>
              <a:t>71,4</a:t>
            </a:r>
            <a:endParaRPr lang="it-IT" sz="1400" b="1" dirty="0">
              <a:solidFill>
                <a:srgbClr val="FF0000"/>
              </a:solidFill>
              <a:latin typeface="Tahoma" panose="020B0604030504040204" pitchFamily="34" charset="0"/>
            </a:endParaRPr>
          </a:p>
        </p:txBody>
      </p:sp>
    </p:spTree>
    <p:extLst>
      <p:ext uri="{BB962C8B-B14F-4D97-AF65-F5344CB8AC3E}">
        <p14:creationId xmlns:p14="http://schemas.microsoft.com/office/powerpoint/2010/main" val="2874824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giustizia </a:t>
            </a:r>
            <a:r>
              <a:rPr lang="it-IT" sz="2000" dirty="0">
                <a:solidFill>
                  <a:srgbClr val="364E88"/>
                </a:solidFill>
                <a:cs typeface="Arial" charset="0"/>
              </a:rPr>
              <a:t>| </a:t>
            </a:r>
            <a:r>
              <a:rPr lang="it-IT" sz="2000" dirty="0" smtClean="0">
                <a:solidFill>
                  <a:srgbClr val="364E88"/>
                </a:solidFill>
                <a:cs typeface="Arial" charset="0"/>
              </a:rPr>
              <a:t>…</a:t>
            </a:r>
            <a:r>
              <a:rPr lang="it-IT" sz="2000" dirty="0" smtClean="0">
                <a:cs typeface="Arial" charset="0"/>
              </a:rPr>
              <a:t>il 50% di queste accusa i contraccolpi della scarsa efficienza della giustizia in termini di minore competitività della propria impresa…</a:t>
            </a:r>
            <a:endParaRPr lang="it-IT" sz="2000" dirty="0">
              <a:solidFill>
                <a:schemeClr val="accent2"/>
              </a:solidFill>
              <a:cs typeface="Arial" charset="0"/>
            </a:endParaRPr>
          </a:p>
        </p:txBody>
      </p:sp>
      <p:sp>
        <p:nvSpPr>
          <p:cNvPr id="4" name="Rettangolo 3"/>
          <p:cNvSpPr/>
          <p:nvPr/>
        </p:nvSpPr>
        <p:spPr>
          <a:xfrm>
            <a:off x="298092" y="1354185"/>
            <a:ext cx="8566150" cy="612988"/>
          </a:xfrm>
          <a:prstGeom prst="rect">
            <a:avLst/>
          </a:prstGeom>
        </p:spPr>
        <p:txBody>
          <a:bodyPr wrap="square">
            <a:spAutoFit/>
          </a:bodyPr>
          <a:lstStyle/>
          <a:p>
            <a:pPr algn="just">
              <a:lnSpc>
                <a:spcPct val="110000"/>
              </a:lnSpc>
              <a:spcBef>
                <a:spcPts val="600"/>
              </a:spcBef>
            </a:pPr>
            <a:r>
              <a:rPr lang="it-IT" sz="1600" dirty="0"/>
              <a:t>Quanto ha inciso sulla </a:t>
            </a:r>
            <a:r>
              <a:rPr lang="it-IT" sz="1600" b="1" u="sng" dirty="0"/>
              <a:t>competitività</a:t>
            </a:r>
            <a:r>
              <a:rPr lang="it-IT" sz="1600" dirty="0"/>
              <a:t> della Sua impresa la scarsa o nulla efficienza della “macchina della giustizia” italiana?</a:t>
            </a:r>
          </a:p>
        </p:txBody>
      </p:sp>
      <p:pic>
        <p:nvPicPr>
          <p:cNvPr id="2" name="Immagine 1"/>
          <p:cNvPicPr>
            <a:picLocks noChangeAspect="1"/>
          </p:cNvPicPr>
          <p:nvPr/>
        </p:nvPicPr>
        <p:blipFill>
          <a:blip r:embed="rId2"/>
          <a:stretch>
            <a:fillRect/>
          </a:stretch>
        </p:blipFill>
        <p:spPr>
          <a:xfrm>
            <a:off x="808311" y="2669403"/>
            <a:ext cx="7526234" cy="3348000"/>
          </a:xfrm>
          <a:prstGeom prst="rect">
            <a:avLst/>
          </a:prstGeom>
        </p:spPr>
      </p:pic>
      <p:sp>
        <p:nvSpPr>
          <p:cNvPr id="8" name="Text Box 49"/>
          <p:cNvSpPr txBox="1">
            <a:spLocks noChangeArrowheads="1"/>
          </p:cNvSpPr>
          <p:nvPr/>
        </p:nvSpPr>
        <p:spPr bwMode="auto">
          <a:xfrm>
            <a:off x="228600" y="6225148"/>
            <a:ext cx="88392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smtClean="0"/>
              <a:t>1.233 casi</a:t>
            </a:r>
            <a:r>
              <a:rPr lang="it-IT" altLang="ja-JP" sz="900" b="0" dirty="0" smtClean="0">
                <a:solidFill>
                  <a:srgbClr val="000000"/>
                </a:solidFill>
              </a:rPr>
              <a:t>. Esclusivamente le imprese che giudicano «poco» o «per nulla» efficiente la macchina della giustizia italiana.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
        <p:nvSpPr>
          <p:cNvPr id="9" name="Rettangolo 8"/>
          <p:cNvSpPr/>
          <p:nvPr/>
        </p:nvSpPr>
        <p:spPr bwMode="auto">
          <a:xfrm>
            <a:off x="888053" y="2210038"/>
            <a:ext cx="3864249" cy="3830152"/>
          </a:xfrm>
          <a:prstGeom prst="rect">
            <a:avLst/>
          </a:prstGeom>
          <a:solidFill>
            <a:srgbClr val="FF0000">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2" name="CasellaDiTesto 11"/>
          <p:cNvSpPr txBox="1"/>
          <p:nvPr/>
        </p:nvSpPr>
        <p:spPr>
          <a:xfrm>
            <a:off x="1088261" y="2319105"/>
            <a:ext cx="3463833" cy="954107"/>
          </a:xfrm>
          <a:prstGeom prst="rect">
            <a:avLst/>
          </a:prstGeom>
          <a:noFill/>
        </p:spPr>
        <p:txBody>
          <a:bodyPr wrap="none" rtlCol="0">
            <a:spAutoFit/>
          </a:bodyPr>
          <a:lstStyle/>
          <a:p>
            <a:pPr algn="ctr"/>
            <a:r>
              <a:rPr lang="it-IT" sz="2800" dirty="0" smtClean="0">
                <a:solidFill>
                  <a:srgbClr val="FF0000"/>
                </a:solidFill>
              </a:rPr>
              <a:t>Friuli Venezia Giulia </a:t>
            </a:r>
          </a:p>
          <a:p>
            <a:pPr algn="ctr"/>
            <a:r>
              <a:rPr lang="it-IT" sz="2800" dirty="0" smtClean="0">
                <a:solidFill>
                  <a:srgbClr val="FF0000"/>
                </a:solidFill>
              </a:rPr>
              <a:t>47,4</a:t>
            </a:r>
            <a:endParaRPr lang="it-IT" sz="2800" dirty="0">
              <a:solidFill>
                <a:srgbClr val="FF0000"/>
              </a:solidFill>
            </a:endParaRPr>
          </a:p>
        </p:txBody>
      </p:sp>
      <p:sp>
        <p:nvSpPr>
          <p:cNvPr id="23" name="Rettangolo 22"/>
          <p:cNvSpPr/>
          <p:nvPr/>
        </p:nvSpPr>
        <p:spPr bwMode="auto">
          <a:xfrm>
            <a:off x="5546097" y="2209364"/>
            <a:ext cx="3001530" cy="132000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FF0000"/>
              </a:solidFill>
              <a:effectLst/>
              <a:latin typeface="Arial" charset="0"/>
            </a:endParaRPr>
          </a:p>
        </p:txBody>
      </p:sp>
      <p:sp>
        <p:nvSpPr>
          <p:cNvPr id="24" name="Rettangolo 23"/>
          <p:cNvSpPr/>
          <p:nvPr/>
        </p:nvSpPr>
        <p:spPr>
          <a:xfrm>
            <a:off x="5613099" y="2271882"/>
            <a:ext cx="2152770" cy="307777"/>
          </a:xfrm>
          <a:prstGeom prst="rect">
            <a:avLst/>
          </a:prstGeom>
        </p:spPr>
        <p:txBody>
          <a:bodyPr wrap="square">
            <a:spAutoFit/>
          </a:bodyPr>
          <a:lstStyle/>
          <a:p>
            <a:pPr fontAlgn="ctr"/>
            <a:r>
              <a:rPr lang="it-IT" sz="1400" b="1" dirty="0" smtClean="0">
                <a:solidFill>
                  <a:srgbClr val="FF0000"/>
                </a:solidFill>
              </a:rPr>
              <a:t>Gorizia</a:t>
            </a:r>
            <a:endParaRPr lang="it-IT" sz="1400" b="1" dirty="0">
              <a:solidFill>
                <a:srgbClr val="FF0000"/>
              </a:solidFill>
              <a:latin typeface="Tahoma" panose="020B0604030504040204" pitchFamily="34" charset="0"/>
            </a:endParaRPr>
          </a:p>
        </p:txBody>
      </p:sp>
      <p:sp>
        <p:nvSpPr>
          <p:cNvPr id="25" name="Rettangolo 24"/>
          <p:cNvSpPr/>
          <p:nvPr/>
        </p:nvSpPr>
        <p:spPr>
          <a:xfrm>
            <a:off x="5613099" y="2576468"/>
            <a:ext cx="2152770" cy="307777"/>
          </a:xfrm>
          <a:prstGeom prst="rect">
            <a:avLst/>
          </a:prstGeom>
        </p:spPr>
        <p:txBody>
          <a:bodyPr wrap="square">
            <a:spAutoFit/>
          </a:bodyPr>
          <a:lstStyle/>
          <a:p>
            <a:pPr fontAlgn="ctr"/>
            <a:r>
              <a:rPr lang="it-IT" sz="1400" b="1" dirty="0" smtClean="0">
                <a:solidFill>
                  <a:srgbClr val="FF0000"/>
                </a:solidFill>
              </a:rPr>
              <a:t>Pordenone</a:t>
            </a:r>
            <a:endParaRPr lang="it-IT" sz="1400" b="1" dirty="0">
              <a:solidFill>
                <a:srgbClr val="FF0000"/>
              </a:solidFill>
              <a:latin typeface="Tahoma" panose="020B0604030504040204" pitchFamily="34" charset="0"/>
            </a:endParaRPr>
          </a:p>
        </p:txBody>
      </p:sp>
      <p:sp>
        <p:nvSpPr>
          <p:cNvPr id="26" name="Rettangolo 25"/>
          <p:cNvSpPr/>
          <p:nvPr/>
        </p:nvSpPr>
        <p:spPr>
          <a:xfrm>
            <a:off x="5613099" y="2881054"/>
            <a:ext cx="2152770" cy="307777"/>
          </a:xfrm>
          <a:prstGeom prst="rect">
            <a:avLst/>
          </a:prstGeom>
        </p:spPr>
        <p:txBody>
          <a:bodyPr wrap="square">
            <a:spAutoFit/>
          </a:bodyPr>
          <a:lstStyle/>
          <a:p>
            <a:pPr fontAlgn="ctr"/>
            <a:r>
              <a:rPr lang="it-IT" sz="1400" b="1" dirty="0" smtClean="0">
                <a:solidFill>
                  <a:srgbClr val="FF0000"/>
                </a:solidFill>
              </a:rPr>
              <a:t>Trieste</a:t>
            </a:r>
            <a:endParaRPr lang="it-IT" sz="1400" b="1" dirty="0">
              <a:solidFill>
                <a:srgbClr val="FF0000"/>
              </a:solidFill>
              <a:latin typeface="Tahoma" panose="020B0604030504040204" pitchFamily="34" charset="0"/>
            </a:endParaRPr>
          </a:p>
        </p:txBody>
      </p:sp>
      <p:sp>
        <p:nvSpPr>
          <p:cNvPr id="27" name="Rettangolo 26"/>
          <p:cNvSpPr/>
          <p:nvPr/>
        </p:nvSpPr>
        <p:spPr>
          <a:xfrm>
            <a:off x="5613099" y="3204689"/>
            <a:ext cx="2152770" cy="307777"/>
          </a:xfrm>
          <a:prstGeom prst="rect">
            <a:avLst/>
          </a:prstGeom>
        </p:spPr>
        <p:txBody>
          <a:bodyPr wrap="square">
            <a:spAutoFit/>
          </a:bodyPr>
          <a:lstStyle/>
          <a:p>
            <a:pPr fontAlgn="ctr"/>
            <a:r>
              <a:rPr lang="it-IT" sz="1400" b="1" dirty="0" smtClean="0">
                <a:solidFill>
                  <a:srgbClr val="FF0000"/>
                </a:solidFill>
              </a:rPr>
              <a:t>Udine</a:t>
            </a:r>
            <a:endParaRPr lang="it-IT" sz="1400" b="1" dirty="0">
              <a:solidFill>
                <a:srgbClr val="FF0000"/>
              </a:solidFill>
              <a:latin typeface="Tahoma" panose="020B0604030504040204" pitchFamily="34" charset="0"/>
            </a:endParaRPr>
          </a:p>
        </p:txBody>
      </p:sp>
      <p:sp>
        <p:nvSpPr>
          <p:cNvPr id="29" name="Rettangolo 28"/>
          <p:cNvSpPr/>
          <p:nvPr/>
        </p:nvSpPr>
        <p:spPr>
          <a:xfrm>
            <a:off x="7686158" y="2269735"/>
            <a:ext cx="912985" cy="307777"/>
          </a:xfrm>
          <a:prstGeom prst="rect">
            <a:avLst/>
          </a:prstGeom>
        </p:spPr>
        <p:txBody>
          <a:bodyPr wrap="square">
            <a:spAutoFit/>
          </a:bodyPr>
          <a:lstStyle/>
          <a:p>
            <a:pPr algn="ctr" fontAlgn="ctr"/>
            <a:r>
              <a:rPr lang="it-IT" sz="1400" b="1" dirty="0" smtClean="0">
                <a:solidFill>
                  <a:srgbClr val="FF0000"/>
                </a:solidFill>
              </a:rPr>
              <a:t>47,1</a:t>
            </a:r>
            <a:endParaRPr lang="it-IT" sz="1400" b="1" dirty="0">
              <a:solidFill>
                <a:srgbClr val="FF0000"/>
              </a:solidFill>
              <a:latin typeface="Tahoma" panose="020B0604030504040204" pitchFamily="34" charset="0"/>
            </a:endParaRPr>
          </a:p>
        </p:txBody>
      </p:sp>
      <p:sp>
        <p:nvSpPr>
          <p:cNvPr id="30" name="Rettangolo 29"/>
          <p:cNvSpPr/>
          <p:nvPr/>
        </p:nvSpPr>
        <p:spPr>
          <a:xfrm>
            <a:off x="7686158" y="2574321"/>
            <a:ext cx="912985" cy="307777"/>
          </a:xfrm>
          <a:prstGeom prst="rect">
            <a:avLst/>
          </a:prstGeom>
        </p:spPr>
        <p:txBody>
          <a:bodyPr wrap="square">
            <a:spAutoFit/>
          </a:bodyPr>
          <a:lstStyle/>
          <a:p>
            <a:pPr algn="ctr" fontAlgn="ctr"/>
            <a:r>
              <a:rPr lang="it-IT" sz="1400" b="1" dirty="0" smtClean="0">
                <a:solidFill>
                  <a:srgbClr val="FF0000"/>
                </a:solidFill>
              </a:rPr>
              <a:t>40,2</a:t>
            </a:r>
            <a:endParaRPr lang="it-IT" sz="1400" b="1" dirty="0">
              <a:solidFill>
                <a:srgbClr val="FF0000"/>
              </a:solidFill>
              <a:latin typeface="Tahoma" panose="020B0604030504040204" pitchFamily="34" charset="0"/>
            </a:endParaRPr>
          </a:p>
        </p:txBody>
      </p:sp>
      <p:sp>
        <p:nvSpPr>
          <p:cNvPr id="31" name="Rettangolo 30"/>
          <p:cNvSpPr/>
          <p:nvPr/>
        </p:nvSpPr>
        <p:spPr>
          <a:xfrm>
            <a:off x="7686158" y="2878907"/>
            <a:ext cx="912985" cy="307777"/>
          </a:xfrm>
          <a:prstGeom prst="rect">
            <a:avLst/>
          </a:prstGeom>
        </p:spPr>
        <p:txBody>
          <a:bodyPr wrap="square">
            <a:spAutoFit/>
          </a:bodyPr>
          <a:lstStyle/>
          <a:p>
            <a:pPr algn="ctr" fontAlgn="ctr"/>
            <a:r>
              <a:rPr lang="it-IT" sz="1400" b="1" dirty="0" smtClean="0">
                <a:solidFill>
                  <a:srgbClr val="FF0000"/>
                </a:solidFill>
              </a:rPr>
              <a:t>49,6</a:t>
            </a:r>
            <a:endParaRPr lang="it-IT" sz="1400" b="1" dirty="0">
              <a:solidFill>
                <a:srgbClr val="FF0000"/>
              </a:solidFill>
              <a:latin typeface="Tahoma" panose="020B0604030504040204" pitchFamily="34" charset="0"/>
            </a:endParaRPr>
          </a:p>
        </p:txBody>
      </p:sp>
      <p:sp>
        <p:nvSpPr>
          <p:cNvPr id="32" name="Rettangolo 31"/>
          <p:cNvSpPr/>
          <p:nvPr/>
        </p:nvSpPr>
        <p:spPr>
          <a:xfrm>
            <a:off x="7686158" y="3202542"/>
            <a:ext cx="912985" cy="307777"/>
          </a:xfrm>
          <a:prstGeom prst="rect">
            <a:avLst/>
          </a:prstGeom>
        </p:spPr>
        <p:txBody>
          <a:bodyPr wrap="square">
            <a:spAutoFit/>
          </a:bodyPr>
          <a:lstStyle/>
          <a:p>
            <a:pPr algn="ctr" fontAlgn="ctr"/>
            <a:r>
              <a:rPr lang="it-IT" sz="1400" b="1" dirty="0" smtClean="0">
                <a:solidFill>
                  <a:srgbClr val="FF0000"/>
                </a:solidFill>
              </a:rPr>
              <a:t>47,7</a:t>
            </a:r>
            <a:endParaRPr lang="it-IT" sz="1400" b="1" dirty="0">
              <a:solidFill>
                <a:srgbClr val="FF0000"/>
              </a:solidFill>
              <a:latin typeface="Tahoma" panose="020B0604030504040204" pitchFamily="34" charset="0"/>
            </a:endParaRPr>
          </a:p>
        </p:txBody>
      </p:sp>
    </p:spTree>
    <p:extLst>
      <p:ext uri="{BB962C8B-B14F-4D97-AF65-F5344CB8AC3E}">
        <p14:creationId xmlns:p14="http://schemas.microsoft.com/office/powerpoint/2010/main" val="2060899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giustizia </a:t>
            </a:r>
            <a:r>
              <a:rPr lang="it-IT" sz="2000" dirty="0">
                <a:solidFill>
                  <a:srgbClr val="364E88"/>
                </a:solidFill>
                <a:cs typeface="Arial" charset="0"/>
              </a:rPr>
              <a:t>| </a:t>
            </a:r>
            <a:r>
              <a:rPr lang="it-IT" sz="2000" dirty="0" smtClean="0">
                <a:cs typeface="Arial" charset="0"/>
              </a:rPr>
              <a:t>in generale, il sistema della giustizia limita la possibilità di crescita economica delle imprese e figura tra le cause principali dell’aumento del tasso di mortalità delle imprese…</a:t>
            </a:r>
            <a:endParaRPr lang="it-IT" sz="2000" dirty="0">
              <a:solidFill>
                <a:schemeClr val="accent2"/>
              </a:solidFill>
              <a:cs typeface="Arial" charset="0"/>
            </a:endParaRPr>
          </a:p>
        </p:txBody>
      </p:sp>
      <p:sp>
        <p:nvSpPr>
          <p:cNvPr id="4" name="Rettangolo 3"/>
          <p:cNvSpPr/>
          <p:nvPr/>
        </p:nvSpPr>
        <p:spPr>
          <a:xfrm>
            <a:off x="298092" y="1276911"/>
            <a:ext cx="8566150" cy="612988"/>
          </a:xfrm>
          <a:prstGeom prst="rect">
            <a:avLst/>
          </a:prstGeom>
        </p:spPr>
        <p:txBody>
          <a:bodyPr wrap="square">
            <a:spAutoFit/>
          </a:bodyPr>
          <a:lstStyle/>
          <a:p>
            <a:pPr algn="just">
              <a:lnSpc>
                <a:spcPct val="110000"/>
              </a:lnSpc>
              <a:spcBef>
                <a:spcPts val="600"/>
              </a:spcBef>
            </a:pPr>
            <a:r>
              <a:rPr lang="it-IT" sz="1600" dirty="0"/>
              <a:t>A Suo avviso quali sono </a:t>
            </a:r>
            <a:r>
              <a:rPr lang="it-IT" sz="1600" b="1" u="sng" dirty="0"/>
              <a:t>gli effetti sull’economia del Paese</a:t>
            </a:r>
            <a:r>
              <a:rPr lang="it-IT" sz="1600" dirty="0"/>
              <a:t> dell’attuale livello di efficienza della “macchina della giustizia” in Italia?</a:t>
            </a:r>
          </a:p>
        </p:txBody>
      </p:sp>
      <p:pic>
        <p:nvPicPr>
          <p:cNvPr id="2" name="Immagine 1"/>
          <p:cNvPicPr>
            <a:picLocks noChangeAspect="1"/>
          </p:cNvPicPr>
          <p:nvPr/>
        </p:nvPicPr>
        <p:blipFill>
          <a:blip r:embed="rId2"/>
          <a:stretch>
            <a:fillRect/>
          </a:stretch>
        </p:blipFill>
        <p:spPr>
          <a:xfrm>
            <a:off x="218826" y="2078632"/>
            <a:ext cx="8706348" cy="4168932"/>
          </a:xfrm>
          <a:prstGeom prst="rect">
            <a:avLst/>
          </a:prstGeom>
        </p:spPr>
      </p:pic>
      <p:sp>
        <p:nvSpPr>
          <p:cNvPr id="9" name="Ovale 8"/>
          <p:cNvSpPr/>
          <p:nvPr/>
        </p:nvSpPr>
        <p:spPr bwMode="auto">
          <a:xfrm>
            <a:off x="6845500" y="2539177"/>
            <a:ext cx="793440" cy="34306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0" name="Ovale 9"/>
          <p:cNvSpPr/>
          <p:nvPr/>
        </p:nvSpPr>
        <p:spPr bwMode="auto">
          <a:xfrm>
            <a:off x="5757239" y="3077945"/>
            <a:ext cx="793440" cy="34306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1" name="Ovale 10"/>
          <p:cNvSpPr/>
          <p:nvPr/>
        </p:nvSpPr>
        <p:spPr bwMode="auto">
          <a:xfrm>
            <a:off x="5757239" y="3618855"/>
            <a:ext cx="793440" cy="34306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2" name="Ovale 11"/>
          <p:cNvSpPr/>
          <p:nvPr/>
        </p:nvSpPr>
        <p:spPr bwMode="auto">
          <a:xfrm>
            <a:off x="5757239" y="4159768"/>
            <a:ext cx="793440" cy="34306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3" name="Ovale 12"/>
          <p:cNvSpPr/>
          <p:nvPr/>
        </p:nvSpPr>
        <p:spPr bwMode="auto">
          <a:xfrm>
            <a:off x="6845500" y="4700679"/>
            <a:ext cx="793440" cy="34306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4" name="Ovale 13"/>
          <p:cNvSpPr/>
          <p:nvPr/>
        </p:nvSpPr>
        <p:spPr bwMode="auto">
          <a:xfrm>
            <a:off x="6845500" y="5241597"/>
            <a:ext cx="793440" cy="34306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5" name="Text Box 49"/>
          <p:cNvSpPr txBox="1">
            <a:spLocks noChangeArrowheads="1"/>
          </p:cNvSpPr>
          <p:nvPr/>
        </p:nvSpPr>
        <p:spPr bwMode="auto">
          <a:xfrm>
            <a:off x="228600" y="6379696"/>
            <a:ext cx="8839200"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r>
              <a:rPr lang="it-IT" altLang="ja-JP" sz="900" b="0" dirty="0" smtClean="0">
                <a:solidFill>
                  <a:srgbClr val="000000"/>
                </a:solidFill>
              </a:rPr>
              <a:t>La somma delle percentuali è diversa da 100,0 perché erano ammesse risposte multiple.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Tree>
    <p:extLst>
      <p:ext uri="{BB962C8B-B14F-4D97-AF65-F5344CB8AC3E}">
        <p14:creationId xmlns:p14="http://schemas.microsoft.com/office/powerpoint/2010/main" val="2987413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giustizia </a:t>
            </a:r>
            <a:r>
              <a:rPr lang="it-IT" sz="2000" dirty="0">
                <a:solidFill>
                  <a:srgbClr val="364E88"/>
                </a:solidFill>
                <a:cs typeface="Arial" charset="0"/>
              </a:rPr>
              <a:t>| </a:t>
            </a:r>
            <a:r>
              <a:rPr lang="it-IT" sz="2000" dirty="0" smtClean="0">
                <a:cs typeface="Arial" charset="0"/>
              </a:rPr>
              <a:t>la credibilità del sistema della giustizia è minata dall’assenza della certezza della pena… la pensa in questo modo l’86% </a:t>
            </a:r>
            <a:r>
              <a:rPr lang="it-IT" sz="2000" dirty="0">
                <a:cs typeface="Arial" charset="0"/>
              </a:rPr>
              <a:t>delle imprese del terziario del friuli venezia </a:t>
            </a:r>
            <a:r>
              <a:rPr lang="it-IT" sz="2000" dirty="0" smtClean="0">
                <a:cs typeface="Arial" charset="0"/>
              </a:rPr>
              <a:t>giulia…</a:t>
            </a:r>
            <a:endParaRPr lang="it-IT" sz="2000" dirty="0">
              <a:solidFill>
                <a:schemeClr val="accent2"/>
              </a:solidFill>
              <a:cs typeface="Arial" charset="0"/>
            </a:endParaRPr>
          </a:p>
        </p:txBody>
      </p:sp>
      <p:sp>
        <p:nvSpPr>
          <p:cNvPr id="4" name="Rettangolo 3"/>
          <p:cNvSpPr/>
          <p:nvPr/>
        </p:nvSpPr>
        <p:spPr>
          <a:xfrm>
            <a:off x="298092" y="1276910"/>
            <a:ext cx="8566150" cy="830997"/>
          </a:xfrm>
          <a:prstGeom prst="rect">
            <a:avLst/>
          </a:prstGeom>
        </p:spPr>
        <p:txBody>
          <a:bodyPr wrap="square">
            <a:spAutoFit/>
          </a:bodyPr>
          <a:lstStyle/>
          <a:p>
            <a:pPr algn="just">
              <a:spcBef>
                <a:spcPts val="600"/>
              </a:spcBef>
            </a:pPr>
            <a:r>
              <a:rPr lang="it-IT" sz="1600" dirty="0"/>
              <a:t>Quanto si dichiara </a:t>
            </a:r>
            <a:r>
              <a:rPr lang="it-IT" sz="1600" b="1" u="sng" dirty="0"/>
              <a:t>d’accordo</a:t>
            </a:r>
            <a:r>
              <a:rPr lang="it-IT" sz="1600" dirty="0"/>
              <a:t> con la seguente affermazione: “</a:t>
            </a:r>
            <a:r>
              <a:rPr lang="it-IT" sz="1600" i="1" dirty="0"/>
              <a:t>In Italia non c’è certezza della pena e questa mina la credibilità della giustizia da parte </a:t>
            </a:r>
            <a:r>
              <a:rPr lang="it-IT" sz="1600" i="1" dirty="0" smtClean="0"/>
              <a:t>dei </a:t>
            </a:r>
            <a:r>
              <a:rPr lang="it-IT" sz="1600" i="1" dirty="0"/>
              <a:t>cittadini e delle imprese</a:t>
            </a:r>
            <a:r>
              <a:rPr lang="it-IT" sz="1600" dirty="0"/>
              <a:t>”?</a:t>
            </a:r>
          </a:p>
        </p:txBody>
      </p:sp>
      <p:pic>
        <p:nvPicPr>
          <p:cNvPr id="3" name="Immagine 2"/>
          <p:cNvPicPr>
            <a:picLocks noChangeAspect="1"/>
          </p:cNvPicPr>
          <p:nvPr/>
        </p:nvPicPr>
        <p:blipFill>
          <a:blip r:embed="rId2"/>
          <a:stretch>
            <a:fillRect/>
          </a:stretch>
        </p:blipFill>
        <p:spPr>
          <a:xfrm>
            <a:off x="432000" y="2695185"/>
            <a:ext cx="8277180" cy="3682800"/>
          </a:xfrm>
          <a:prstGeom prst="rect">
            <a:avLst/>
          </a:prstGeom>
        </p:spPr>
      </p:pic>
      <p:sp>
        <p:nvSpPr>
          <p:cNvPr id="6" name="Rettangolo 5"/>
          <p:cNvSpPr/>
          <p:nvPr/>
        </p:nvSpPr>
        <p:spPr bwMode="auto">
          <a:xfrm>
            <a:off x="553787" y="2376148"/>
            <a:ext cx="3953814" cy="3998896"/>
          </a:xfrm>
          <a:prstGeom prst="rect">
            <a:avLst/>
          </a:prstGeom>
          <a:solidFill>
            <a:srgbClr val="FF0000">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7" name="CasellaDiTesto 6"/>
          <p:cNvSpPr txBox="1"/>
          <p:nvPr/>
        </p:nvSpPr>
        <p:spPr>
          <a:xfrm>
            <a:off x="1888533" y="2427664"/>
            <a:ext cx="1284327" cy="769441"/>
          </a:xfrm>
          <a:prstGeom prst="rect">
            <a:avLst/>
          </a:prstGeom>
          <a:noFill/>
        </p:spPr>
        <p:txBody>
          <a:bodyPr wrap="none" rtlCol="0">
            <a:spAutoFit/>
          </a:bodyPr>
          <a:lstStyle/>
          <a:p>
            <a:pPr algn="ctr"/>
            <a:r>
              <a:rPr lang="it-IT" sz="4400" dirty="0" smtClean="0">
                <a:solidFill>
                  <a:srgbClr val="FF0000"/>
                </a:solidFill>
              </a:rPr>
              <a:t>86,3</a:t>
            </a:r>
            <a:endParaRPr lang="it-IT" sz="4400" dirty="0">
              <a:solidFill>
                <a:srgbClr val="FF0000"/>
              </a:solidFill>
            </a:endParaRPr>
          </a:p>
        </p:txBody>
      </p:sp>
      <p:sp>
        <p:nvSpPr>
          <p:cNvPr id="8"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a:t>
            </a:r>
            <a:r>
              <a:rPr lang="it-IT" altLang="it-IT" sz="900" b="0" dirty="0" smtClean="0"/>
              <a:t>casi</a:t>
            </a:r>
            <a:r>
              <a:rPr lang="it-IT" altLang="ja-JP" sz="900" b="0" dirty="0" smtClean="0">
                <a:solidFill>
                  <a:srgbClr val="000000"/>
                </a:solidFill>
              </a:rPr>
              <a:t>.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
        <p:nvSpPr>
          <p:cNvPr id="10" name="Rettangolo 9"/>
          <p:cNvSpPr/>
          <p:nvPr/>
        </p:nvSpPr>
        <p:spPr bwMode="auto">
          <a:xfrm>
            <a:off x="5546097" y="2399864"/>
            <a:ext cx="3001530" cy="132000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FF0000"/>
              </a:solidFill>
              <a:effectLst/>
              <a:latin typeface="Arial" charset="0"/>
            </a:endParaRPr>
          </a:p>
        </p:txBody>
      </p:sp>
      <p:sp>
        <p:nvSpPr>
          <p:cNvPr id="11" name="Rettangolo 10"/>
          <p:cNvSpPr/>
          <p:nvPr/>
        </p:nvSpPr>
        <p:spPr>
          <a:xfrm>
            <a:off x="5613099" y="2462382"/>
            <a:ext cx="2152770" cy="307777"/>
          </a:xfrm>
          <a:prstGeom prst="rect">
            <a:avLst/>
          </a:prstGeom>
        </p:spPr>
        <p:txBody>
          <a:bodyPr wrap="square">
            <a:spAutoFit/>
          </a:bodyPr>
          <a:lstStyle/>
          <a:p>
            <a:pPr fontAlgn="ctr"/>
            <a:r>
              <a:rPr lang="it-IT" sz="1400" b="1" dirty="0" smtClean="0">
                <a:solidFill>
                  <a:srgbClr val="FF0000"/>
                </a:solidFill>
              </a:rPr>
              <a:t>Gorizia</a:t>
            </a:r>
            <a:endParaRPr lang="it-IT" sz="1400" b="1" dirty="0">
              <a:solidFill>
                <a:srgbClr val="FF0000"/>
              </a:solidFill>
              <a:latin typeface="Tahoma" panose="020B0604030504040204" pitchFamily="34" charset="0"/>
            </a:endParaRPr>
          </a:p>
        </p:txBody>
      </p:sp>
      <p:sp>
        <p:nvSpPr>
          <p:cNvPr id="12" name="Rettangolo 11"/>
          <p:cNvSpPr/>
          <p:nvPr/>
        </p:nvSpPr>
        <p:spPr>
          <a:xfrm>
            <a:off x="5613099" y="2766968"/>
            <a:ext cx="2152770" cy="307777"/>
          </a:xfrm>
          <a:prstGeom prst="rect">
            <a:avLst/>
          </a:prstGeom>
        </p:spPr>
        <p:txBody>
          <a:bodyPr wrap="square">
            <a:spAutoFit/>
          </a:bodyPr>
          <a:lstStyle/>
          <a:p>
            <a:pPr fontAlgn="ctr"/>
            <a:r>
              <a:rPr lang="it-IT" sz="1400" b="1" dirty="0" smtClean="0">
                <a:solidFill>
                  <a:srgbClr val="FF0000"/>
                </a:solidFill>
              </a:rPr>
              <a:t>Pordenone</a:t>
            </a:r>
            <a:endParaRPr lang="it-IT" sz="1400" b="1" dirty="0">
              <a:solidFill>
                <a:srgbClr val="FF0000"/>
              </a:solidFill>
              <a:latin typeface="Tahoma" panose="020B0604030504040204" pitchFamily="34" charset="0"/>
            </a:endParaRPr>
          </a:p>
        </p:txBody>
      </p:sp>
      <p:sp>
        <p:nvSpPr>
          <p:cNvPr id="13" name="Rettangolo 12"/>
          <p:cNvSpPr/>
          <p:nvPr/>
        </p:nvSpPr>
        <p:spPr>
          <a:xfrm>
            <a:off x="5613099" y="3071554"/>
            <a:ext cx="2152770" cy="307777"/>
          </a:xfrm>
          <a:prstGeom prst="rect">
            <a:avLst/>
          </a:prstGeom>
        </p:spPr>
        <p:txBody>
          <a:bodyPr wrap="square">
            <a:spAutoFit/>
          </a:bodyPr>
          <a:lstStyle/>
          <a:p>
            <a:pPr fontAlgn="ctr"/>
            <a:r>
              <a:rPr lang="it-IT" sz="1400" b="1" dirty="0" smtClean="0">
                <a:solidFill>
                  <a:srgbClr val="FF0000"/>
                </a:solidFill>
              </a:rPr>
              <a:t>Trieste</a:t>
            </a:r>
            <a:endParaRPr lang="it-IT" sz="1400" b="1" dirty="0">
              <a:solidFill>
                <a:srgbClr val="FF0000"/>
              </a:solidFill>
              <a:latin typeface="Tahoma" panose="020B0604030504040204" pitchFamily="34" charset="0"/>
            </a:endParaRPr>
          </a:p>
        </p:txBody>
      </p:sp>
      <p:sp>
        <p:nvSpPr>
          <p:cNvPr id="14" name="Rettangolo 13"/>
          <p:cNvSpPr/>
          <p:nvPr/>
        </p:nvSpPr>
        <p:spPr>
          <a:xfrm>
            <a:off x="5613099" y="3395189"/>
            <a:ext cx="2152770" cy="307777"/>
          </a:xfrm>
          <a:prstGeom prst="rect">
            <a:avLst/>
          </a:prstGeom>
        </p:spPr>
        <p:txBody>
          <a:bodyPr wrap="square">
            <a:spAutoFit/>
          </a:bodyPr>
          <a:lstStyle/>
          <a:p>
            <a:pPr fontAlgn="ctr"/>
            <a:r>
              <a:rPr lang="it-IT" sz="1400" b="1" dirty="0" smtClean="0">
                <a:solidFill>
                  <a:srgbClr val="FF0000"/>
                </a:solidFill>
              </a:rPr>
              <a:t>Udine</a:t>
            </a:r>
            <a:endParaRPr lang="it-IT" sz="1400" b="1" dirty="0">
              <a:solidFill>
                <a:srgbClr val="FF0000"/>
              </a:solidFill>
              <a:latin typeface="Tahoma" panose="020B0604030504040204" pitchFamily="34" charset="0"/>
            </a:endParaRPr>
          </a:p>
        </p:txBody>
      </p:sp>
      <p:sp>
        <p:nvSpPr>
          <p:cNvPr id="15" name="Rettangolo 14"/>
          <p:cNvSpPr/>
          <p:nvPr/>
        </p:nvSpPr>
        <p:spPr>
          <a:xfrm>
            <a:off x="7686158" y="2460235"/>
            <a:ext cx="912985" cy="307777"/>
          </a:xfrm>
          <a:prstGeom prst="rect">
            <a:avLst/>
          </a:prstGeom>
        </p:spPr>
        <p:txBody>
          <a:bodyPr wrap="square">
            <a:spAutoFit/>
          </a:bodyPr>
          <a:lstStyle/>
          <a:p>
            <a:pPr algn="ctr" fontAlgn="ctr"/>
            <a:r>
              <a:rPr lang="it-IT" sz="1400" b="1" dirty="0" smtClean="0">
                <a:solidFill>
                  <a:srgbClr val="FF0000"/>
                </a:solidFill>
              </a:rPr>
              <a:t>81,8</a:t>
            </a:r>
            <a:endParaRPr lang="it-IT" sz="1400" b="1" dirty="0">
              <a:solidFill>
                <a:srgbClr val="FF0000"/>
              </a:solidFill>
              <a:latin typeface="Tahoma" panose="020B0604030504040204" pitchFamily="34" charset="0"/>
            </a:endParaRPr>
          </a:p>
        </p:txBody>
      </p:sp>
      <p:sp>
        <p:nvSpPr>
          <p:cNvPr id="16" name="Rettangolo 15"/>
          <p:cNvSpPr/>
          <p:nvPr/>
        </p:nvSpPr>
        <p:spPr>
          <a:xfrm>
            <a:off x="7686158" y="2764821"/>
            <a:ext cx="912985" cy="307777"/>
          </a:xfrm>
          <a:prstGeom prst="rect">
            <a:avLst/>
          </a:prstGeom>
        </p:spPr>
        <p:txBody>
          <a:bodyPr wrap="square">
            <a:spAutoFit/>
          </a:bodyPr>
          <a:lstStyle/>
          <a:p>
            <a:pPr algn="ctr" fontAlgn="ctr"/>
            <a:r>
              <a:rPr lang="it-IT" sz="1400" b="1" dirty="0" smtClean="0">
                <a:solidFill>
                  <a:srgbClr val="FF0000"/>
                </a:solidFill>
              </a:rPr>
              <a:t>90,9</a:t>
            </a:r>
            <a:endParaRPr lang="it-IT" sz="1400" b="1" dirty="0">
              <a:solidFill>
                <a:srgbClr val="FF0000"/>
              </a:solidFill>
              <a:latin typeface="Tahoma" panose="020B0604030504040204" pitchFamily="34" charset="0"/>
            </a:endParaRPr>
          </a:p>
        </p:txBody>
      </p:sp>
      <p:sp>
        <p:nvSpPr>
          <p:cNvPr id="17" name="Rettangolo 16"/>
          <p:cNvSpPr/>
          <p:nvPr/>
        </p:nvSpPr>
        <p:spPr>
          <a:xfrm>
            <a:off x="7686158" y="3069407"/>
            <a:ext cx="912985" cy="307777"/>
          </a:xfrm>
          <a:prstGeom prst="rect">
            <a:avLst/>
          </a:prstGeom>
        </p:spPr>
        <p:txBody>
          <a:bodyPr wrap="square">
            <a:spAutoFit/>
          </a:bodyPr>
          <a:lstStyle/>
          <a:p>
            <a:pPr algn="ctr" fontAlgn="ctr"/>
            <a:r>
              <a:rPr lang="it-IT" sz="1400" b="1" dirty="0" smtClean="0">
                <a:solidFill>
                  <a:srgbClr val="FF0000"/>
                </a:solidFill>
              </a:rPr>
              <a:t>86,5</a:t>
            </a:r>
            <a:endParaRPr lang="it-IT" sz="1400" b="1" dirty="0">
              <a:solidFill>
                <a:srgbClr val="FF0000"/>
              </a:solidFill>
              <a:latin typeface="Tahoma" panose="020B0604030504040204" pitchFamily="34" charset="0"/>
            </a:endParaRPr>
          </a:p>
        </p:txBody>
      </p:sp>
      <p:sp>
        <p:nvSpPr>
          <p:cNvPr id="19" name="Rettangolo 18"/>
          <p:cNvSpPr/>
          <p:nvPr/>
        </p:nvSpPr>
        <p:spPr>
          <a:xfrm>
            <a:off x="7686158" y="3393042"/>
            <a:ext cx="912985" cy="307777"/>
          </a:xfrm>
          <a:prstGeom prst="rect">
            <a:avLst/>
          </a:prstGeom>
        </p:spPr>
        <p:txBody>
          <a:bodyPr wrap="square">
            <a:spAutoFit/>
          </a:bodyPr>
          <a:lstStyle/>
          <a:p>
            <a:pPr algn="ctr" fontAlgn="ctr"/>
            <a:r>
              <a:rPr lang="it-IT" sz="1400" b="1" dirty="0" smtClean="0">
                <a:solidFill>
                  <a:srgbClr val="FF0000"/>
                </a:solidFill>
              </a:rPr>
              <a:t>85,9</a:t>
            </a:r>
            <a:endParaRPr lang="it-IT" sz="1400" b="1" dirty="0">
              <a:solidFill>
                <a:srgbClr val="FF0000"/>
              </a:solidFill>
              <a:latin typeface="Tahoma" panose="020B0604030504040204" pitchFamily="34" charset="0"/>
            </a:endParaRPr>
          </a:p>
        </p:txBody>
      </p:sp>
    </p:spTree>
    <p:extLst>
      <p:ext uri="{BB962C8B-B14F-4D97-AF65-F5344CB8AC3E}">
        <p14:creationId xmlns:p14="http://schemas.microsoft.com/office/powerpoint/2010/main" val="2420094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giustizia </a:t>
            </a:r>
            <a:r>
              <a:rPr lang="it-IT" sz="2000" dirty="0">
                <a:solidFill>
                  <a:srgbClr val="364E88"/>
                </a:solidFill>
                <a:cs typeface="Arial" charset="0"/>
              </a:rPr>
              <a:t>| </a:t>
            </a:r>
            <a:r>
              <a:rPr lang="it-IT" sz="2000" dirty="0" smtClean="0">
                <a:cs typeface="Arial" charset="0"/>
              </a:rPr>
              <a:t>il livello della criminalità negli ultimi due anni è aumentato secondo l’opinione delle imprese</a:t>
            </a:r>
            <a:endParaRPr lang="it-IT" sz="2000" dirty="0">
              <a:solidFill>
                <a:schemeClr val="accent2"/>
              </a:solidFill>
              <a:cs typeface="Arial" charset="0"/>
            </a:endParaRPr>
          </a:p>
        </p:txBody>
      </p:sp>
      <p:sp>
        <p:nvSpPr>
          <p:cNvPr id="4" name="Rettangolo 3"/>
          <p:cNvSpPr/>
          <p:nvPr/>
        </p:nvSpPr>
        <p:spPr>
          <a:xfrm>
            <a:off x="298092" y="1212517"/>
            <a:ext cx="8566150" cy="342145"/>
          </a:xfrm>
          <a:prstGeom prst="rect">
            <a:avLst/>
          </a:prstGeom>
        </p:spPr>
        <p:txBody>
          <a:bodyPr wrap="square">
            <a:spAutoFit/>
          </a:bodyPr>
          <a:lstStyle/>
          <a:p>
            <a:pPr algn="just">
              <a:lnSpc>
                <a:spcPct val="110000"/>
              </a:lnSpc>
              <a:spcBef>
                <a:spcPts val="600"/>
              </a:spcBef>
            </a:pPr>
            <a:r>
              <a:rPr lang="it-IT" sz="1600" dirty="0"/>
              <a:t>Negli ultimi due anni, rispetto ai due anni precedenti, </a:t>
            </a:r>
            <a:r>
              <a:rPr lang="it-IT" sz="1600" b="1" u="sng" dirty="0"/>
              <a:t>la criminalità è</a:t>
            </a:r>
            <a:r>
              <a:rPr lang="it-IT" sz="1600" dirty="0"/>
              <a:t>…?</a:t>
            </a:r>
          </a:p>
        </p:txBody>
      </p:sp>
      <p:pic>
        <p:nvPicPr>
          <p:cNvPr id="2" name="Immagine 1"/>
          <p:cNvPicPr>
            <a:picLocks noChangeAspect="1"/>
          </p:cNvPicPr>
          <p:nvPr/>
        </p:nvPicPr>
        <p:blipFill>
          <a:blip r:embed="rId2"/>
          <a:stretch>
            <a:fillRect/>
          </a:stretch>
        </p:blipFill>
        <p:spPr>
          <a:xfrm>
            <a:off x="224516" y="2217573"/>
            <a:ext cx="8694967" cy="2731961"/>
          </a:xfrm>
          <a:prstGeom prst="rect">
            <a:avLst/>
          </a:prstGeom>
        </p:spPr>
      </p:pic>
      <p:sp>
        <p:nvSpPr>
          <p:cNvPr id="6" name="Rettangolo 5"/>
          <p:cNvSpPr/>
          <p:nvPr/>
        </p:nvSpPr>
        <p:spPr>
          <a:xfrm>
            <a:off x="224516" y="1725596"/>
            <a:ext cx="8566150" cy="310919"/>
          </a:xfrm>
          <a:prstGeom prst="rect">
            <a:avLst/>
          </a:prstGeom>
        </p:spPr>
        <p:txBody>
          <a:bodyPr wrap="square">
            <a:spAutoFit/>
          </a:bodyPr>
          <a:lstStyle/>
          <a:p>
            <a:pPr algn="just">
              <a:lnSpc>
                <a:spcPct val="110000"/>
              </a:lnSpc>
              <a:spcBef>
                <a:spcPts val="600"/>
              </a:spcBef>
            </a:pPr>
            <a:r>
              <a:rPr lang="it-IT" sz="1400" i="1" dirty="0" smtClean="0"/>
              <a:t>Sono riportate le percentuali delle imprese che hanno ravvisato un «aumento» della criminalità</a:t>
            </a:r>
            <a:endParaRPr lang="it-IT" sz="1400" i="1" dirty="0"/>
          </a:p>
        </p:txBody>
      </p:sp>
      <p:sp>
        <p:nvSpPr>
          <p:cNvPr id="7"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a:t>
            </a:r>
            <a:r>
              <a:rPr lang="it-IT" altLang="it-IT" sz="900" b="0" dirty="0" smtClean="0"/>
              <a:t>casi</a:t>
            </a:r>
            <a:r>
              <a:rPr lang="it-IT" altLang="ja-JP" sz="900" b="0" dirty="0" smtClean="0">
                <a:solidFill>
                  <a:srgbClr val="000000"/>
                </a:solidFill>
              </a:rPr>
              <a:t>.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
        <p:nvSpPr>
          <p:cNvPr id="8" name="Ovale 7"/>
          <p:cNvSpPr/>
          <p:nvPr/>
        </p:nvSpPr>
        <p:spPr bwMode="auto">
          <a:xfrm>
            <a:off x="5104211" y="2847003"/>
            <a:ext cx="872784" cy="41510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9" name="Ovale 8"/>
          <p:cNvSpPr/>
          <p:nvPr/>
        </p:nvSpPr>
        <p:spPr bwMode="auto">
          <a:xfrm>
            <a:off x="5104211" y="3578953"/>
            <a:ext cx="872784" cy="41510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0" name="Ovale 9"/>
          <p:cNvSpPr/>
          <p:nvPr/>
        </p:nvSpPr>
        <p:spPr bwMode="auto">
          <a:xfrm>
            <a:off x="5104211" y="4351685"/>
            <a:ext cx="872784" cy="41510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1" name="Rettangolo 10"/>
          <p:cNvSpPr/>
          <p:nvPr/>
        </p:nvSpPr>
        <p:spPr>
          <a:xfrm>
            <a:off x="295174" y="5073891"/>
            <a:ext cx="8566150" cy="1200329"/>
          </a:xfrm>
          <a:prstGeom prst="rect">
            <a:avLst/>
          </a:prstGeom>
        </p:spPr>
        <p:txBody>
          <a:bodyPr wrap="square">
            <a:spAutoFit/>
          </a:bodyPr>
          <a:lstStyle/>
          <a:p>
            <a:pPr algn="just"/>
            <a:r>
              <a:rPr lang="it-IT" sz="1200" b="1" u="sng" dirty="0" smtClean="0"/>
              <a:t>Esempio di lettura</a:t>
            </a:r>
            <a:r>
              <a:rPr lang="it-IT" sz="1200" b="1" dirty="0" smtClean="0"/>
              <a:t>. </a:t>
            </a:r>
            <a:r>
              <a:rPr lang="it-IT" sz="1200" dirty="0" smtClean="0"/>
              <a:t>Negli </a:t>
            </a:r>
            <a:r>
              <a:rPr lang="it-IT" sz="1200" dirty="0"/>
              <a:t>ultimi due anni, il 70% delle imprese del terziario del </a:t>
            </a:r>
            <a:r>
              <a:rPr lang="it-IT" sz="1200" dirty="0" smtClean="0"/>
              <a:t>Friuli Venezia Giulia </a:t>
            </a:r>
            <a:r>
              <a:rPr lang="it-IT" sz="1200" dirty="0"/>
              <a:t>giudica «aumentata» la criminalità </a:t>
            </a:r>
            <a:r>
              <a:rPr lang="it-IT" sz="1200" u="sng" dirty="0"/>
              <a:t>in </a:t>
            </a:r>
            <a:r>
              <a:rPr lang="it-IT" sz="1200" u="sng" dirty="0" smtClean="0"/>
              <a:t>Italia</a:t>
            </a:r>
            <a:r>
              <a:rPr lang="it-IT" sz="1200" dirty="0" smtClean="0"/>
              <a:t> </a:t>
            </a:r>
            <a:r>
              <a:rPr lang="it-IT" sz="1200" dirty="0"/>
              <a:t>(presso le imprese di </a:t>
            </a:r>
            <a:r>
              <a:rPr lang="it-IT" sz="1200" dirty="0" smtClean="0"/>
              <a:t>Pordenone tale dato raggiunge quota 78,6%). </a:t>
            </a:r>
          </a:p>
          <a:p>
            <a:pPr algn="just"/>
            <a:r>
              <a:rPr lang="it-IT" sz="1200" dirty="0" smtClean="0"/>
              <a:t>Negli ultimi due anni, il 64,2% delle imprese del terziario del Friuli Venezia Giulia giudica «aumentata» la criminalità </a:t>
            </a:r>
            <a:r>
              <a:rPr lang="it-IT" sz="1200" u="sng" dirty="0" smtClean="0"/>
              <a:t>nella propria regione</a:t>
            </a:r>
            <a:r>
              <a:rPr lang="it-IT" sz="1200" dirty="0" smtClean="0"/>
              <a:t> (presso le imprese di Pordenone tale dato raggiunge quota 72,4%). </a:t>
            </a:r>
          </a:p>
          <a:p>
            <a:pPr algn="just"/>
            <a:r>
              <a:rPr lang="it-IT" sz="1200" dirty="0" smtClean="0"/>
              <a:t>Negli </a:t>
            </a:r>
            <a:r>
              <a:rPr lang="it-IT" sz="1200" dirty="0"/>
              <a:t>ultimi due anni, </a:t>
            </a:r>
            <a:r>
              <a:rPr lang="it-IT" sz="1200" dirty="0" smtClean="0"/>
              <a:t>il 60,3% </a:t>
            </a:r>
            <a:r>
              <a:rPr lang="it-IT" sz="1200" dirty="0"/>
              <a:t>delle imprese del terziario del Friuli Venezia Giulia giudica «aumentata» la criminalità </a:t>
            </a:r>
            <a:r>
              <a:rPr lang="it-IT" sz="1200" u="sng" dirty="0"/>
              <a:t>nella propria </a:t>
            </a:r>
            <a:r>
              <a:rPr lang="it-IT" sz="1200" u="sng" dirty="0" smtClean="0"/>
              <a:t>città</a:t>
            </a:r>
            <a:r>
              <a:rPr lang="it-IT" sz="1200" dirty="0" smtClean="0"/>
              <a:t> </a:t>
            </a:r>
            <a:r>
              <a:rPr lang="it-IT" sz="1200" dirty="0"/>
              <a:t>(presso le imprese di Pordenone tale dato raggiunge quota </a:t>
            </a:r>
            <a:r>
              <a:rPr lang="it-IT" sz="1200" dirty="0" smtClean="0"/>
              <a:t>71,4%).</a:t>
            </a:r>
            <a:endParaRPr lang="it-IT" sz="1200" dirty="0">
              <a:solidFill>
                <a:schemeClr val="accent2"/>
              </a:solidFill>
            </a:endParaRPr>
          </a:p>
        </p:txBody>
      </p:sp>
    </p:spTree>
    <p:extLst>
      <p:ext uri="{BB962C8B-B14F-4D97-AF65-F5344CB8AC3E}">
        <p14:creationId xmlns:p14="http://schemas.microsoft.com/office/powerpoint/2010/main" val="7687928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812800" y="2699925"/>
            <a:ext cx="7526476" cy="3352680"/>
          </a:xfrm>
          <a:prstGeom prst="rect">
            <a:avLst/>
          </a:prstGeom>
        </p:spPr>
      </p:pic>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giustizia </a:t>
            </a:r>
            <a:r>
              <a:rPr lang="it-IT" sz="2000" dirty="0">
                <a:solidFill>
                  <a:srgbClr val="364E88"/>
                </a:solidFill>
                <a:cs typeface="Arial" charset="0"/>
              </a:rPr>
              <a:t>| </a:t>
            </a:r>
            <a:r>
              <a:rPr lang="it-IT" sz="2000" dirty="0" smtClean="0">
                <a:cs typeface="Arial" charset="0"/>
              </a:rPr>
              <a:t>circa il 44% degli imprenditori del terziario del friuli venezia giulia si sente oggi «meno sicuro», sia sul piano personale sia su quello lavorativo…</a:t>
            </a:r>
            <a:endParaRPr lang="it-IT" sz="2000" dirty="0">
              <a:solidFill>
                <a:schemeClr val="accent2"/>
              </a:solidFill>
              <a:cs typeface="Arial" charset="0"/>
            </a:endParaRPr>
          </a:p>
        </p:txBody>
      </p:sp>
      <p:sp>
        <p:nvSpPr>
          <p:cNvPr id="4" name="Rettangolo 3"/>
          <p:cNvSpPr/>
          <p:nvPr/>
        </p:nvSpPr>
        <p:spPr>
          <a:xfrm>
            <a:off x="298092" y="1560247"/>
            <a:ext cx="8566150" cy="612988"/>
          </a:xfrm>
          <a:prstGeom prst="rect">
            <a:avLst/>
          </a:prstGeom>
        </p:spPr>
        <p:txBody>
          <a:bodyPr wrap="square">
            <a:spAutoFit/>
          </a:bodyPr>
          <a:lstStyle/>
          <a:p>
            <a:pPr algn="just">
              <a:lnSpc>
                <a:spcPct val="110000"/>
              </a:lnSpc>
              <a:spcBef>
                <a:spcPts val="600"/>
              </a:spcBef>
            </a:pPr>
            <a:r>
              <a:rPr lang="it-IT" sz="1600" dirty="0"/>
              <a:t>Negli ultimi due anni, rispetto ai due anni precedenti, il Suo </a:t>
            </a:r>
            <a:r>
              <a:rPr lang="it-IT" sz="1600" b="1" u="sng" dirty="0"/>
              <a:t>senso di sicurezza</a:t>
            </a:r>
            <a:r>
              <a:rPr lang="it-IT" sz="1600" dirty="0"/>
              <a:t> (personale e, come imprenditore, per la Sua impresa), è…?</a:t>
            </a:r>
          </a:p>
        </p:txBody>
      </p:sp>
      <p:sp>
        <p:nvSpPr>
          <p:cNvPr id="6" name="Ovale 5"/>
          <p:cNvSpPr/>
          <p:nvPr/>
        </p:nvSpPr>
        <p:spPr bwMode="auto">
          <a:xfrm>
            <a:off x="6324358" y="3368198"/>
            <a:ext cx="1277843" cy="50227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8"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a:t>
            </a:r>
            <a:r>
              <a:rPr lang="it-IT" altLang="it-IT" sz="900" b="0" dirty="0" smtClean="0"/>
              <a:t>casi</a:t>
            </a:r>
            <a:r>
              <a:rPr lang="it-IT" altLang="ja-JP" sz="900" b="0" dirty="0" smtClean="0">
                <a:solidFill>
                  <a:srgbClr val="000000"/>
                </a:solidFill>
              </a:rPr>
              <a:t>.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cxnSp>
        <p:nvCxnSpPr>
          <p:cNvPr id="5" name="Connettore 2 4"/>
          <p:cNvCxnSpPr>
            <a:endCxn id="6" idx="0"/>
          </p:cNvCxnSpPr>
          <p:nvPr/>
        </p:nvCxnSpPr>
        <p:spPr bwMode="auto">
          <a:xfrm flipH="1">
            <a:off x="6963280" y="2997200"/>
            <a:ext cx="638921" cy="370998"/>
          </a:xfrm>
          <a:prstGeom prst="straightConnector1">
            <a:avLst/>
          </a:prstGeom>
          <a:noFill/>
          <a:ln w="25400" cap="flat" cmpd="sng" algn="ctr">
            <a:solidFill>
              <a:srgbClr val="FF0000"/>
            </a:solidFill>
            <a:prstDash val="solid"/>
            <a:round/>
            <a:headEnd type="none" w="med" len="med"/>
            <a:tailEnd type="triangle"/>
          </a:ln>
          <a:effectLst/>
        </p:spPr>
      </p:cxnSp>
      <p:sp>
        <p:nvSpPr>
          <p:cNvPr id="20" name="Rettangolo 19"/>
          <p:cNvSpPr/>
          <p:nvPr/>
        </p:nvSpPr>
        <p:spPr>
          <a:xfrm>
            <a:off x="6404480" y="2446477"/>
            <a:ext cx="2662962" cy="646331"/>
          </a:xfrm>
          <a:prstGeom prst="rect">
            <a:avLst/>
          </a:prstGeom>
          <a:solidFill>
            <a:srgbClr val="FF0000"/>
          </a:solidFill>
        </p:spPr>
        <p:txBody>
          <a:bodyPr wrap="square">
            <a:spAutoFit/>
          </a:bodyPr>
          <a:lstStyle/>
          <a:p>
            <a:pPr algn="ctr" fontAlgn="ctr"/>
            <a:r>
              <a:rPr lang="it-IT" sz="1800" b="1" dirty="0" smtClean="0">
                <a:solidFill>
                  <a:schemeClr val="bg1"/>
                </a:solidFill>
              </a:rPr>
              <a:t>Nella provincia di Trieste sale a 49,2</a:t>
            </a:r>
            <a:endParaRPr lang="it-IT" sz="1800" b="1" dirty="0">
              <a:solidFill>
                <a:schemeClr val="bg1"/>
              </a:solidFill>
              <a:latin typeface="Tahoma" panose="020B0604030504040204" pitchFamily="34" charset="0"/>
            </a:endParaRPr>
          </a:p>
        </p:txBody>
      </p:sp>
    </p:spTree>
    <p:extLst>
      <p:ext uri="{BB962C8B-B14F-4D97-AF65-F5344CB8AC3E}">
        <p14:creationId xmlns:p14="http://schemas.microsoft.com/office/powerpoint/2010/main" val="2745712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olo 1"/>
          <p:cNvSpPr>
            <a:spLocks noGrp="1"/>
          </p:cNvSpPr>
          <p:nvPr>
            <p:ph type="title"/>
          </p:nvPr>
        </p:nvSpPr>
        <p:spPr/>
        <p:txBody>
          <a:bodyPr/>
          <a:lstStyle/>
          <a:p>
            <a:r>
              <a:rPr lang="it-IT" dirty="0">
                <a:solidFill>
                  <a:srgbClr val="1F497D"/>
                </a:solidFill>
                <a:latin typeface="Arial" charset="0"/>
                <a:ea typeface="MS PGothic" charset="0"/>
                <a:cs typeface="Arial" charset="0"/>
              </a:rPr>
              <a:t>considerazioni generali di sintesi |</a:t>
            </a:r>
            <a:br>
              <a:rPr lang="it-IT" dirty="0">
                <a:solidFill>
                  <a:srgbClr val="1F497D"/>
                </a:solidFill>
                <a:latin typeface="Arial" charset="0"/>
                <a:ea typeface="MS PGothic" charset="0"/>
                <a:cs typeface="Arial" charset="0"/>
              </a:rPr>
            </a:br>
            <a:endParaRPr lang="it-IT" dirty="0">
              <a:solidFill>
                <a:srgbClr val="1F497D"/>
              </a:solidFill>
              <a:latin typeface="Arial" charset="0"/>
              <a:ea typeface="MS PGothic" charset="0"/>
            </a:endParaRPr>
          </a:p>
        </p:txBody>
      </p:sp>
      <p:sp>
        <p:nvSpPr>
          <p:cNvPr id="5" name="Segnaposto contenuto 2"/>
          <p:cNvSpPr>
            <a:spLocks noGrp="1"/>
          </p:cNvSpPr>
          <p:nvPr>
            <p:ph idx="1"/>
          </p:nvPr>
        </p:nvSpPr>
        <p:spPr>
          <a:xfrm>
            <a:off x="458788" y="794296"/>
            <a:ext cx="8229600" cy="4278094"/>
          </a:xfrm>
        </p:spPr>
        <p:txBody>
          <a:bodyPr>
            <a:spAutoFit/>
          </a:bodyPr>
          <a:lstStyle/>
          <a:p>
            <a:pPr marL="0" indent="0">
              <a:buNone/>
            </a:pPr>
            <a:r>
              <a:rPr lang="it-IT" sz="1600" b="1" dirty="0"/>
              <a:t>Criminalità </a:t>
            </a:r>
            <a:r>
              <a:rPr lang="it-IT" sz="1600" dirty="0"/>
              <a:t>- Il livello della criminalità negli ultimi due anni è aumentato secondo l’opinione delle imprese del terziario della regione. Il 44% circa degli imprenditori si sente oggi «meno sicuro», sia sul piano personale sia su quello lavorativo. </a:t>
            </a:r>
          </a:p>
          <a:p>
            <a:pPr marL="0" indent="0">
              <a:buNone/>
            </a:pPr>
            <a:r>
              <a:rPr lang="it-IT" sz="1600" dirty="0"/>
              <a:t> </a:t>
            </a:r>
          </a:p>
          <a:p>
            <a:pPr marL="0" indent="0">
              <a:buNone/>
            </a:pPr>
            <a:r>
              <a:rPr lang="it-IT" sz="1600" b="1" dirty="0"/>
              <a:t>Fisco </a:t>
            </a:r>
            <a:r>
              <a:rPr lang="it-IT" sz="1600" dirty="0"/>
              <a:t>- Le imprese del terziario del Friuli Venezia </a:t>
            </a:r>
            <a:r>
              <a:rPr lang="it-IT" sz="1600" dirty="0" smtClean="0"/>
              <a:t>Giulia </a:t>
            </a:r>
            <a:r>
              <a:rPr lang="it-IT" sz="1600" dirty="0"/>
              <a:t>denunciano un incremento della pressione fiscale nel corso degli ultimi due anni. Tale </a:t>
            </a:r>
            <a:r>
              <a:rPr lang="it-IT" sz="1600" dirty="0" smtClean="0"/>
              <a:t>fenomeno si </a:t>
            </a:r>
            <a:r>
              <a:rPr lang="it-IT" sz="1600" dirty="0"/>
              <a:t>riflette concretamente nella capacità </a:t>
            </a:r>
            <a:r>
              <a:rPr lang="it-IT" sz="1600" dirty="0" smtClean="0"/>
              <a:t>delle imprese nel riuscire a </a:t>
            </a:r>
            <a:r>
              <a:rPr lang="it-IT" sz="1600" dirty="0"/>
              <a:t>farvi </a:t>
            </a:r>
            <a:r>
              <a:rPr lang="it-IT" sz="1600" dirty="0" smtClean="0"/>
              <a:t>fronte, </a:t>
            </a:r>
            <a:r>
              <a:rPr lang="it-IT" sz="1600" dirty="0"/>
              <a:t>in questo senso, di fatto l’aumento della pressione fiscale ha inciso </a:t>
            </a:r>
            <a:r>
              <a:rPr lang="it-IT" sz="1600" dirty="0" smtClean="0"/>
              <a:t>sulle possibilità di </a:t>
            </a:r>
            <a:r>
              <a:rPr lang="it-IT" sz="1600" dirty="0"/>
              <a:t>crescita delle imprese del terziario del Friuli Venezia </a:t>
            </a:r>
            <a:r>
              <a:rPr lang="it-IT" sz="1600" dirty="0" smtClean="0"/>
              <a:t>Giulia </a:t>
            </a:r>
            <a:r>
              <a:rPr lang="it-IT" sz="1600" dirty="0"/>
              <a:t>secondo il 90% circa degli operatori intervistati.</a:t>
            </a:r>
          </a:p>
          <a:p>
            <a:pPr marL="0" indent="0">
              <a:buNone/>
            </a:pPr>
            <a:r>
              <a:rPr lang="it-IT" sz="1600" dirty="0"/>
              <a:t> </a:t>
            </a:r>
          </a:p>
          <a:p>
            <a:pPr marL="0" indent="0">
              <a:buNone/>
            </a:pPr>
            <a:r>
              <a:rPr lang="it-IT" sz="1600" b="1" dirty="0"/>
              <a:t>Burocrazia - </a:t>
            </a:r>
            <a:r>
              <a:rPr lang="it-IT" sz="1600" dirty="0"/>
              <a:t>Il peso del costo sostenuto dalle imprese per fare fronte agli adempimenti amministrativi e burocratici richiesti dalla pubblica amministrazione è stato giudicato “poco” o “per nulla” sopportabile dal  73% delle imprese della regione, che in questo modo risultano non solo penalizzate da una pressione fiscale abnorme, ma anche dai costi sono costretti a sostenere per fare fronte agli adempimenti ai quali sono costretti.</a:t>
            </a:r>
          </a:p>
          <a:p>
            <a:pPr marL="0" indent="0">
              <a:buNone/>
            </a:pPr>
            <a:r>
              <a:rPr lang="it-IT" sz="1600" dirty="0"/>
              <a:t> </a:t>
            </a:r>
          </a:p>
        </p:txBody>
      </p:sp>
    </p:spTree>
    <p:extLst>
      <p:ext uri="{BB962C8B-B14F-4D97-AF65-F5344CB8AC3E}">
        <p14:creationId xmlns:p14="http://schemas.microsoft.com/office/powerpoint/2010/main" val="25358790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808762" y="2602664"/>
            <a:ext cx="7526476" cy="3352680"/>
          </a:xfrm>
          <a:prstGeom prst="rect">
            <a:avLst/>
          </a:prstGeom>
        </p:spPr>
      </p:pic>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giustizia </a:t>
            </a:r>
            <a:r>
              <a:rPr lang="it-IT" sz="2000" dirty="0">
                <a:solidFill>
                  <a:srgbClr val="364E88"/>
                </a:solidFill>
                <a:cs typeface="Arial" charset="0"/>
              </a:rPr>
              <a:t>| </a:t>
            </a:r>
            <a:r>
              <a:rPr lang="it-IT" sz="2000" dirty="0" smtClean="0">
                <a:cs typeface="Arial" charset="0"/>
              </a:rPr>
              <a:t>…il senso di insicurezza è correlato in qualche caso ad un minore controllo da parte degli organi preposti</a:t>
            </a:r>
            <a:endParaRPr lang="it-IT" sz="2000" dirty="0">
              <a:solidFill>
                <a:schemeClr val="accent2"/>
              </a:solidFill>
              <a:cs typeface="Arial" charset="0"/>
            </a:endParaRPr>
          </a:p>
        </p:txBody>
      </p:sp>
      <p:sp>
        <p:nvSpPr>
          <p:cNvPr id="4" name="Rettangolo 3"/>
          <p:cNvSpPr/>
          <p:nvPr/>
        </p:nvSpPr>
        <p:spPr>
          <a:xfrm>
            <a:off x="298092" y="1663279"/>
            <a:ext cx="8566150" cy="612988"/>
          </a:xfrm>
          <a:prstGeom prst="rect">
            <a:avLst/>
          </a:prstGeom>
        </p:spPr>
        <p:txBody>
          <a:bodyPr wrap="square">
            <a:spAutoFit/>
          </a:bodyPr>
          <a:lstStyle/>
          <a:p>
            <a:pPr algn="just">
              <a:lnSpc>
                <a:spcPct val="110000"/>
              </a:lnSpc>
              <a:spcBef>
                <a:spcPts val="600"/>
              </a:spcBef>
            </a:pPr>
            <a:r>
              <a:rPr lang="it-IT" sz="1600" dirty="0"/>
              <a:t>Pensando al territorio nel quale opera la Sua impresa, </a:t>
            </a:r>
            <a:r>
              <a:rPr lang="it-IT" sz="1600" b="1" u="sng" dirty="0"/>
              <a:t>il controllo da parte degli organi preposti</a:t>
            </a:r>
            <a:r>
              <a:rPr lang="it-IT" sz="1600" dirty="0"/>
              <a:t>, negli ultimi due anni, rispetto ai due anni precedenti, è…?</a:t>
            </a:r>
          </a:p>
        </p:txBody>
      </p:sp>
      <p:sp>
        <p:nvSpPr>
          <p:cNvPr id="8"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a:t>
            </a:r>
            <a:r>
              <a:rPr lang="it-IT" altLang="it-IT" sz="900" b="0" dirty="0" smtClean="0"/>
              <a:t>casi</a:t>
            </a:r>
            <a:r>
              <a:rPr lang="it-IT" altLang="ja-JP" sz="900" b="0" dirty="0" smtClean="0">
                <a:solidFill>
                  <a:srgbClr val="000000"/>
                </a:solidFill>
              </a:rPr>
              <a:t>.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
        <p:nvSpPr>
          <p:cNvPr id="9" name="Ovale 8"/>
          <p:cNvSpPr/>
          <p:nvPr/>
        </p:nvSpPr>
        <p:spPr bwMode="auto">
          <a:xfrm>
            <a:off x="6400558" y="4273233"/>
            <a:ext cx="1277843" cy="50227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cxnSp>
        <p:nvCxnSpPr>
          <p:cNvPr id="10" name="Connettore 2 9"/>
          <p:cNvCxnSpPr>
            <a:endCxn id="9" idx="0"/>
          </p:cNvCxnSpPr>
          <p:nvPr/>
        </p:nvCxnSpPr>
        <p:spPr bwMode="auto">
          <a:xfrm flipH="1">
            <a:off x="7039480" y="3902235"/>
            <a:ext cx="638921" cy="370998"/>
          </a:xfrm>
          <a:prstGeom prst="straightConnector1">
            <a:avLst/>
          </a:prstGeom>
          <a:noFill/>
          <a:ln w="25400" cap="flat" cmpd="sng" algn="ctr">
            <a:solidFill>
              <a:srgbClr val="FF0000"/>
            </a:solidFill>
            <a:prstDash val="solid"/>
            <a:round/>
            <a:headEnd type="none" w="med" len="med"/>
            <a:tailEnd type="triangle"/>
          </a:ln>
          <a:effectLst/>
        </p:spPr>
      </p:cxnSp>
      <p:sp>
        <p:nvSpPr>
          <p:cNvPr id="12" name="Rettangolo 11"/>
          <p:cNvSpPr/>
          <p:nvPr/>
        </p:nvSpPr>
        <p:spPr>
          <a:xfrm>
            <a:off x="6354038" y="3300282"/>
            <a:ext cx="2662962" cy="646331"/>
          </a:xfrm>
          <a:prstGeom prst="rect">
            <a:avLst/>
          </a:prstGeom>
          <a:solidFill>
            <a:srgbClr val="FF0000"/>
          </a:solidFill>
        </p:spPr>
        <p:txBody>
          <a:bodyPr wrap="square">
            <a:spAutoFit/>
          </a:bodyPr>
          <a:lstStyle/>
          <a:p>
            <a:pPr algn="ctr" fontAlgn="ctr"/>
            <a:r>
              <a:rPr lang="it-IT" sz="1800" b="1" dirty="0" smtClean="0">
                <a:solidFill>
                  <a:schemeClr val="bg1"/>
                </a:solidFill>
              </a:rPr>
              <a:t>Nella provincia di Pordenone sale a 27,3</a:t>
            </a:r>
            <a:endParaRPr lang="it-IT" sz="1800" b="1" dirty="0">
              <a:solidFill>
                <a:schemeClr val="bg1"/>
              </a:solidFill>
              <a:latin typeface="Tahoma" panose="020B0604030504040204" pitchFamily="34" charset="0"/>
            </a:endParaRPr>
          </a:p>
        </p:txBody>
      </p:sp>
    </p:spTree>
    <p:extLst>
      <p:ext uri="{BB962C8B-B14F-4D97-AF65-F5344CB8AC3E}">
        <p14:creationId xmlns:p14="http://schemas.microsoft.com/office/powerpoint/2010/main" val="977970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fisco </a:t>
            </a:r>
            <a:r>
              <a:rPr lang="it-IT" sz="2000" dirty="0">
                <a:solidFill>
                  <a:srgbClr val="364E88"/>
                </a:solidFill>
                <a:cs typeface="Arial" charset="0"/>
              </a:rPr>
              <a:t>| </a:t>
            </a:r>
            <a:r>
              <a:rPr lang="it-IT" sz="2000" dirty="0" smtClean="0">
                <a:cs typeface="Arial" charset="0"/>
              </a:rPr>
              <a:t>le imprese del terziario del friuli venezia giulia denunciano un incremento della pressione fiscale nel corso degli ultimi due anni …</a:t>
            </a:r>
            <a:endParaRPr lang="it-IT" sz="2000" dirty="0">
              <a:solidFill>
                <a:schemeClr val="accent2"/>
              </a:solidFill>
              <a:cs typeface="Arial" charset="0"/>
            </a:endParaRPr>
          </a:p>
        </p:txBody>
      </p:sp>
      <p:sp>
        <p:nvSpPr>
          <p:cNvPr id="4" name="Rettangolo 3"/>
          <p:cNvSpPr/>
          <p:nvPr/>
        </p:nvSpPr>
        <p:spPr>
          <a:xfrm>
            <a:off x="298092" y="1315548"/>
            <a:ext cx="8566150" cy="612988"/>
          </a:xfrm>
          <a:prstGeom prst="rect">
            <a:avLst/>
          </a:prstGeom>
        </p:spPr>
        <p:txBody>
          <a:bodyPr wrap="square">
            <a:spAutoFit/>
          </a:bodyPr>
          <a:lstStyle/>
          <a:p>
            <a:pPr algn="just">
              <a:lnSpc>
                <a:spcPct val="110000"/>
              </a:lnSpc>
              <a:spcBef>
                <a:spcPts val="600"/>
              </a:spcBef>
            </a:pPr>
            <a:r>
              <a:rPr lang="it-IT" sz="1600" dirty="0"/>
              <a:t>Negli ultimi due anni (2013-2014) </a:t>
            </a:r>
            <a:r>
              <a:rPr lang="it-IT" sz="1600" b="1" u="sng" dirty="0"/>
              <a:t>la pressione fiscale</a:t>
            </a:r>
            <a:r>
              <a:rPr lang="it-IT" sz="1600" dirty="0"/>
              <a:t>, nel suo complesso, sulla Sua impresa, rispetto ai due anni precedenti è …?</a:t>
            </a:r>
          </a:p>
        </p:txBody>
      </p:sp>
      <p:sp>
        <p:nvSpPr>
          <p:cNvPr id="8"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a:t>
            </a:r>
            <a:r>
              <a:rPr lang="it-IT" altLang="it-IT" sz="900" b="0" dirty="0" smtClean="0"/>
              <a:t>casi</a:t>
            </a:r>
            <a:r>
              <a:rPr lang="it-IT" altLang="ja-JP" sz="900" b="0" dirty="0" smtClean="0">
                <a:solidFill>
                  <a:srgbClr val="000000"/>
                </a:solidFill>
              </a:rPr>
              <a:t>.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pic>
        <p:nvPicPr>
          <p:cNvPr id="2" name="Immagine 1"/>
          <p:cNvPicPr>
            <a:picLocks noChangeAspect="1"/>
          </p:cNvPicPr>
          <p:nvPr/>
        </p:nvPicPr>
        <p:blipFill>
          <a:blip r:embed="rId2"/>
          <a:stretch>
            <a:fillRect/>
          </a:stretch>
        </p:blipFill>
        <p:spPr>
          <a:xfrm>
            <a:off x="432438" y="2615338"/>
            <a:ext cx="8279124" cy="3687948"/>
          </a:xfrm>
          <a:prstGeom prst="rect">
            <a:avLst/>
          </a:prstGeom>
        </p:spPr>
      </p:pic>
      <p:sp>
        <p:nvSpPr>
          <p:cNvPr id="9" name="Rettangolo 8"/>
          <p:cNvSpPr/>
          <p:nvPr/>
        </p:nvSpPr>
        <p:spPr bwMode="auto">
          <a:xfrm>
            <a:off x="574912" y="2285995"/>
            <a:ext cx="3267615" cy="3998896"/>
          </a:xfrm>
          <a:prstGeom prst="rect">
            <a:avLst/>
          </a:prstGeom>
          <a:solidFill>
            <a:srgbClr val="FF0000">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0" name="CasellaDiTesto 9"/>
          <p:cNvSpPr txBox="1"/>
          <p:nvPr/>
        </p:nvSpPr>
        <p:spPr>
          <a:xfrm>
            <a:off x="1566556" y="2298874"/>
            <a:ext cx="1284327" cy="769441"/>
          </a:xfrm>
          <a:prstGeom prst="rect">
            <a:avLst/>
          </a:prstGeom>
          <a:noFill/>
        </p:spPr>
        <p:txBody>
          <a:bodyPr wrap="none" rtlCol="0">
            <a:spAutoFit/>
          </a:bodyPr>
          <a:lstStyle/>
          <a:p>
            <a:pPr algn="ctr"/>
            <a:r>
              <a:rPr lang="it-IT" sz="4400" dirty="0" smtClean="0">
                <a:solidFill>
                  <a:srgbClr val="FF0000"/>
                </a:solidFill>
              </a:rPr>
              <a:t>80,3</a:t>
            </a:r>
            <a:endParaRPr lang="it-IT" sz="4400" dirty="0">
              <a:solidFill>
                <a:srgbClr val="FF0000"/>
              </a:solidFill>
            </a:endParaRPr>
          </a:p>
        </p:txBody>
      </p:sp>
      <p:sp>
        <p:nvSpPr>
          <p:cNvPr id="11" name="Ovale 10"/>
          <p:cNvSpPr/>
          <p:nvPr/>
        </p:nvSpPr>
        <p:spPr bwMode="auto">
          <a:xfrm>
            <a:off x="5566677" y="4954070"/>
            <a:ext cx="1161675" cy="50227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2" name="Ovale 11"/>
          <p:cNvSpPr/>
          <p:nvPr/>
        </p:nvSpPr>
        <p:spPr bwMode="auto">
          <a:xfrm>
            <a:off x="7148632" y="4954070"/>
            <a:ext cx="1161675" cy="50227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4" name="Rettangolo 13"/>
          <p:cNvSpPr/>
          <p:nvPr/>
        </p:nvSpPr>
        <p:spPr bwMode="auto">
          <a:xfrm>
            <a:off x="5444497" y="2285564"/>
            <a:ext cx="3001530" cy="132000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FF0000"/>
              </a:solidFill>
              <a:effectLst/>
              <a:latin typeface="Arial" charset="0"/>
            </a:endParaRPr>
          </a:p>
        </p:txBody>
      </p:sp>
      <p:sp>
        <p:nvSpPr>
          <p:cNvPr id="15" name="Rettangolo 14"/>
          <p:cNvSpPr/>
          <p:nvPr/>
        </p:nvSpPr>
        <p:spPr>
          <a:xfrm>
            <a:off x="5511499" y="2348082"/>
            <a:ext cx="2152770" cy="307777"/>
          </a:xfrm>
          <a:prstGeom prst="rect">
            <a:avLst/>
          </a:prstGeom>
        </p:spPr>
        <p:txBody>
          <a:bodyPr wrap="square">
            <a:spAutoFit/>
          </a:bodyPr>
          <a:lstStyle/>
          <a:p>
            <a:pPr fontAlgn="ctr"/>
            <a:r>
              <a:rPr lang="it-IT" sz="1400" b="1" dirty="0" smtClean="0">
                <a:solidFill>
                  <a:srgbClr val="FF0000"/>
                </a:solidFill>
              </a:rPr>
              <a:t>Gorizia</a:t>
            </a:r>
            <a:endParaRPr lang="it-IT" sz="1400" b="1" dirty="0">
              <a:solidFill>
                <a:srgbClr val="FF0000"/>
              </a:solidFill>
              <a:latin typeface="Tahoma" panose="020B0604030504040204" pitchFamily="34" charset="0"/>
            </a:endParaRPr>
          </a:p>
        </p:txBody>
      </p:sp>
      <p:sp>
        <p:nvSpPr>
          <p:cNvPr id="16" name="Rettangolo 15"/>
          <p:cNvSpPr/>
          <p:nvPr/>
        </p:nvSpPr>
        <p:spPr>
          <a:xfrm>
            <a:off x="5511499" y="2652668"/>
            <a:ext cx="2152770" cy="307777"/>
          </a:xfrm>
          <a:prstGeom prst="rect">
            <a:avLst/>
          </a:prstGeom>
        </p:spPr>
        <p:txBody>
          <a:bodyPr wrap="square">
            <a:spAutoFit/>
          </a:bodyPr>
          <a:lstStyle/>
          <a:p>
            <a:pPr fontAlgn="ctr"/>
            <a:r>
              <a:rPr lang="it-IT" sz="1400" b="1" dirty="0" smtClean="0">
                <a:solidFill>
                  <a:srgbClr val="FF0000"/>
                </a:solidFill>
              </a:rPr>
              <a:t>Pordenone</a:t>
            </a:r>
            <a:endParaRPr lang="it-IT" sz="1400" b="1" dirty="0">
              <a:solidFill>
                <a:srgbClr val="FF0000"/>
              </a:solidFill>
              <a:latin typeface="Tahoma" panose="020B0604030504040204" pitchFamily="34" charset="0"/>
            </a:endParaRPr>
          </a:p>
        </p:txBody>
      </p:sp>
      <p:sp>
        <p:nvSpPr>
          <p:cNvPr id="17" name="Rettangolo 16"/>
          <p:cNvSpPr/>
          <p:nvPr/>
        </p:nvSpPr>
        <p:spPr>
          <a:xfrm>
            <a:off x="5511499" y="2957254"/>
            <a:ext cx="2152770" cy="307777"/>
          </a:xfrm>
          <a:prstGeom prst="rect">
            <a:avLst/>
          </a:prstGeom>
        </p:spPr>
        <p:txBody>
          <a:bodyPr wrap="square">
            <a:spAutoFit/>
          </a:bodyPr>
          <a:lstStyle/>
          <a:p>
            <a:pPr fontAlgn="ctr"/>
            <a:r>
              <a:rPr lang="it-IT" sz="1400" b="1" dirty="0" smtClean="0">
                <a:solidFill>
                  <a:srgbClr val="FF0000"/>
                </a:solidFill>
              </a:rPr>
              <a:t>Trieste</a:t>
            </a:r>
            <a:endParaRPr lang="it-IT" sz="1400" b="1" dirty="0">
              <a:solidFill>
                <a:srgbClr val="FF0000"/>
              </a:solidFill>
              <a:latin typeface="Tahoma" panose="020B0604030504040204" pitchFamily="34" charset="0"/>
            </a:endParaRPr>
          </a:p>
        </p:txBody>
      </p:sp>
      <p:sp>
        <p:nvSpPr>
          <p:cNvPr id="19" name="Rettangolo 18"/>
          <p:cNvSpPr/>
          <p:nvPr/>
        </p:nvSpPr>
        <p:spPr>
          <a:xfrm>
            <a:off x="5511499" y="3280889"/>
            <a:ext cx="2152770" cy="307777"/>
          </a:xfrm>
          <a:prstGeom prst="rect">
            <a:avLst/>
          </a:prstGeom>
        </p:spPr>
        <p:txBody>
          <a:bodyPr wrap="square">
            <a:spAutoFit/>
          </a:bodyPr>
          <a:lstStyle/>
          <a:p>
            <a:pPr fontAlgn="ctr"/>
            <a:r>
              <a:rPr lang="it-IT" sz="1400" b="1" dirty="0" smtClean="0">
                <a:solidFill>
                  <a:srgbClr val="FF0000"/>
                </a:solidFill>
              </a:rPr>
              <a:t>Udine</a:t>
            </a:r>
            <a:endParaRPr lang="it-IT" sz="1400" b="1" dirty="0">
              <a:solidFill>
                <a:srgbClr val="FF0000"/>
              </a:solidFill>
              <a:latin typeface="Tahoma" panose="020B0604030504040204" pitchFamily="34" charset="0"/>
            </a:endParaRPr>
          </a:p>
        </p:txBody>
      </p:sp>
      <p:sp>
        <p:nvSpPr>
          <p:cNvPr id="20" name="Rettangolo 19"/>
          <p:cNvSpPr/>
          <p:nvPr/>
        </p:nvSpPr>
        <p:spPr>
          <a:xfrm>
            <a:off x="7584558" y="2345935"/>
            <a:ext cx="912985" cy="307777"/>
          </a:xfrm>
          <a:prstGeom prst="rect">
            <a:avLst/>
          </a:prstGeom>
        </p:spPr>
        <p:txBody>
          <a:bodyPr wrap="square">
            <a:spAutoFit/>
          </a:bodyPr>
          <a:lstStyle/>
          <a:p>
            <a:pPr algn="ctr" fontAlgn="ctr"/>
            <a:r>
              <a:rPr lang="it-IT" sz="1400" b="1" dirty="0" smtClean="0">
                <a:solidFill>
                  <a:srgbClr val="FF0000"/>
                </a:solidFill>
              </a:rPr>
              <a:t>86,5</a:t>
            </a:r>
            <a:endParaRPr lang="it-IT" sz="1400" b="1" dirty="0">
              <a:solidFill>
                <a:srgbClr val="FF0000"/>
              </a:solidFill>
              <a:latin typeface="Tahoma" panose="020B0604030504040204" pitchFamily="34" charset="0"/>
            </a:endParaRPr>
          </a:p>
        </p:txBody>
      </p:sp>
      <p:sp>
        <p:nvSpPr>
          <p:cNvPr id="21" name="Rettangolo 20"/>
          <p:cNvSpPr/>
          <p:nvPr/>
        </p:nvSpPr>
        <p:spPr>
          <a:xfrm>
            <a:off x="7584558" y="2650521"/>
            <a:ext cx="912985" cy="307777"/>
          </a:xfrm>
          <a:prstGeom prst="rect">
            <a:avLst/>
          </a:prstGeom>
        </p:spPr>
        <p:txBody>
          <a:bodyPr wrap="square">
            <a:spAutoFit/>
          </a:bodyPr>
          <a:lstStyle/>
          <a:p>
            <a:pPr algn="ctr" fontAlgn="ctr"/>
            <a:r>
              <a:rPr lang="it-IT" sz="1400" b="1" dirty="0" smtClean="0">
                <a:solidFill>
                  <a:srgbClr val="FF0000"/>
                </a:solidFill>
              </a:rPr>
              <a:t>72,9</a:t>
            </a:r>
            <a:endParaRPr lang="it-IT" sz="1400" b="1" dirty="0">
              <a:solidFill>
                <a:srgbClr val="FF0000"/>
              </a:solidFill>
              <a:latin typeface="Tahoma" panose="020B0604030504040204" pitchFamily="34" charset="0"/>
            </a:endParaRPr>
          </a:p>
        </p:txBody>
      </p:sp>
      <p:sp>
        <p:nvSpPr>
          <p:cNvPr id="22" name="Rettangolo 21"/>
          <p:cNvSpPr/>
          <p:nvPr/>
        </p:nvSpPr>
        <p:spPr>
          <a:xfrm>
            <a:off x="7584558" y="2955107"/>
            <a:ext cx="912985" cy="307777"/>
          </a:xfrm>
          <a:prstGeom prst="rect">
            <a:avLst/>
          </a:prstGeom>
        </p:spPr>
        <p:txBody>
          <a:bodyPr wrap="square">
            <a:spAutoFit/>
          </a:bodyPr>
          <a:lstStyle/>
          <a:p>
            <a:pPr algn="ctr" fontAlgn="ctr"/>
            <a:r>
              <a:rPr lang="it-IT" sz="1400" b="1" dirty="0" smtClean="0">
                <a:solidFill>
                  <a:srgbClr val="FF0000"/>
                </a:solidFill>
              </a:rPr>
              <a:t>80,5</a:t>
            </a:r>
            <a:endParaRPr lang="it-IT" sz="1400" b="1" dirty="0">
              <a:solidFill>
                <a:srgbClr val="FF0000"/>
              </a:solidFill>
              <a:latin typeface="Tahoma" panose="020B0604030504040204" pitchFamily="34" charset="0"/>
            </a:endParaRPr>
          </a:p>
        </p:txBody>
      </p:sp>
      <p:sp>
        <p:nvSpPr>
          <p:cNvPr id="23" name="Rettangolo 22"/>
          <p:cNvSpPr/>
          <p:nvPr/>
        </p:nvSpPr>
        <p:spPr>
          <a:xfrm>
            <a:off x="7584558" y="3278742"/>
            <a:ext cx="912985" cy="307777"/>
          </a:xfrm>
          <a:prstGeom prst="rect">
            <a:avLst/>
          </a:prstGeom>
        </p:spPr>
        <p:txBody>
          <a:bodyPr wrap="square">
            <a:spAutoFit/>
          </a:bodyPr>
          <a:lstStyle/>
          <a:p>
            <a:pPr algn="ctr" fontAlgn="ctr"/>
            <a:r>
              <a:rPr lang="it-IT" sz="1400" b="1" dirty="0" smtClean="0">
                <a:solidFill>
                  <a:srgbClr val="FF0000"/>
                </a:solidFill>
              </a:rPr>
              <a:t>81,5</a:t>
            </a:r>
            <a:endParaRPr lang="it-IT" sz="1400" b="1" dirty="0">
              <a:solidFill>
                <a:srgbClr val="FF0000"/>
              </a:solidFill>
              <a:latin typeface="Tahoma" panose="020B0604030504040204" pitchFamily="34" charset="0"/>
            </a:endParaRPr>
          </a:p>
        </p:txBody>
      </p:sp>
    </p:spTree>
    <p:extLst>
      <p:ext uri="{BB962C8B-B14F-4D97-AF65-F5344CB8AC3E}">
        <p14:creationId xmlns:p14="http://schemas.microsoft.com/office/powerpoint/2010/main" val="3425628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220818" y="2485541"/>
            <a:ext cx="8707350" cy="3370637"/>
          </a:xfrm>
          <a:prstGeom prst="rect">
            <a:avLst/>
          </a:prstGeom>
        </p:spPr>
      </p:pic>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fisco </a:t>
            </a:r>
            <a:r>
              <a:rPr lang="it-IT" sz="2000" dirty="0">
                <a:solidFill>
                  <a:srgbClr val="364E88"/>
                </a:solidFill>
                <a:cs typeface="Arial" charset="0"/>
              </a:rPr>
              <a:t>| </a:t>
            </a:r>
            <a:r>
              <a:rPr lang="it-IT" sz="2000" dirty="0" smtClean="0">
                <a:cs typeface="Arial" charset="0"/>
              </a:rPr>
              <a:t>…tale fatto si riflette concretamente nella capacità di fare fronte al peso della pressione fiscale…</a:t>
            </a:r>
            <a:endParaRPr lang="it-IT" sz="2000" dirty="0">
              <a:solidFill>
                <a:schemeClr val="accent2"/>
              </a:solidFill>
              <a:cs typeface="Arial" charset="0"/>
            </a:endParaRPr>
          </a:p>
        </p:txBody>
      </p:sp>
      <p:sp>
        <p:nvSpPr>
          <p:cNvPr id="4" name="Rettangolo 3"/>
          <p:cNvSpPr/>
          <p:nvPr/>
        </p:nvSpPr>
        <p:spPr>
          <a:xfrm>
            <a:off x="298092" y="1431459"/>
            <a:ext cx="8566150" cy="612988"/>
          </a:xfrm>
          <a:prstGeom prst="rect">
            <a:avLst/>
          </a:prstGeom>
        </p:spPr>
        <p:txBody>
          <a:bodyPr wrap="square">
            <a:spAutoFit/>
          </a:bodyPr>
          <a:lstStyle/>
          <a:p>
            <a:pPr algn="just">
              <a:lnSpc>
                <a:spcPct val="110000"/>
              </a:lnSpc>
              <a:spcBef>
                <a:spcPts val="600"/>
              </a:spcBef>
            </a:pPr>
            <a:r>
              <a:rPr lang="it-IT" sz="1600" dirty="0"/>
              <a:t>Negli ultimi due anni (2013-2014) la Sua impresa è riuscita a </a:t>
            </a:r>
            <a:r>
              <a:rPr lang="it-IT" sz="1600" b="1" u="sng" dirty="0"/>
              <a:t>fare fronte al peso della pressione fiscale</a:t>
            </a:r>
            <a:r>
              <a:rPr lang="it-IT" sz="1600" dirty="0"/>
              <a:t> dal punto di vista finanziario?</a:t>
            </a:r>
          </a:p>
        </p:txBody>
      </p:sp>
      <p:sp>
        <p:nvSpPr>
          <p:cNvPr id="8"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a:t>
            </a:r>
            <a:r>
              <a:rPr lang="it-IT" altLang="it-IT" sz="900" b="0" dirty="0" smtClean="0"/>
              <a:t>casi</a:t>
            </a:r>
            <a:r>
              <a:rPr lang="it-IT" altLang="ja-JP" sz="900" b="0" dirty="0" smtClean="0">
                <a:solidFill>
                  <a:srgbClr val="000000"/>
                </a:solidFill>
              </a:rPr>
              <a:t>.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
        <p:nvSpPr>
          <p:cNvPr id="15" name="Ovale 14"/>
          <p:cNvSpPr/>
          <p:nvPr/>
        </p:nvSpPr>
        <p:spPr bwMode="auto">
          <a:xfrm>
            <a:off x="5517940" y="3062941"/>
            <a:ext cx="872784" cy="37736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6" name="Ovale 15"/>
          <p:cNvSpPr/>
          <p:nvPr/>
        </p:nvSpPr>
        <p:spPr bwMode="auto">
          <a:xfrm>
            <a:off x="6687770" y="3807768"/>
            <a:ext cx="872784" cy="37736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7" name="Ovale 16"/>
          <p:cNvSpPr/>
          <p:nvPr/>
        </p:nvSpPr>
        <p:spPr bwMode="auto">
          <a:xfrm>
            <a:off x="4318060" y="4541865"/>
            <a:ext cx="872784" cy="37736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9" name="Ovale 18"/>
          <p:cNvSpPr/>
          <p:nvPr/>
        </p:nvSpPr>
        <p:spPr bwMode="auto">
          <a:xfrm>
            <a:off x="7885504" y="5275958"/>
            <a:ext cx="872784" cy="37736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20" name="Ovale 19"/>
          <p:cNvSpPr/>
          <p:nvPr/>
        </p:nvSpPr>
        <p:spPr bwMode="auto">
          <a:xfrm>
            <a:off x="3105300" y="2938910"/>
            <a:ext cx="872784" cy="1433061"/>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9897140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fisco </a:t>
            </a:r>
            <a:r>
              <a:rPr lang="it-IT" sz="2000" dirty="0">
                <a:solidFill>
                  <a:srgbClr val="364E88"/>
                </a:solidFill>
                <a:cs typeface="Arial" charset="0"/>
              </a:rPr>
              <a:t>| </a:t>
            </a:r>
            <a:r>
              <a:rPr lang="it-IT" sz="2000" dirty="0" smtClean="0">
                <a:cs typeface="Arial" charset="0"/>
              </a:rPr>
              <a:t>…in generale, la pressione fiscale ha inciso sulla crescita delle imprese del terziario del friuli venezia giulia a giudizio di quasi il 90% degli operatori…</a:t>
            </a:r>
            <a:endParaRPr lang="it-IT" sz="2000" dirty="0">
              <a:solidFill>
                <a:schemeClr val="accent2"/>
              </a:solidFill>
              <a:cs typeface="Arial" charset="0"/>
            </a:endParaRPr>
          </a:p>
        </p:txBody>
      </p:sp>
      <p:sp>
        <p:nvSpPr>
          <p:cNvPr id="4" name="Rettangolo 3"/>
          <p:cNvSpPr/>
          <p:nvPr/>
        </p:nvSpPr>
        <p:spPr>
          <a:xfrm>
            <a:off x="298092" y="1341306"/>
            <a:ext cx="8566150" cy="883832"/>
          </a:xfrm>
          <a:prstGeom prst="rect">
            <a:avLst/>
          </a:prstGeom>
        </p:spPr>
        <p:txBody>
          <a:bodyPr wrap="square">
            <a:spAutoFit/>
          </a:bodyPr>
          <a:lstStyle/>
          <a:p>
            <a:pPr algn="just">
              <a:lnSpc>
                <a:spcPct val="110000"/>
              </a:lnSpc>
              <a:spcBef>
                <a:spcPts val="600"/>
              </a:spcBef>
            </a:pPr>
            <a:r>
              <a:rPr lang="it-IT" sz="1600" dirty="0"/>
              <a:t>La pressione fiscale, nel suo complesso, </a:t>
            </a:r>
            <a:r>
              <a:rPr lang="it-IT" sz="1600" b="1" u="sng" dirty="0"/>
              <a:t>ha inciso sulla crescita della Sua impresa</a:t>
            </a:r>
            <a:r>
              <a:rPr lang="it-IT" sz="1600" dirty="0"/>
              <a:t> negli ultimi due anni (2013-2014) in modo significativo, ossia riducendone le possibilità di fare business, di assumere nuovi occupati, di fare </a:t>
            </a:r>
            <a:r>
              <a:rPr lang="it-IT" sz="1600" dirty="0" smtClean="0"/>
              <a:t>investimenti?1</a:t>
            </a:r>
            <a:endParaRPr lang="it-IT" sz="1600" dirty="0"/>
          </a:p>
        </p:txBody>
      </p:sp>
      <p:sp>
        <p:nvSpPr>
          <p:cNvPr id="8"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a:t>
            </a:r>
            <a:r>
              <a:rPr lang="it-IT" altLang="it-IT" sz="900" b="0" dirty="0" smtClean="0"/>
              <a:t>casi</a:t>
            </a:r>
            <a:r>
              <a:rPr lang="it-IT" altLang="ja-JP" sz="900" b="0" dirty="0" smtClean="0">
                <a:solidFill>
                  <a:srgbClr val="000000"/>
                </a:solidFill>
              </a:rPr>
              <a:t>.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
        <p:nvSpPr>
          <p:cNvPr id="3" name="Rettangolo 2"/>
          <p:cNvSpPr/>
          <p:nvPr/>
        </p:nvSpPr>
        <p:spPr>
          <a:xfrm>
            <a:off x="444319" y="5152135"/>
            <a:ext cx="4572000" cy="923330"/>
          </a:xfrm>
          <a:prstGeom prst="rect">
            <a:avLst/>
          </a:prstGeom>
        </p:spPr>
        <p:txBody>
          <a:bodyPr>
            <a:spAutoFit/>
          </a:bodyPr>
          <a:lstStyle/>
          <a:p>
            <a:pPr fontAlgn="ctr"/>
            <a:r>
              <a:rPr lang="it-IT" sz="1800" dirty="0"/>
              <a:t>La pressione fiscale </a:t>
            </a:r>
            <a:r>
              <a:rPr lang="it-IT" sz="1800" b="1" u="sng" dirty="0"/>
              <a:t>non ha inciso</a:t>
            </a:r>
            <a:r>
              <a:rPr lang="it-IT" sz="1800" dirty="0"/>
              <a:t> sulla crescita dell’impresa. Altri fattori hanno inciso di più</a:t>
            </a:r>
            <a:endParaRPr lang="it-IT" sz="1800" b="1" dirty="0">
              <a:solidFill>
                <a:srgbClr val="000000"/>
              </a:solidFill>
              <a:latin typeface="Tahoma" panose="020B0604030504040204" pitchFamily="34" charset="0"/>
            </a:endParaRPr>
          </a:p>
        </p:txBody>
      </p:sp>
      <p:sp>
        <p:nvSpPr>
          <p:cNvPr id="5" name="Rettangolo 4"/>
          <p:cNvSpPr/>
          <p:nvPr/>
        </p:nvSpPr>
        <p:spPr>
          <a:xfrm>
            <a:off x="444319" y="3903132"/>
            <a:ext cx="4572000" cy="923330"/>
          </a:xfrm>
          <a:prstGeom prst="rect">
            <a:avLst/>
          </a:prstGeom>
        </p:spPr>
        <p:txBody>
          <a:bodyPr>
            <a:spAutoFit/>
          </a:bodyPr>
          <a:lstStyle/>
          <a:p>
            <a:pPr fontAlgn="ctr"/>
            <a:r>
              <a:rPr lang="it-IT" sz="1800" dirty="0"/>
              <a:t>La pressione fiscale </a:t>
            </a:r>
            <a:r>
              <a:rPr lang="it-IT" sz="1800" b="1" u="sng" dirty="0"/>
              <a:t>ha inciso</a:t>
            </a:r>
            <a:r>
              <a:rPr lang="it-IT" sz="1800" b="1" dirty="0"/>
              <a:t> </a:t>
            </a:r>
            <a:r>
              <a:rPr lang="it-IT" sz="1800" dirty="0"/>
              <a:t>sulla crescita dell’impresa </a:t>
            </a:r>
            <a:r>
              <a:rPr lang="it-IT" sz="1800" b="1" u="sng" dirty="0"/>
              <a:t>al </a:t>
            </a:r>
            <a:r>
              <a:rPr lang="it-IT" sz="1800" b="1" u="sng" dirty="0" smtClean="0"/>
              <a:t>pari </a:t>
            </a:r>
            <a:r>
              <a:rPr lang="it-IT" sz="1800" b="1" u="sng" dirty="0"/>
              <a:t>di altri fattori</a:t>
            </a:r>
            <a:r>
              <a:rPr lang="it-IT" sz="1800" dirty="0"/>
              <a:t> di ostacolo</a:t>
            </a:r>
            <a:endParaRPr lang="it-IT" sz="1800" b="1" dirty="0">
              <a:solidFill>
                <a:srgbClr val="000000"/>
              </a:solidFill>
              <a:latin typeface="Tahoma" panose="020B0604030504040204" pitchFamily="34" charset="0"/>
            </a:endParaRPr>
          </a:p>
        </p:txBody>
      </p:sp>
      <p:sp>
        <p:nvSpPr>
          <p:cNvPr id="7" name="Rettangolo 6"/>
          <p:cNvSpPr/>
          <p:nvPr/>
        </p:nvSpPr>
        <p:spPr>
          <a:xfrm>
            <a:off x="444319" y="2581110"/>
            <a:ext cx="4572000" cy="1200329"/>
          </a:xfrm>
          <a:prstGeom prst="rect">
            <a:avLst/>
          </a:prstGeom>
        </p:spPr>
        <p:txBody>
          <a:bodyPr>
            <a:spAutoFit/>
          </a:bodyPr>
          <a:lstStyle/>
          <a:p>
            <a:pPr fontAlgn="ctr"/>
            <a:r>
              <a:rPr lang="it-IT" sz="1800" dirty="0"/>
              <a:t>La pressione fiscale </a:t>
            </a:r>
            <a:r>
              <a:rPr lang="it-IT" sz="1800" b="1" u="sng" dirty="0"/>
              <a:t>ha inciso in modo significativo</a:t>
            </a:r>
            <a:r>
              <a:rPr lang="it-IT" sz="1800" dirty="0"/>
              <a:t> sulla crescita dell’impresa, più di altri fattori di ostacolo alla crescita</a:t>
            </a:r>
            <a:endParaRPr lang="it-IT" sz="1800" b="1" dirty="0">
              <a:solidFill>
                <a:srgbClr val="000000"/>
              </a:solidFill>
              <a:latin typeface="Tahoma" panose="020B0604030504040204" pitchFamily="34" charset="0"/>
            </a:endParaRPr>
          </a:p>
        </p:txBody>
      </p:sp>
      <p:cxnSp>
        <p:nvCxnSpPr>
          <p:cNvPr id="10" name="Connettore 1 9"/>
          <p:cNvCxnSpPr/>
          <p:nvPr/>
        </p:nvCxnSpPr>
        <p:spPr bwMode="auto">
          <a:xfrm>
            <a:off x="5542301" y="5165923"/>
            <a:ext cx="0" cy="895754"/>
          </a:xfrm>
          <a:prstGeom prst="line">
            <a:avLst/>
          </a:prstGeom>
          <a:noFill/>
          <a:ln w="25400" cap="flat" cmpd="sng" algn="ctr">
            <a:solidFill>
              <a:srgbClr val="364E88"/>
            </a:solidFill>
            <a:prstDash val="solid"/>
            <a:round/>
            <a:headEnd type="none" w="med" len="med"/>
            <a:tailEnd type="none" w="med" len="med"/>
          </a:ln>
          <a:effectLst/>
        </p:spPr>
      </p:cxnSp>
      <p:cxnSp>
        <p:nvCxnSpPr>
          <p:cNvPr id="22" name="Connettore 1 21"/>
          <p:cNvCxnSpPr/>
          <p:nvPr/>
        </p:nvCxnSpPr>
        <p:spPr bwMode="auto">
          <a:xfrm>
            <a:off x="5542301" y="3916920"/>
            <a:ext cx="0" cy="895754"/>
          </a:xfrm>
          <a:prstGeom prst="line">
            <a:avLst/>
          </a:prstGeom>
          <a:noFill/>
          <a:ln w="25400" cap="flat" cmpd="sng" algn="ctr">
            <a:solidFill>
              <a:srgbClr val="364E88"/>
            </a:solidFill>
            <a:prstDash val="solid"/>
            <a:round/>
            <a:headEnd type="none" w="med" len="med"/>
            <a:tailEnd type="none" w="med" len="med"/>
          </a:ln>
          <a:effectLst/>
        </p:spPr>
      </p:cxnSp>
      <p:cxnSp>
        <p:nvCxnSpPr>
          <p:cNvPr id="23" name="Connettore 1 22"/>
          <p:cNvCxnSpPr/>
          <p:nvPr/>
        </p:nvCxnSpPr>
        <p:spPr bwMode="auto">
          <a:xfrm>
            <a:off x="5542301" y="2594898"/>
            <a:ext cx="0" cy="895754"/>
          </a:xfrm>
          <a:prstGeom prst="line">
            <a:avLst/>
          </a:prstGeom>
          <a:noFill/>
          <a:ln w="25400" cap="flat" cmpd="sng" algn="ctr">
            <a:solidFill>
              <a:srgbClr val="364E88"/>
            </a:solidFill>
            <a:prstDash val="solid"/>
            <a:round/>
            <a:headEnd type="none" w="med" len="med"/>
            <a:tailEnd type="none" w="med" len="med"/>
          </a:ln>
          <a:effectLst/>
        </p:spPr>
      </p:cxnSp>
      <p:sp>
        <p:nvSpPr>
          <p:cNvPr id="24" name="CasellaDiTesto 23"/>
          <p:cNvSpPr txBox="1"/>
          <p:nvPr/>
        </p:nvSpPr>
        <p:spPr>
          <a:xfrm>
            <a:off x="5886951" y="5229080"/>
            <a:ext cx="1284327" cy="769441"/>
          </a:xfrm>
          <a:prstGeom prst="rect">
            <a:avLst/>
          </a:prstGeom>
          <a:noFill/>
        </p:spPr>
        <p:txBody>
          <a:bodyPr wrap="none" rtlCol="0">
            <a:spAutoFit/>
          </a:bodyPr>
          <a:lstStyle/>
          <a:p>
            <a:pPr algn="ctr"/>
            <a:r>
              <a:rPr lang="it-IT" sz="4400" dirty="0" smtClean="0">
                <a:solidFill>
                  <a:srgbClr val="008000"/>
                </a:solidFill>
              </a:rPr>
              <a:t>10,6</a:t>
            </a:r>
            <a:endParaRPr lang="it-IT" sz="4400" dirty="0">
              <a:solidFill>
                <a:srgbClr val="008000"/>
              </a:solidFill>
            </a:endParaRPr>
          </a:p>
        </p:txBody>
      </p:sp>
      <p:sp>
        <p:nvSpPr>
          <p:cNvPr id="25" name="CasellaDiTesto 24"/>
          <p:cNvSpPr txBox="1"/>
          <p:nvPr/>
        </p:nvSpPr>
        <p:spPr>
          <a:xfrm>
            <a:off x="5886951" y="3980077"/>
            <a:ext cx="1284327" cy="769441"/>
          </a:xfrm>
          <a:prstGeom prst="rect">
            <a:avLst/>
          </a:prstGeom>
          <a:noFill/>
        </p:spPr>
        <p:txBody>
          <a:bodyPr wrap="none" rtlCol="0">
            <a:spAutoFit/>
          </a:bodyPr>
          <a:lstStyle/>
          <a:p>
            <a:pPr algn="ctr"/>
            <a:r>
              <a:rPr lang="it-IT" sz="4400" dirty="0" smtClean="0">
                <a:solidFill>
                  <a:srgbClr val="FF0000"/>
                </a:solidFill>
              </a:rPr>
              <a:t>39,9</a:t>
            </a:r>
            <a:endParaRPr lang="it-IT" sz="4400" dirty="0">
              <a:solidFill>
                <a:srgbClr val="FF0000"/>
              </a:solidFill>
            </a:endParaRPr>
          </a:p>
        </p:txBody>
      </p:sp>
      <p:sp>
        <p:nvSpPr>
          <p:cNvPr id="26" name="CasellaDiTesto 25"/>
          <p:cNvSpPr txBox="1"/>
          <p:nvPr/>
        </p:nvSpPr>
        <p:spPr>
          <a:xfrm>
            <a:off x="5886951" y="2658055"/>
            <a:ext cx="1284327" cy="769441"/>
          </a:xfrm>
          <a:prstGeom prst="rect">
            <a:avLst/>
          </a:prstGeom>
          <a:noFill/>
        </p:spPr>
        <p:txBody>
          <a:bodyPr wrap="none" rtlCol="0">
            <a:spAutoFit/>
          </a:bodyPr>
          <a:lstStyle/>
          <a:p>
            <a:pPr algn="ctr"/>
            <a:r>
              <a:rPr lang="it-IT" sz="4400" dirty="0" smtClean="0">
                <a:solidFill>
                  <a:srgbClr val="FF0000"/>
                </a:solidFill>
              </a:rPr>
              <a:t>49,5</a:t>
            </a:r>
            <a:endParaRPr lang="it-IT" sz="4400" dirty="0">
              <a:solidFill>
                <a:srgbClr val="FF0000"/>
              </a:solidFill>
            </a:endParaRPr>
          </a:p>
        </p:txBody>
      </p:sp>
    </p:spTree>
    <p:extLst>
      <p:ext uri="{BB962C8B-B14F-4D97-AF65-F5344CB8AC3E}">
        <p14:creationId xmlns:p14="http://schemas.microsoft.com/office/powerpoint/2010/main" val="1170889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32000" y="2580489"/>
            <a:ext cx="8262137" cy="3682800"/>
          </a:xfrm>
          <a:prstGeom prst="rect">
            <a:avLst/>
          </a:prstGeom>
        </p:spPr>
      </p:pic>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burocrazia </a:t>
            </a:r>
            <a:r>
              <a:rPr lang="it-IT" sz="2000" dirty="0" smtClean="0">
                <a:solidFill>
                  <a:srgbClr val="364E88"/>
                </a:solidFill>
                <a:cs typeface="Arial" charset="0"/>
              </a:rPr>
              <a:t>| </a:t>
            </a:r>
            <a:r>
              <a:rPr lang="it-IT" sz="2000" dirty="0" smtClean="0">
                <a:cs typeface="Arial" charset="0"/>
              </a:rPr>
              <a:t>il peso del costo sostenuto dalle imprese per fare fronte agli adempimenti amministrativi e burocratici richiesti dalla pubblica amministrazione… poco o per nulla sopportabile per il 73%</a:t>
            </a:r>
            <a:endParaRPr lang="it-IT" sz="2000" dirty="0">
              <a:solidFill>
                <a:schemeClr val="accent2"/>
              </a:solidFill>
              <a:cs typeface="Arial" charset="0"/>
            </a:endParaRPr>
          </a:p>
        </p:txBody>
      </p:sp>
      <p:sp>
        <p:nvSpPr>
          <p:cNvPr id="4" name="Rettangolo 3"/>
          <p:cNvSpPr/>
          <p:nvPr/>
        </p:nvSpPr>
        <p:spPr>
          <a:xfrm>
            <a:off x="298092" y="1264034"/>
            <a:ext cx="8566150" cy="1077218"/>
          </a:xfrm>
          <a:prstGeom prst="rect">
            <a:avLst/>
          </a:prstGeom>
        </p:spPr>
        <p:txBody>
          <a:bodyPr wrap="square">
            <a:spAutoFit/>
          </a:bodyPr>
          <a:lstStyle/>
          <a:p>
            <a:pPr algn="just">
              <a:spcBef>
                <a:spcPts val="600"/>
              </a:spcBef>
            </a:pPr>
            <a:r>
              <a:rPr lang="it-IT" sz="1600" dirty="0"/>
              <a:t>Quanto ritiene </a:t>
            </a:r>
            <a:r>
              <a:rPr lang="it-IT" sz="1600" b="1" u="sng" dirty="0"/>
              <a:t>accettabile</a:t>
            </a:r>
            <a:r>
              <a:rPr lang="it-IT" sz="1600" dirty="0"/>
              <a:t>, </a:t>
            </a:r>
            <a:r>
              <a:rPr lang="it-IT" sz="1600" dirty="0" smtClean="0"/>
              <a:t>ovvero </a:t>
            </a:r>
            <a:r>
              <a:rPr lang="it-IT" sz="1600" b="1" u="sng" dirty="0" smtClean="0"/>
              <a:t>sopportabile </a:t>
            </a:r>
            <a:r>
              <a:rPr lang="it-IT" sz="1600" b="1" u="sng" dirty="0"/>
              <a:t>dal punto di vista economico</a:t>
            </a:r>
            <a:r>
              <a:rPr lang="it-IT" sz="1600" dirty="0"/>
              <a:t>, il costo sostenuto </a:t>
            </a:r>
            <a:r>
              <a:rPr lang="it-IT" sz="1600" dirty="0" smtClean="0"/>
              <a:t>dalla </a:t>
            </a:r>
            <a:r>
              <a:rPr lang="it-IT" sz="1600" dirty="0"/>
              <a:t>Sua impresa </a:t>
            </a:r>
            <a:r>
              <a:rPr lang="it-IT" sz="1600" dirty="0" smtClean="0"/>
              <a:t>(in </a:t>
            </a:r>
            <a:r>
              <a:rPr lang="it-IT" sz="1600" dirty="0"/>
              <a:t>termini di giornate/uomo </a:t>
            </a:r>
            <a:r>
              <a:rPr lang="it-IT" sz="1600" dirty="0" smtClean="0"/>
              <a:t>impiegate) per fare fronte agli </a:t>
            </a:r>
            <a:r>
              <a:rPr lang="it-IT" sz="1600" dirty="0"/>
              <a:t>adempimenti amministrativi e burocratici richiesti dalla Pubblica </a:t>
            </a:r>
            <a:r>
              <a:rPr lang="it-IT" sz="1600" dirty="0" smtClean="0"/>
              <a:t>amministrazione?</a:t>
            </a:r>
            <a:endParaRPr lang="it-IT" sz="1600" dirty="0"/>
          </a:p>
        </p:txBody>
      </p:sp>
      <p:sp>
        <p:nvSpPr>
          <p:cNvPr id="6" name="Rettangolo 5"/>
          <p:cNvSpPr/>
          <p:nvPr/>
        </p:nvSpPr>
        <p:spPr bwMode="auto">
          <a:xfrm>
            <a:off x="4533364" y="2466301"/>
            <a:ext cx="3953814" cy="3998896"/>
          </a:xfrm>
          <a:prstGeom prst="rect">
            <a:avLst/>
          </a:prstGeom>
          <a:solidFill>
            <a:srgbClr val="FF0000">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7" name="CasellaDiTesto 6"/>
          <p:cNvSpPr txBox="1"/>
          <p:nvPr/>
        </p:nvSpPr>
        <p:spPr>
          <a:xfrm>
            <a:off x="5868111" y="2517817"/>
            <a:ext cx="1284327" cy="769441"/>
          </a:xfrm>
          <a:prstGeom prst="rect">
            <a:avLst/>
          </a:prstGeom>
          <a:noFill/>
        </p:spPr>
        <p:txBody>
          <a:bodyPr wrap="none" rtlCol="0">
            <a:spAutoFit/>
          </a:bodyPr>
          <a:lstStyle/>
          <a:p>
            <a:pPr algn="ctr"/>
            <a:r>
              <a:rPr lang="it-IT" sz="4400" dirty="0" smtClean="0">
                <a:solidFill>
                  <a:srgbClr val="FF0000"/>
                </a:solidFill>
              </a:rPr>
              <a:t>73,0</a:t>
            </a:r>
            <a:endParaRPr lang="it-IT" sz="4400" dirty="0">
              <a:solidFill>
                <a:srgbClr val="FF0000"/>
              </a:solidFill>
            </a:endParaRPr>
          </a:p>
        </p:txBody>
      </p:sp>
      <p:sp>
        <p:nvSpPr>
          <p:cNvPr id="8"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a:t>
            </a:r>
            <a:r>
              <a:rPr lang="it-IT" altLang="it-IT" sz="900" b="0" dirty="0" smtClean="0"/>
              <a:t>casi</a:t>
            </a:r>
            <a:r>
              <a:rPr lang="it-IT" altLang="ja-JP" sz="900" b="0" dirty="0" smtClean="0">
                <a:solidFill>
                  <a:srgbClr val="000000"/>
                </a:solidFill>
              </a:rPr>
              <a:t>.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
        <p:nvSpPr>
          <p:cNvPr id="12" name="Rettangolo 11"/>
          <p:cNvSpPr/>
          <p:nvPr/>
        </p:nvSpPr>
        <p:spPr bwMode="auto">
          <a:xfrm>
            <a:off x="432000" y="2627255"/>
            <a:ext cx="3001530" cy="132000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FF0000"/>
              </a:solidFill>
              <a:effectLst/>
              <a:latin typeface="Arial" charset="0"/>
            </a:endParaRPr>
          </a:p>
        </p:txBody>
      </p:sp>
      <p:sp>
        <p:nvSpPr>
          <p:cNvPr id="13" name="Rettangolo 12"/>
          <p:cNvSpPr/>
          <p:nvPr/>
        </p:nvSpPr>
        <p:spPr>
          <a:xfrm>
            <a:off x="499002" y="2689773"/>
            <a:ext cx="2152770" cy="307777"/>
          </a:xfrm>
          <a:prstGeom prst="rect">
            <a:avLst/>
          </a:prstGeom>
        </p:spPr>
        <p:txBody>
          <a:bodyPr wrap="square">
            <a:spAutoFit/>
          </a:bodyPr>
          <a:lstStyle/>
          <a:p>
            <a:pPr fontAlgn="ctr"/>
            <a:r>
              <a:rPr lang="it-IT" sz="1400" b="1" dirty="0" smtClean="0">
                <a:solidFill>
                  <a:srgbClr val="FF0000"/>
                </a:solidFill>
              </a:rPr>
              <a:t>Gorizia</a:t>
            </a:r>
            <a:endParaRPr lang="it-IT" sz="1400" b="1" dirty="0">
              <a:solidFill>
                <a:srgbClr val="FF0000"/>
              </a:solidFill>
              <a:latin typeface="Tahoma" panose="020B0604030504040204" pitchFamily="34" charset="0"/>
            </a:endParaRPr>
          </a:p>
        </p:txBody>
      </p:sp>
      <p:sp>
        <p:nvSpPr>
          <p:cNvPr id="14" name="Rettangolo 13"/>
          <p:cNvSpPr/>
          <p:nvPr/>
        </p:nvSpPr>
        <p:spPr>
          <a:xfrm>
            <a:off x="499002" y="2994359"/>
            <a:ext cx="2152770" cy="307777"/>
          </a:xfrm>
          <a:prstGeom prst="rect">
            <a:avLst/>
          </a:prstGeom>
        </p:spPr>
        <p:txBody>
          <a:bodyPr wrap="square">
            <a:spAutoFit/>
          </a:bodyPr>
          <a:lstStyle/>
          <a:p>
            <a:pPr fontAlgn="ctr"/>
            <a:r>
              <a:rPr lang="it-IT" sz="1400" b="1" dirty="0" smtClean="0">
                <a:solidFill>
                  <a:srgbClr val="FF0000"/>
                </a:solidFill>
              </a:rPr>
              <a:t>Pordenone</a:t>
            </a:r>
            <a:endParaRPr lang="it-IT" sz="1400" b="1" dirty="0">
              <a:solidFill>
                <a:srgbClr val="FF0000"/>
              </a:solidFill>
              <a:latin typeface="Tahoma" panose="020B0604030504040204" pitchFamily="34" charset="0"/>
            </a:endParaRPr>
          </a:p>
        </p:txBody>
      </p:sp>
      <p:sp>
        <p:nvSpPr>
          <p:cNvPr id="15" name="Rettangolo 14"/>
          <p:cNvSpPr/>
          <p:nvPr/>
        </p:nvSpPr>
        <p:spPr>
          <a:xfrm>
            <a:off x="499002" y="3298945"/>
            <a:ext cx="2152770" cy="307777"/>
          </a:xfrm>
          <a:prstGeom prst="rect">
            <a:avLst/>
          </a:prstGeom>
        </p:spPr>
        <p:txBody>
          <a:bodyPr wrap="square">
            <a:spAutoFit/>
          </a:bodyPr>
          <a:lstStyle/>
          <a:p>
            <a:pPr fontAlgn="ctr"/>
            <a:r>
              <a:rPr lang="it-IT" sz="1400" b="1" dirty="0" smtClean="0">
                <a:solidFill>
                  <a:srgbClr val="FF0000"/>
                </a:solidFill>
              </a:rPr>
              <a:t>Trieste</a:t>
            </a:r>
            <a:endParaRPr lang="it-IT" sz="1400" b="1" dirty="0">
              <a:solidFill>
                <a:srgbClr val="FF0000"/>
              </a:solidFill>
              <a:latin typeface="Tahoma" panose="020B0604030504040204" pitchFamily="34" charset="0"/>
            </a:endParaRPr>
          </a:p>
        </p:txBody>
      </p:sp>
      <p:sp>
        <p:nvSpPr>
          <p:cNvPr id="16" name="Rettangolo 15"/>
          <p:cNvSpPr/>
          <p:nvPr/>
        </p:nvSpPr>
        <p:spPr>
          <a:xfrm>
            <a:off x="499002" y="3622580"/>
            <a:ext cx="2152770" cy="307777"/>
          </a:xfrm>
          <a:prstGeom prst="rect">
            <a:avLst/>
          </a:prstGeom>
        </p:spPr>
        <p:txBody>
          <a:bodyPr wrap="square">
            <a:spAutoFit/>
          </a:bodyPr>
          <a:lstStyle/>
          <a:p>
            <a:pPr fontAlgn="ctr"/>
            <a:r>
              <a:rPr lang="it-IT" sz="1400" b="1" dirty="0" smtClean="0">
                <a:solidFill>
                  <a:srgbClr val="FF0000"/>
                </a:solidFill>
              </a:rPr>
              <a:t>Udine</a:t>
            </a:r>
            <a:endParaRPr lang="it-IT" sz="1400" b="1" dirty="0">
              <a:solidFill>
                <a:srgbClr val="FF0000"/>
              </a:solidFill>
              <a:latin typeface="Tahoma" panose="020B0604030504040204" pitchFamily="34" charset="0"/>
            </a:endParaRPr>
          </a:p>
        </p:txBody>
      </p:sp>
      <p:sp>
        <p:nvSpPr>
          <p:cNvPr id="17" name="Rettangolo 16"/>
          <p:cNvSpPr/>
          <p:nvPr/>
        </p:nvSpPr>
        <p:spPr>
          <a:xfrm>
            <a:off x="2572061" y="2687626"/>
            <a:ext cx="912985" cy="307777"/>
          </a:xfrm>
          <a:prstGeom prst="rect">
            <a:avLst/>
          </a:prstGeom>
        </p:spPr>
        <p:txBody>
          <a:bodyPr wrap="square">
            <a:spAutoFit/>
          </a:bodyPr>
          <a:lstStyle/>
          <a:p>
            <a:pPr algn="ctr" fontAlgn="ctr"/>
            <a:r>
              <a:rPr lang="it-IT" sz="1400" b="1" dirty="0" smtClean="0">
                <a:solidFill>
                  <a:srgbClr val="FF0000"/>
                </a:solidFill>
              </a:rPr>
              <a:t>84,4</a:t>
            </a:r>
            <a:endParaRPr lang="it-IT" sz="1400" b="1" dirty="0">
              <a:solidFill>
                <a:srgbClr val="FF0000"/>
              </a:solidFill>
              <a:latin typeface="Tahoma" panose="020B0604030504040204" pitchFamily="34" charset="0"/>
            </a:endParaRPr>
          </a:p>
        </p:txBody>
      </p:sp>
      <p:sp>
        <p:nvSpPr>
          <p:cNvPr id="19" name="Rettangolo 18"/>
          <p:cNvSpPr/>
          <p:nvPr/>
        </p:nvSpPr>
        <p:spPr>
          <a:xfrm>
            <a:off x="2572061" y="2992212"/>
            <a:ext cx="912985" cy="307777"/>
          </a:xfrm>
          <a:prstGeom prst="rect">
            <a:avLst/>
          </a:prstGeom>
        </p:spPr>
        <p:txBody>
          <a:bodyPr wrap="square">
            <a:spAutoFit/>
          </a:bodyPr>
          <a:lstStyle/>
          <a:p>
            <a:pPr algn="ctr" fontAlgn="ctr"/>
            <a:r>
              <a:rPr lang="it-IT" sz="1400" b="1" dirty="0" smtClean="0">
                <a:solidFill>
                  <a:srgbClr val="FF0000"/>
                </a:solidFill>
              </a:rPr>
              <a:t>70,8</a:t>
            </a:r>
            <a:endParaRPr lang="it-IT" sz="1400" b="1" dirty="0">
              <a:solidFill>
                <a:srgbClr val="FF0000"/>
              </a:solidFill>
              <a:latin typeface="Tahoma" panose="020B0604030504040204" pitchFamily="34" charset="0"/>
            </a:endParaRPr>
          </a:p>
        </p:txBody>
      </p:sp>
      <p:sp>
        <p:nvSpPr>
          <p:cNvPr id="20" name="Rettangolo 19"/>
          <p:cNvSpPr/>
          <p:nvPr/>
        </p:nvSpPr>
        <p:spPr>
          <a:xfrm>
            <a:off x="2572061" y="3296798"/>
            <a:ext cx="912985" cy="307777"/>
          </a:xfrm>
          <a:prstGeom prst="rect">
            <a:avLst/>
          </a:prstGeom>
        </p:spPr>
        <p:txBody>
          <a:bodyPr wrap="square">
            <a:spAutoFit/>
          </a:bodyPr>
          <a:lstStyle/>
          <a:p>
            <a:pPr algn="ctr" fontAlgn="ctr"/>
            <a:r>
              <a:rPr lang="it-IT" sz="1400" b="1" dirty="0" smtClean="0">
                <a:solidFill>
                  <a:srgbClr val="FF0000"/>
                </a:solidFill>
              </a:rPr>
              <a:t>75,3</a:t>
            </a:r>
            <a:endParaRPr lang="it-IT" sz="1400" b="1" dirty="0">
              <a:solidFill>
                <a:srgbClr val="FF0000"/>
              </a:solidFill>
              <a:latin typeface="Tahoma" panose="020B0604030504040204" pitchFamily="34" charset="0"/>
            </a:endParaRPr>
          </a:p>
        </p:txBody>
      </p:sp>
      <p:sp>
        <p:nvSpPr>
          <p:cNvPr id="21" name="Rettangolo 20"/>
          <p:cNvSpPr/>
          <p:nvPr/>
        </p:nvSpPr>
        <p:spPr>
          <a:xfrm>
            <a:off x="2572061" y="3620433"/>
            <a:ext cx="912985" cy="307777"/>
          </a:xfrm>
          <a:prstGeom prst="rect">
            <a:avLst/>
          </a:prstGeom>
        </p:spPr>
        <p:txBody>
          <a:bodyPr wrap="square">
            <a:spAutoFit/>
          </a:bodyPr>
          <a:lstStyle/>
          <a:p>
            <a:pPr algn="ctr" fontAlgn="ctr"/>
            <a:r>
              <a:rPr lang="it-IT" sz="1400" b="1" dirty="0" smtClean="0">
                <a:solidFill>
                  <a:srgbClr val="FF0000"/>
                </a:solidFill>
              </a:rPr>
              <a:t>61,7</a:t>
            </a:r>
            <a:endParaRPr lang="it-IT" sz="1400" b="1" dirty="0">
              <a:solidFill>
                <a:srgbClr val="FF0000"/>
              </a:solidFill>
              <a:latin typeface="Tahoma" panose="020B0604030504040204" pitchFamily="34" charset="0"/>
            </a:endParaRPr>
          </a:p>
        </p:txBody>
      </p:sp>
    </p:spTree>
    <p:extLst>
      <p:ext uri="{BB962C8B-B14F-4D97-AF65-F5344CB8AC3E}">
        <p14:creationId xmlns:p14="http://schemas.microsoft.com/office/powerpoint/2010/main" val="2247301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centri commerciali naturali </a:t>
            </a:r>
            <a:r>
              <a:rPr lang="it-IT" sz="2000" dirty="0" smtClean="0">
                <a:solidFill>
                  <a:srgbClr val="364E88"/>
                </a:solidFill>
                <a:cs typeface="Arial" charset="0"/>
              </a:rPr>
              <a:t>| </a:t>
            </a:r>
            <a:r>
              <a:rPr lang="it-IT" sz="2000" dirty="0" smtClean="0">
                <a:cs typeface="Arial" charset="0"/>
              </a:rPr>
              <a:t>oltre un’impresa su quattro è a conoscenza dell’esistenza dei centri commerciali naturali… il fenomeno è più diffuso nel territorio della provincia di udine…</a:t>
            </a:r>
            <a:endParaRPr lang="it-IT" sz="2000" dirty="0">
              <a:solidFill>
                <a:schemeClr val="accent2"/>
              </a:solidFill>
              <a:cs typeface="Arial" charset="0"/>
            </a:endParaRPr>
          </a:p>
        </p:txBody>
      </p:sp>
      <p:sp>
        <p:nvSpPr>
          <p:cNvPr id="4" name="Rettangolo 3"/>
          <p:cNvSpPr/>
          <p:nvPr/>
        </p:nvSpPr>
        <p:spPr>
          <a:xfrm>
            <a:off x="298092" y="1573130"/>
            <a:ext cx="8566150" cy="400110"/>
          </a:xfrm>
          <a:prstGeom prst="rect">
            <a:avLst/>
          </a:prstGeom>
        </p:spPr>
        <p:txBody>
          <a:bodyPr wrap="square">
            <a:spAutoFit/>
          </a:bodyPr>
          <a:lstStyle/>
          <a:p>
            <a:pPr algn="just">
              <a:spcBef>
                <a:spcPts val="600"/>
              </a:spcBef>
            </a:pPr>
            <a:r>
              <a:rPr lang="it-IT" sz="2000" dirty="0" smtClean="0"/>
              <a:t>Lei sa cos’è un Centro Commerciale Naturale?</a:t>
            </a:r>
            <a:endParaRPr lang="it-IT" sz="2000" dirty="0"/>
          </a:p>
        </p:txBody>
      </p:sp>
      <p:sp>
        <p:nvSpPr>
          <p:cNvPr id="8"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a:t>
            </a:r>
            <a:r>
              <a:rPr lang="it-IT" altLang="it-IT" sz="900" b="0" dirty="0" smtClean="0"/>
              <a:t>casi</a:t>
            </a:r>
            <a:r>
              <a:rPr lang="it-IT" altLang="ja-JP" sz="900" b="0" dirty="0" smtClean="0">
                <a:solidFill>
                  <a:srgbClr val="000000"/>
                </a:solidFill>
              </a:rPr>
              <a:t>.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pic>
        <p:nvPicPr>
          <p:cNvPr id="3" name="Immagine 2"/>
          <p:cNvPicPr>
            <a:picLocks noChangeAspect="1"/>
          </p:cNvPicPr>
          <p:nvPr/>
        </p:nvPicPr>
        <p:blipFill>
          <a:blip r:embed="rId2"/>
          <a:stretch>
            <a:fillRect/>
          </a:stretch>
        </p:blipFill>
        <p:spPr>
          <a:xfrm>
            <a:off x="14754" y="2366545"/>
            <a:ext cx="4571660" cy="2743102"/>
          </a:xfrm>
          <a:prstGeom prst="rect">
            <a:avLst/>
          </a:prstGeom>
        </p:spPr>
      </p:pic>
      <p:sp>
        <p:nvSpPr>
          <p:cNvPr id="12" name="Rettangolo 11"/>
          <p:cNvSpPr/>
          <p:nvPr/>
        </p:nvSpPr>
        <p:spPr>
          <a:xfrm>
            <a:off x="4400043" y="3212976"/>
            <a:ext cx="1402583" cy="830997"/>
          </a:xfrm>
          <a:prstGeom prst="rect">
            <a:avLst/>
          </a:prstGeom>
        </p:spPr>
        <p:txBody>
          <a:bodyPr wrap="square">
            <a:spAutoFit/>
          </a:bodyPr>
          <a:lstStyle/>
          <a:p>
            <a:pPr fontAlgn="ctr"/>
            <a:r>
              <a:rPr lang="it-IT" sz="1600" dirty="0" smtClean="0"/>
              <a:t>Conoscono e ne fanno parte</a:t>
            </a:r>
            <a:endParaRPr lang="it-IT" sz="1600" b="1" dirty="0">
              <a:solidFill>
                <a:srgbClr val="000000"/>
              </a:solidFill>
              <a:latin typeface="Tahoma" panose="020B0604030504040204" pitchFamily="34" charset="0"/>
            </a:endParaRPr>
          </a:p>
        </p:txBody>
      </p:sp>
      <p:sp>
        <p:nvSpPr>
          <p:cNvPr id="13" name="Rettangolo 12"/>
          <p:cNvSpPr/>
          <p:nvPr/>
        </p:nvSpPr>
        <p:spPr>
          <a:xfrm>
            <a:off x="2680234" y="4788116"/>
            <a:ext cx="2044164" cy="584775"/>
          </a:xfrm>
          <a:prstGeom prst="rect">
            <a:avLst/>
          </a:prstGeom>
        </p:spPr>
        <p:txBody>
          <a:bodyPr wrap="square">
            <a:spAutoFit/>
          </a:bodyPr>
          <a:lstStyle/>
          <a:p>
            <a:pPr fontAlgn="ctr"/>
            <a:r>
              <a:rPr lang="it-IT" sz="1600" dirty="0" smtClean="0"/>
              <a:t>Conoscono ma non ne fanno parte</a:t>
            </a:r>
            <a:endParaRPr lang="it-IT" sz="1600" b="1" dirty="0">
              <a:solidFill>
                <a:srgbClr val="000000"/>
              </a:solidFill>
              <a:latin typeface="Tahoma" panose="020B0604030504040204" pitchFamily="34" charset="0"/>
            </a:endParaRPr>
          </a:p>
        </p:txBody>
      </p:sp>
      <p:sp>
        <p:nvSpPr>
          <p:cNvPr id="14" name="Ovale 13"/>
          <p:cNvSpPr/>
          <p:nvPr/>
        </p:nvSpPr>
        <p:spPr bwMode="auto">
          <a:xfrm>
            <a:off x="2549955" y="3741209"/>
            <a:ext cx="1056068" cy="456616"/>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5" name="Ovale 14"/>
          <p:cNvSpPr/>
          <p:nvPr/>
        </p:nvSpPr>
        <p:spPr bwMode="auto">
          <a:xfrm>
            <a:off x="3269023" y="3301181"/>
            <a:ext cx="1056068" cy="456616"/>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7" name="Rettangolo 16"/>
          <p:cNvSpPr/>
          <p:nvPr/>
        </p:nvSpPr>
        <p:spPr>
          <a:xfrm>
            <a:off x="6063950" y="2562397"/>
            <a:ext cx="3002776" cy="338554"/>
          </a:xfrm>
          <a:prstGeom prst="rect">
            <a:avLst/>
          </a:prstGeom>
        </p:spPr>
        <p:txBody>
          <a:bodyPr wrap="square">
            <a:spAutoFit/>
          </a:bodyPr>
          <a:lstStyle/>
          <a:p>
            <a:pPr fontAlgn="ctr"/>
            <a:r>
              <a:rPr lang="it-IT" sz="1600" b="1" u="sng" dirty="0" smtClean="0"/>
              <a:t>LIVELLO DI CONOSCENZA</a:t>
            </a:r>
            <a:endParaRPr lang="it-IT" sz="1600" b="1" u="sng" dirty="0">
              <a:solidFill>
                <a:srgbClr val="000000"/>
              </a:solidFill>
              <a:latin typeface="Tahoma" panose="020B0604030504040204" pitchFamily="34" charset="0"/>
            </a:endParaRPr>
          </a:p>
        </p:txBody>
      </p:sp>
      <p:sp>
        <p:nvSpPr>
          <p:cNvPr id="19" name="Rettangolo 18"/>
          <p:cNvSpPr/>
          <p:nvPr/>
        </p:nvSpPr>
        <p:spPr>
          <a:xfrm>
            <a:off x="6063950" y="3023811"/>
            <a:ext cx="2152770" cy="338554"/>
          </a:xfrm>
          <a:prstGeom prst="rect">
            <a:avLst/>
          </a:prstGeom>
        </p:spPr>
        <p:txBody>
          <a:bodyPr wrap="square">
            <a:spAutoFit/>
          </a:bodyPr>
          <a:lstStyle/>
          <a:p>
            <a:pPr fontAlgn="ctr"/>
            <a:r>
              <a:rPr lang="it-IT" sz="1600" b="1" dirty="0" smtClean="0">
                <a:solidFill>
                  <a:srgbClr val="FF0000"/>
                </a:solidFill>
              </a:rPr>
              <a:t>Friuli Venezia Giulia</a:t>
            </a:r>
            <a:endParaRPr lang="it-IT" sz="1600" b="1" dirty="0">
              <a:solidFill>
                <a:srgbClr val="FF0000"/>
              </a:solidFill>
              <a:latin typeface="Tahoma" panose="020B0604030504040204" pitchFamily="34" charset="0"/>
            </a:endParaRPr>
          </a:p>
        </p:txBody>
      </p:sp>
      <p:sp>
        <p:nvSpPr>
          <p:cNvPr id="20" name="Rettangolo 19"/>
          <p:cNvSpPr/>
          <p:nvPr/>
        </p:nvSpPr>
        <p:spPr>
          <a:xfrm>
            <a:off x="6063950" y="3485225"/>
            <a:ext cx="2152770" cy="338554"/>
          </a:xfrm>
          <a:prstGeom prst="rect">
            <a:avLst/>
          </a:prstGeom>
        </p:spPr>
        <p:txBody>
          <a:bodyPr wrap="square">
            <a:spAutoFit/>
          </a:bodyPr>
          <a:lstStyle/>
          <a:p>
            <a:pPr fontAlgn="ctr"/>
            <a:r>
              <a:rPr lang="it-IT" sz="1600" b="1" dirty="0" smtClean="0"/>
              <a:t>Gorizia</a:t>
            </a:r>
            <a:endParaRPr lang="it-IT" sz="1600" b="1" dirty="0">
              <a:solidFill>
                <a:srgbClr val="000000"/>
              </a:solidFill>
              <a:latin typeface="Tahoma" panose="020B0604030504040204" pitchFamily="34" charset="0"/>
            </a:endParaRPr>
          </a:p>
        </p:txBody>
      </p:sp>
      <p:sp>
        <p:nvSpPr>
          <p:cNvPr id="21" name="Rettangolo 20"/>
          <p:cNvSpPr/>
          <p:nvPr/>
        </p:nvSpPr>
        <p:spPr>
          <a:xfrm>
            <a:off x="6063950" y="3946639"/>
            <a:ext cx="2152770" cy="338554"/>
          </a:xfrm>
          <a:prstGeom prst="rect">
            <a:avLst/>
          </a:prstGeom>
        </p:spPr>
        <p:txBody>
          <a:bodyPr wrap="square">
            <a:spAutoFit/>
          </a:bodyPr>
          <a:lstStyle/>
          <a:p>
            <a:pPr fontAlgn="ctr"/>
            <a:r>
              <a:rPr lang="it-IT" sz="1600" b="1" dirty="0" smtClean="0"/>
              <a:t>Pordenone</a:t>
            </a:r>
            <a:endParaRPr lang="it-IT" sz="1600" b="1" dirty="0">
              <a:solidFill>
                <a:srgbClr val="000000"/>
              </a:solidFill>
              <a:latin typeface="Tahoma" panose="020B0604030504040204" pitchFamily="34" charset="0"/>
            </a:endParaRPr>
          </a:p>
        </p:txBody>
      </p:sp>
      <p:sp>
        <p:nvSpPr>
          <p:cNvPr id="22" name="Rettangolo 21"/>
          <p:cNvSpPr/>
          <p:nvPr/>
        </p:nvSpPr>
        <p:spPr>
          <a:xfrm>
            <a:off x="6063950" y="4408053"/>
            <a:ext cx="2152770" cy="338554"/>
          </a:xfrm>
          <a:prstGeom prst="rect">
            <a:avLst/>
          </a:prstGeom>
        </p:spPr>
        <p:txBody>
          <a:bodyPr wrap="square">
            <a:spAutoFit/>
          </a:bodyPr>
          <a:lstStyle/>
          <a:p>
            <a:pPr fontAlgn="ctr"/>
            <a:r>
              <a:rPr lang="it-IT" sz="1600" b="1" dirty="0" smtClean="0"/>
              <a:t>Trieste</a:t>
            </a:r>
            <a:endParaRPr lang="it-IT" sz="1600" b="1" dirty="0">
              <a:solidFill>
                <a:srgbClr val="000000"/>
              </a:solidFill>
              <a:latin typeface="Tahoma" panose="020B0604030504040204" pitchFamily="34" charset="0"/>
            </a:endParaRPr>
          </a:p>
        </p:txBody>
      </p:sp>
      <p:sp>
        <p:nvSpPr>
          <p:cNvPr id="23" name="Rettangolo 22"/>
          <p:cNvSpPr/>
          <p:nvPr/>
        </p:nvSpPr>
        <p:spPr>
          <a:xfrm>
            <a:off x="6063950" y="4869466"/>
            <a:ext cx="2152770" cy="338554"/>
          </a:xfrm>
          <a:prstGeom prst="rect">
            <a:avLst/>
          </a:prstGeom>
        </p:spPr>
        <p:txBody>
          <a:bodyPr wrap="square">
            <a:spAutoFit/>
          </a:bodyPr>
          <a:lstStyle/>
          <a:p>
            <a:pPr fontAlgn="ctr"/>
            <a:r>
              <a:rPr lang="it-IT" sz="1600" b="1" dirty="0" smtClean="0"/>
              <a:t>Udine</a:t>
            </a:r>
            <a:endParaRPr lang="it-IT" sz="1600" b="1" dirty="0">
              <a:solidFill>
                <a:srgbClr val="000000"/>
              </a:solidFill>
              <a:latin typeface="Tahoma" panose="020B0604030504040204" pitchFamily="34" charset="0"/>
            </a:endParaRPr>
          </a:p>
        </p:txBody>
      </p:sp>
      <p:sp>
        <p:nvSpPr>
          <p:cNvPr id="24" name="Rettangolo 23"/>
          <p:cNvSpPr/>
          <p:nvPr/>
        </p:nvSpPr>
        <p:spPr>
          <a:xfrm>
            <a:off x="8137009" y="3021664"/>
            <a:ext cx="912985" cy="338554"/>
          </a:xfrm>
          <a:prstGeom prst="rect">
            <a:avLst/>
          </a:prstGeom>
        </p:spPr>
        <p:txBody>
          <a:bodyPr wrap="square">
            <a:spAutoFit/>
          </a:bodyPr>
          <a:lstStyle/>
          <a:p>
            <a:pPr algn="ctr" fontAlgn="ctr"/>
            <a:r>
              <a:rPr lang="it-IT" sz="1600" b="1" dirty="0" smtClean="0">
                <a:solidFill>
                  <a:srgbClr val="FF0000"/>
                </a:solidFill>
              </a:rPr>
              <a:t>27,2</a:t>
            </a:r>
            <a:endParaRPr lang="it-IT" sz="1600" b="1" dirty="0">
              <a:solidFill>
                <a:srgbClr val="FF0000"/>
              </a:solidFill>
              <a:latin typeface="Tahoma" panose="020B0604030504040204" pitchFamily="34" charset="0"/>
            </a:endParaRPr>
          </a:p>
        </p:txBody>
      </p:sp>
      <p:sp>
        <p:nvSpPr>
          <p:cNvPr id="25" name="Rettangolo 24"/>
          <p:cNvSpPr/>
          <p:nvPr/>
        </p:nvSpPr>
        <p:spPr>
          <a:xfrm>
            <a:off x="8137009" y="3483078"/>
            <a:ext cx="912985" cy="338554"/>
          </a:xfrm>
          <a:prstGeom prst="rect">
            <a:avLst/>
          </a:prstGeom>
        </p:spPr>
        <p:txBody>
          <a:bodyPr wrap="square">
            <a:spAutoFit/>
          </a:bodyPr>
          <a:lstStyle/>
          <a:p>
            <a:pPr algn="ctr" fontAlgn="ctr"/>
            <a:r>
              <a:rPr lang="it-IT" sz="1600" b="1" dirty="0" smtClean="0"/>
              <a:t>28,0</a:t>
            </a:r>
            <a:endParaRPr lang="it-IT" sz="1600" b="1" dirty="0">
              <a:solidFill>
                <a:srgbClr val="000000"/>
              </a:solidFill>
              <a:latin typeface="Tahoma" panose="020B0604030504040204" pitchFamily="34" charset="0"/>
            </a:endParaRPr>
          </a:p>
        </p:txBody>
      </p:sp>
      <p:sp>
        <p:nvSpPr>
          <p:cNvPr id="26" name="Rettangolo 25"/>
          <p:cNvSpPr/>
          <p:nvPr/>
        </p:nvSpPr>
        <p:spPr>
          <a:xfrm>
            <a:off x="8137009" y="3944492"/>
            <a:ext cx="912985" cy="338554"/>
          </a:xfrm>
          <a:prstGeom prst="rect">
            <a:avLst/>
          </a:prstGeom>
        </p:spPr>
        <p:txBody>
          <a:bodyPr wrap="square">
            <a:spAutoFit/>
          </a:bodyPr>
          <a:lstStyle/>
          <a:p>
            <a:pPr algn="ctr" fontAlgn="ctr"/>
            <a:r>
              <a:rPr lang="it-IT" sz="1600" b="1" dirty="0" smtClean="0"/>
              <a:t>24,0</a:t>
            </a:r>
            <a:endParaRPr lang="it-IT" sz="1600" b="1" dirty="0">
              <a:solidFill>
                <a:srgbClr val="000000"/>
              </a:solidFill>
              <a:latin typeface="Tahoma" panose="020B0604030504040204" pitchFamily="34" charset="0"/>
            </a:endParaRPr>
          </a:p>
        </p:txBody>
      </p:sp>
      <p:sp>
        <p:nvSpPr>
          <p:cNvPr id="27" name="Rettangolo 26"/>
          <p:cNvSpPr/>
          <p:nvPr/>
        </p:nvSpPr>
        <p:spPr>
          <a:xfrm>
            <a:off x="8137009" y="4405906"/>
            <a:ext cx="912985" cy="338554"/>
          </a:xfrm>
          <a:prstGeom prst="rect">
            <a:avLst/>
          </a:prstGeom>
        </p:spPr>
        <p:txBody>
          <a:bodyPr wrap="square">
            <a:spAutoFit/>
          </a:bodyPr>
          <a:lstStyle/>
          <a:p>
            <a:pPr algn="ctr" fontAlgn="ctr"/>
            <a:r>
              <a:rPr lang="it-IT" sz="1600" b="1" dirty="0" smtClean="0"/>
              <a:t>27,1</a:t>
            </a:r>
            <a:endParaRPr lang="it-IT" sz="1600" b="1" dirty="0">
              <a:solidFill>
                <a:srgbClr val="000000"/>
              </a:solidFill>
              <a:latin typeface="Tahoma" panose="020B0604030504040204" pitchFamily="34" charset="0"/>
            </a:endParaRPr>
          </a:p>
        </p:txBody>
      </p:sp>
      <p:sp>
        <p:nvSpPr>
          <p:cNvPr id="29" name="Rettangolo 28"/>
          <p:cNvSpPr/>
          <p:nvPr/>
        </p:nvSpPr>
        <p:spPr>
          <a:xfrm>
            <a:off x="8137009" y="4867319"/>
            <a:ext cx="912985" cy="338554"/>
          </a:xfrm>
          <a:prstGeom prst="rect">
            <a:avLst/>
          </a:prstGeom>
        </p:spPr>
        <p:txBody>
          <a:bodyPr wrap="square">
            <a:spAutoFit/>
          </a:bodyPr>
          <a:lstStyle/>
          <a:p>
            <a:pPr algn="ctr" fontAlgn="ctr"/>
            <a:r>
              <a:rPr lang="it-IT" sz="1600" b="1" dirty="0" smtClean="0"/>
              <a:t>38,0</a:t>
            </a:r>
            <a:endParaRPr lang="it-IT" sz="1600" b="1" dirty="0">
              <a:solidFill>
                <a:srgbClr val="000000"/>
              </a:solidFill>
              <a:latin typeface="Tahoma" panose="020B0604030504040204" pitchFamily="34" charset="0"/>
            </a:endParaRPr>
          </a:p>
        </p:txBody>
      </p:sp>
      <p:sp>
        <p:nvSpPr>
          <p:cNvPr id="2" name="Rettangolo 1"/>
          <p:cNvSpPr/>
          <p:nvPr/>
        </p:nvSpPr>
        <p:spPr bwMode="auto">
          <a:xfrm>
            <a:off x="6063950" y="2420888"/>
            <a:ext cx="2900538" cy="3096344"/>
          </a:xfrm>
          <a:prstGeom prst="rect">
            <a:avLst/>
          </a:prstGeom>
          <a:noFill/>
          <a:ln w="127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1856722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centri commerciali naturali </a:t>
            </a:r>
            <a:r>
              <a:rPr lang="it-IT" sz="2000" dirty="0" smtClean="0">
                <a:solidFill>
                  <a:srgbClr val="364E88"/>
                </a:solidFill>
                <a:cs typeface="Arial" charset="0"/>
              </a:rPr>
              <a:t>| </a:t>
            </a:r>
            <a:r>
              <a:rPr lang="it-IT" sz="2000" dirty="0" smtClean="0">
                <a:cs typeface="Arial" charset="0"/>
              </a:rPr>
              <a:t>le imprese della provincia di udine sono quelle che, più delle altre, sono consapevoli della presenza di un centro commerciale naturale nel proprio comune…</a:t>
            </a:r>
            <a:endParaRPr lang="it-IT" sz="2000" dirty="0">
              <a:solidFill>
                <a:schemeClr val="accent2"/>
              </a:solidFill>
              <a:cs typeface="Arial" charset="0"/>
            </a:endParaRPr>
          </a:p>
        </p:txBody>
      </p:sp>
      <p:sp>
        <p:nvSpPr>
          <p:cNvPr id="4" name="Rettangolo 3"/>
          <p:cNvSpPr/>
          <p:nvPr/>
        </p:nvSpPr>
        <p:spPr>
          <a:xfrm>
            <a:off x="298092" y="1276916"/>
            <a:ext cx="8566150" cy="707886"/>
          </a:xfrm>
          <a:prstGeom prst="rect">
            <a:avLst/>
          </a:prstGeom>
        </p:spPr>
        <p:txBody>
          <a:bodyPr wrap="square">
            <a:spAutoFit/>
          </a:bodyPr>
          <a:lstStyle/>
          <a:p>
            <a:pPr algn="just">
              <a:spcBef>
                <a:spcPts val="600"/>
              </a:spcBef>
            </a:pPr>
            <a:r>
              <a:rPr lang="it-IT" sz="2000" dirty="0"/>
              <a:t>Nel comune nel quale risiede la Sua impresa </a:t>
            </a:r>
            <a:r>
              <a:rPr lang="it-IT" sz="2000" b="1" u="sng" dirty="0"/>
              <a:t>è presente</a:t>
            </a:r>
            <a:r>
              <a:rPr lang="it-IT" sz="2000" dirty="0"/>
              <a:t> un Centro Commerciale Naturale?</a:t>
            </a:r>
          </a:p>
        </p:txBody>
      </p:sp>
      <p:sp>
        <p:nvSpPr>
          <p:cNvPr id="8" name="Text Box 49"/>
          <p:cNvSpPr txBox="1">
            <a:spLocks noChangeArrowheads="1"/>
          </p:cNvSpPr>
          <p:nvPr/>
        </p:nvSpPr>
        <p:spPr bwMode="auto">
          <a:xfrm>
            <a:off x="228600" y="6379696"/>
            <a:ext cx="8839200"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smtClean="0"/>
              <a:t>423 casi</a:t>
            </a:r>
            <a:r>
              <a:rPr lang="it-IT" altLang="ja-JP" sz="900" b="0" dirty="0" smtClean="0">
                <a:solidFill>
                  <a:srgbClr val="000000"/>
                </a:solidFill>
              </a:rPr>
              <a:t>. Esclusivamente le imprese che sanno dell’esistenza dei Centri Commerciali Naturali.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pic>
        <p:nvPicPr>
          <p:cNvPr id="2" name="Immagine 1"/>
          <p:cNvPicPr>
            <a:picLocks noChangeAspect="1"/>
          </p:cNvPicPr>
          <p:nvPr/>
        </p:nvPicPr>
        <p:blipFill>
          <a:blip r:embed="rId2"/>
          <a:stretch>
            <a:fillRect/>
          </a:stretch>
        </p:blipFill>
        <p:spPr>
          <a:xfrm>
            <a:off x="782967" y="2325634"/>
            <a:ext cx="2838641" cy="1703250"/>
          </a:xfrm>
          <a:prstGeom prst="rect">
            <a:avLst/>
          </a:prstGeom>
        </p:spPr>
      </p:pic>
      <p:pic>
        <p:nvPicPr>
          <p:cNvPr id="5" name="Immagine 4"/>
          <p:cNvPicPr>
            <a:picLocks noChangeAspect="1"/>
          </p:cNvPicPr>
          <p:nvPr/>
        </p:nvPicPr>
        <p:blipFill>
          <a:blip r:embed="rId3"/>
          <a:stretch>
            <a:fillRect/>
          </a:stretch>
        </p:blipFill>
        <p:spPr>
          <a:xfrm>
            <a:off x="5232448" y="2325634"/>
            <a:ext cx="2838641" cy="1703250"/>
          </a:xfrm>
          <a:prstGeom prst="rect">
            <a:avLst/>
          </a:prstGeom>
        </p:spPr>
      </p:pic>
      <p:pic>
        <p:nvPicPr>
          <p:cNvPr id="6" name="Immagine 5"/>
          <p:cNvPicPr>
            <a:picLocks noChangeAspect="1"/>
          </p:cNvPicPr>
          <p:nvPr/>
        </p:nvPicPr>
        <p:blipFill>
          <a:blip r:embed="rId4"/>
          <a:stretch>
            <a:fillRect/>
          </a:stretch>
        </p:blipFill>
        <p:spPr>
          <a:xfrm>
            <a:off x="782967" y="4336080"/>
            <a:ext cx="2838641" cy="1703250"/>
          </a:xfrm>
          <a:prstGeom prst="rect">
            <a:avLst/>
          </a:prstGeom>
        </p:spPr>
      </p:pic>
      <p:pic>
        <p:nvPicPr>
          <p:cNvPr id="7" name="Immagine 6"/>
          <p:cNvPicPr>
            <a:picLocks noChangeAspect="1"/>
          </p:cNvPicPr>
          <p:nvPr/>
        </p:nvPicPr>
        <p:blipFill>
          <a:blip r:embed="rId5"/>
          <a:stretch>
            <a:fillRect/>
          </a:stretch>
        </p:blipFill>
        <p:spPr>
          <a:xfrm>
            <a:off x="5232448" y="4336080"/>
            <a:ext cx="2838641" cy="1703250"/>
          </a:xfrm>
          <a:prstGeom prst="rect">
            <a:avLst/>
          </a:prstGeom>
        </p:spPr>
      </p:pic>
      <p:sp>
        <p:nvSpPr>
          <p:cNvPr id="31" name="Rettangolo 30"/>
          <p:cNvSpPr/>
          <p:nvPr/>
        </p:nvSpPr>
        <p:spPr>
          <a:xfrm>
            <a:off x="228600" y="2141163"/>
            <a:ext cx="2152770" cy="338554"/>
          </a:xfrm>
          <a:prstGeom prst="rect">
            <a:avLst/>
          </a:prstGeom>
        </p:spPr>
        <p:txBody>
          <a:bodyPr wrap="square">
            <a:spAutoFit/>
          </a:bodyPr>
          <a:lstStyle/>
          <a:p>
            <a:pPr fontAlgn="ctr"/>
            <a:r>
              <a:rPr lang="it-IT" sz="1600" b="1" dirty="0" smtClean="0"/>
              <a:t>Gorizia</a:t>
            </a:r>
            <a:endParaRPr lang="it-IT" sz="1600" b="1" dirty="0">
              <a:solidFill>
                <a:srgbClr val="000000"/>
              </a:solidFill>
              <a:latin typeface="Tahoma" panose="020B0604030504040204" pitchFamily="34" charset="0"/>
            </a:endParaRPr>
          </a:p>
        </p:txBody>
      </p:sp>
      <p:sp>
        <p:nvSpPr>
          <p:cNvPr id="32" name="Rettangolo 31"/>
          <p:cNvSpPr/>
          <p:nvPr/>
        </p:nvSpPr>
        <p:spPr>
          <a:xfrm>
            <a:off x="5232448" y="2141163"/>
            <a:ext cx="2152770" cy="338554"/>
          </a:xfrm>
          <a:prstGeom prst="rect">
            <a:avLst/>
          </a:prstGeom>
        </p:spPr>
        <p:txBody>
          <a:bodyPr wrap="square">
            <a:spAutoFit/>
          </a:bodyPr>
          <a:lstStyle/>
          <a:p>
            <a:pPr fontAlgn="ctr"/>
            <a:r>
              <a:rPr lang="it-IT" sz="1600" b="1" dirty="0" smtClean="0"/>
              <a:t>Pordenone</a:t>
            </a:r>
            <a:endParaRPr lang="it-IT" sz="1600" b="1" dirty="0">
              <a:solidFill>
                <a:srgbClr val="000000"/>
              </a:solidFill>
              <a:latin typeface="Tahoma" panose="020B0604030504040204" pitchFamily="34" charset="0"/>
            </a:endParaRPr>
          </a:p>
        </p:txBody>
      </p:sp>
      <p:sp>
        <p:nvSpPr>
          <p:cNvPr id="33" name="Rettangolo 32"/>
          <p:cNvSpPr/>
          <p:nvPr/>
        </p:nvSpPr>
        <p:spPr>
          <a:xfrm>
            <a:off x="228600" y="4227307"/>
            <a:ext cx="2152770" cy="338554"/>
          </a:xfrm>
          <a:prstGeom prst="rect">
            <a:avLst/>
          </a:prstGeom>
        </p:spPr>
        <p:txBody>
          <a:bodyPr wrap="square">
            <a:spAutoFit/>
          </a:bodyPr>
          <a:lstStyle/>
          <a:p>
            <a:pPr fontAlgn="ctr"/>
            <a:r>
              <a:rPr lang="it-IT" sz="1600" b="1" dirty="0" smtClean="0"/>
              <a:t>Trieste</a:t>
            </a:r>
            <a:endParaRPr lang="it-IT" sz="1600" b="1" dirty="0">
              <a:solidFill>
                <a:srgbClr val="000000"/>
              </a:solidFill>
              <a:latin typeface="Tahoma" panose="020B0604030504040204" pitchFamily="34" charset="0"/>
            </a:endParaRPr>
          </a:p>
        </p:txBody>
      </p:sp>
      <p:sp>
        <p:nvSpPr>
          <p:cNvPr id="34" name="Rettangolo 33"/>
          <p:cNvSpPr/>
          <p:nvPr/>
        </p:nvSpPr>
        <p:spPr>
          <a:xfrm>
            <a:off x="5232448" y="4227307"/>
            <a:ext cx="2152770" cy="338554"/>
          </a:xfrm>
          <a:prstGeom prst="rect">
            <a:avLst/>
          </a:prstGeom>
        </p:spPr>
        <p:txBody>
          <a:bodyPr wrap="square">
            <a:spAutoFit/>
          </a:bodyPr>
          <a:lstStyle/>
          <a:p>
            <a:pPr fontAlgn="ctr"/>
            <a:r>
              <a:rPr lang="it-IT" sz="1600" b="1" dirty="0" smtClean="0"/>
              <a:t>Udine</a:t>
            </a:r>
            <a:endParaRPr lang="it-IT" sz="1600" b="1" dirty="0">
              <a:solidFill>
                <a:srgbClr val="000000"/>
              </a:solidFill>
              <a:latin typeface="Tahoma" panose="020B0604030504040204" pitchFamily="34" charset="0"/>
            </a:endParaRPr>
          </a:p>
        </p:txBody>
      </p:sp>
      <p:sp>
        <p:nvSpPr>
          <p:cNvPr id="35" name="Rettangolo 34"/>
          <p:cNvSpPr/>
          <p:nvPr/>
        </p:nvSpPr>
        <p:spPr>
          <a:xfrm>
            <a:off x="2770436" y="5731553"/>
            <a:ext cx="2152770" cy="307777"/>
          </a:xfrm>
          <a:prstGeom prst="rect">
            <a:avLst/>
          </a:prstGeom>
        </p:spPr>
        <p:txBody>
          <a:bodyPr wrap="square">
            <a:spAutoFit/>
          </a:bodyPr>
          <a:lstStyle/>
          <a:p>
            <a:pPr fontAlgn="ctr"/>
            <a:r>
              <a:rPr lang="it-IT" sz="1400" dirty="0" smtClean="0"/>
              <a:t>È presente</a:t>
            </a:r>
            <a:endParaRPr lang="it-IT" sz="1400" dirty="0">
              <a:solidFill>
                <a:srgbClr val="000000"/>
              </a:solidFill>
              <a:latin typeface="Tahoma" panose="020B0604030504040204" pitchFamily="34" charset="0"/>
            </a:endParaRPr>
          </a:p>
        </p:txBody>
      </p:sp>
      <p:sp>
        <p:nvSpPr>
          <p:cNvPr id="36" name="Rettangolo 35"/>
          <p:cNvSpPr/>
          <p:nvPr/>
        </p:nvSpPr>
        <p:spPr>
          <a:xfrm>
            <a:off x="7085005" y="3747395"/>
            <a:ext cx="2152770" cy="307777"/>
          </a:xfrm>
          <a:prstGeom prst="rect">
            <a:avLst/>
          </a:prstGeom>
        </p:spPr>
        <p:txBody>
          <a:bodyPr wrap="square">
            <a:spAutoFit/>
          </a:bodyPr>
          <a:lstStyle/>
          <a:p>
            <a:pPr fontAlgn="ctr"/>
            <a:r>
              <a:rPr lang="it-IT" sz="1400" dirty="0" smtClean="0"/>
              <a:t>È presente</a:t>
            </a:r>
            <a:endParaRPr lang="it-IT" sz="1400" dirty="0">
              <a:solidFill>
                <a:srgbClr val="000000"/>
              </a:solidFill>
              <a:latin typeface="Tahoma" panose="020B0604030504040204" pitchFamily="34" charset="0"/>
            </a:endParaRPr>
          </a:p>
        </p:txBody>
      </p:sp>
      <p:sp>
        <p:nvSpPr>
          <p:cNvPr id="37" name="Rettangolo 36"/>
          <p:cNvSpPr/>
          <p:nvPr/>
        </p:nvSpPr>
        <p:spPr>
          <a:xfrm>
            <a:off x="3099590" y="3610029"/>
            <a:ext cx="2152770" cy="307777"/>
          </a:xfrm>
          <a:prstGeom prst="rect">
            <a:avLst/>
          </a:prstGeom>
        </p:spPr>
        <p:txBody>
          <a:bodyPr wrap="square">
            <a:spAutoFit/>
          </a:bodyPr>
          <a:lstStyle/>
          <a:p>
            <a:pPr fontAlgn="ctr"/>
            <a:r>
              <a:rPr lang="it-IT" sz="1400" dirty="0" smtClean="0"/>
              <a:t>È presente</a:t>
            </a:r>
            <a:endParaRPr lang="it-IT" sz="1400" dirty="0">
              <a:solidFill>
                <a:srgbClr val="000000"/>
              </a:solidFill>
              <a:latin typeface="Tahoma" panose="020B0604030504040204" pitchFamily="34" charset="0"/>
            </a:endParaRPr>
          </a:p>
        </p:txBody>
      </p:sp>
      <p:sp>
        <p:nvSpPr>
          <p:cNvPr id="38" name="Rettangolo 37"/>
          <p:cNvSpPr/>
          <p:nvPr/>
        </p:nvSpPr>
        <p:spPr>
          <a:xfrm>
            <a:off x="6246690" y="5885441"/>
            <a:ext cx="2152770" cy="307777"/>
          </a:xfrm>
          <a:prstGeom prst="rect">
            <a:avLst/>
          </a:prstGeom>
        </p:spPr>
        <p:txBody>
          <a:bodyPr wrap="square">
            <a:spAutoFit/>
          </a:bodyPr>
          <a:lstStyle/>
          <a:p>
            <a:pPr fontAlgn="ctr"/>
            <a:r>
              <a:rPr lang="it-IT" sz="1400" dirty="0" smtClean="0"/>
              <a:t>È presente</a:t>
            </a:r>
            <a:endParaRPr lang="it-IT" sz="1400" dirty="0">
              <a:solidFill>
                <a:srgbClr val="000000"/>
              </a:solidFill>
              <a:latin typeface="Tahoma" panose="020B0604030504040204" pitchFamily="34" charset="0"/>
            </a:endParaRPr>
          </a:p>
        </p:txBody>
      </p:sp>
    </p:spTree>
    <p:extLst>
      <p:ext uri="{BB962C8B-B14F-4D97-AF65-F5344CB8AC3E}">
        <p14:creationId xmlns:p14="http://schemas.microsoft.com/office/powerpoint/2010/main" val="3467523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centri commerciali naturali </a:t>
            </a:r>
            <a:r>
              <a:rPr lang="it-IT" sz="2000" dirty="0" smtClean="0">
                <a:solidFill>
                  <a:srgbClr val="364E88"/>
                </a:solidFill>
                <a:cs typeface="Arial" charset="0"/>
              </a:rPr>
              <a:t>| </a:t>
            </a:r>
            <a:r>
              <a:rPr lang="it-IT" sz="2000" dirty="0" smtClean="0">
                <a:cs typeface="Arial" charset="0"/>
              </a:rPr>
              <a:t>il 2,7% delle imprese del terziario del friuli venezia giulia sono intenzionate ad aderire ad un centro commerciale naturale entro il 2015…</a:t>
            </a:r>
            <a:endParaRPr lang="it-IT" sz="2000" dirty="0">
              <a:solidFill>
                <a:schemeClr val="accent2"/>
              </a:solidFill>
              <a:cs typeface="Arial" charset="0"/>
            </a:endParaRPr>
          </a:p>
        </p:txBody>
      </p:sp>
      <p:sp>
        <p:nvSpPr>
          <p:cNvPr id="4" name="Rettangolo 3"/>
          <p:cNvSpPr/>
          <p:nvPr/>
        </p:nvSpPr>
        <p:spPr>
          <a:xfrm>
            <a:off x="298092" y="1547374"/>
            <a:ext cx="8566150" cy="707886"/>
          </a:xfrm>
          <a:prstGeom prst="rect">
            <a:avLst/>
          </a:prstGeom>
        </p:spPr>
        <p:txBody>
          <a:bodyPr wrap="square">
            <a:spAutoFit/>
          </a:bodyPr>
          <a:lstStyle/>
          <a:p>
            <a:pPr algn="just">
              <a:spcBef>
                <a:spcPts val="600"/>
              </a:spcBef>
            </a:pPr>
            <a:r>
              <a:rPr lang="it-IT" sz="2000" dirty="0"/>
              <a:t>La Sua impresa sarebbe intenzionata ad </a:t>
            </a:r>
            <a:r>
              <a:rPr lang="it-IT" sz="2000" b="1" u="sng" dirty="0"/>
              <a:t>aderire</a:t>
            </a:r>
            <a:r>
              <a:rPr lang="it-IT" sz="2000" dirty="0"/>
              <a:t> ad un Centro Commerciale Naturale?</a:t>
            </a:r>
          </a:p>
        </p:txBody>
      </p:sp>
      <p:sp>
        <p:nvSpPr>
          <p:cNvPr id="8"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smtClean="0"/>
              <a:t>423 casi</a:t>
            </a:r>
            <a:r>
              <a:rPr lang="it-IT" altLang="ja-JP" sz="900" b="0" dirty="0" smtClean="0">
                <a:solidFill>
                  <a:srgbClr val="000000"/>
                </a:solidFill>
              </a:rPr>
              <a:t>. Esclusivamente le imprese che sanno dell’esistenza dei Centri Commerciali Naturali ma non ne fanno parte.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smtClean="0">
                <a:solidFill>
                  <a:srgbClr val="000000"/>
                </a:solidFill>
              </a:rPr>
              <a:t>.</a:t>
            </a:r>
            <a:endParaRPr lang="it-IT" altLang="it-IT" sz="900" dirty="0"/>
          </a:p>
        </p:txBody>
      </p:sp>
      <p:pic>
        <p:nvPicPr>
          <p:cNvPr id="2" name="Immagine 1"/>
          <p:cNvPicPr>
            <a:picLocks noChangeAspect="1"/>
          </p:cNvPicPr>
          <p:nvPr/>
        </p:nvPicPr>
        <p:blipFill>
          <a:blip r:embed="rId2"/>
          <a:stretch>
            <a:fillRect/>
          </a:stretch>
        </p:blipFill>
        <p:spPr>
          <a:xfrm>
            <a:off x="2288484" y="2462178"/>
            <a:ext cx="4571660" cy="2743102"/>
          </a:xfrm>
          <a:prstGeom prst="rect">
            <a:avLst/>
          </a:prstGeom>
        </p:spPr>
      </p:pic>
      <p:sp>
        <p:nvSpPr>
          <p:cNvPr id="9" name="Rettangolo 8"/>
          <p:cNvSpPr/>
          <p:nvPr/>
        </p:nvSpPr>
        <p:spPr>
          <a:xfrm>
            <a:off x="6726642" y="4199617"/>
            <a:ext cx="2044164" cy="584775"/>
          </a:xfrm>
          <a:prstGeom prst="rect">
            <a:avLst/>
          </a:prstGeom>
        </p:spPr>
        <p:txBody>
          <a:bodyPr wrap="square">
            <a:spAutoFit/>
          </a:bodyPr>
          <a:lstStyle/>
          <a:p>
            <a:pPr fontAlgn="ctr"/>
            <a:r>
              <a:rPr lang="it-IT" sz="1600" dirty="0" smtClean="0"/>
              <a:t>Intendono farlo entro il 2015</a:t>
            </a:r>
            <a:endParaRPr lang="it-IT" sz="1600" b="1" dirty="0">
              <a:solidFill>
                <a:srgbClr val="000000"/>
              </a:solidFill>
              <a:latin typeface="Tahoma" panose="020B0604030504040204" pitchFamily="34" charset="0"/>
            </a:endParaRPr>
          </a:p>
        </p:txBody>
      </p:sp>
      <p:sp>
        <p:nvSpPr>
          <p:cNvPr id="10" name="Rettangolo 9"/>
          <p:cNvSpPr/>
          <p:nvPr/>
        </p:nvSpPr>
        <p:spPr>
          <a:xfrm>
            <a:off x="5771311" y="4943333"/>
            <a:ext cx="2044164" cy="584775"/>
          </a:xfrm>
          <a:prstGeom prst="rect">
            <a:avLst/>
          </a:prstGeom>
        </p:spPr>
        <p:txBody>
          <a:bodyPr wrap="square">
            <a:spAutoFit/>
          </a:bodyPr>
          <a:lstStyle/>
          <a:p>
            <a:pPr fontAlgn="ctr"/>
            <a:r>
              <a:rPr lang="it-IT" sz="1600" dirty="0" smtClean="0"/>
              <a:t>Intendono farlo ma non sanno quando</a:t>
            </a:r>
            <a:endParaRPr lang="it-IT" sz="1600" b="1" dirty="0">
              <a:solidFill>
                <a:srgbClr val="000000"/>
              </a:solidFill>
              <a:latin typeface="Tahoma" panose="020B0604030504040204" pitchFamily="34" charset="0"/>
            </a:endParaRPr>
          </a:p>
        </p:txBody>
      </p:sp>
    </p:spTree>
    <p:extLst>
      <p:ext uri="{BB962C8B-B14F-4D97-AF65-F5344CB8AC3E}">
        <p14:creationId xmlns:p14="http://schemas.microsoft.com/office/powerpoint/2010/main" val="37286070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smtClean="0">
                <a:solidFill>
                  <a:srgbClr val="1F497D"/>
                </a:solidFill>
                <a:cs typeface="Arial" charset="0"/>
              </a:rPr>
              <a:t>centri commerciali naturali </a:t>
            </a:r>
            <a:r>
              <a:rPr lang="it-IT" sz="2000" dirty="0" smtClean="0">
                <a:solidFill>
                  <a:srgbClr val="364E88"/>
                </a:solidFill>
                <a:cs typeface="Arial" charset="0"/>
              </a:rPr>
              <a:t>| </a:t>
            </a:r>
            <a:r>
              <a:rPr lang="it-IT" sz="2000" dirty="0" smtClean="0">
                <a:cs typeface="Arial" charset="0"/>
              </a:rPr>
              <a:t>almeno un’impresa su tre si affiderebbe alla propria ascom di riferimento per il disbrigo delle pratiche necessarie per aderire ad un centro commerciale naturale…</a:t>
            </a:r>
            <a:endParaRPr lang="it-IT" sz="2000" dirty="0">
              <a:solidFill>
                <a:schemeClr val="accent2"/>
              </a:solidFill>
              <a:cs typeface="Arial" charset="0"/>
            </a:endParaRPr>
          </a:p>
        </p:txBody>
      </p:sp>
      <p:sp>
        <p:nvSpPr>
          <p:cNvPr id="4" name="Rettangolo 3"/>
          <p:cNvSpPr/>
          <p:nvPr/>
        </p:nvSpPr>
        <p:spPr>
          <a:xfrm>
            <a:off x="298092" y="1302674"/>
            <a:ext cx="8566150" cy="830997"/>
          </a:xfrm>
          <a:prstGeom prst="rect">
            <a:avLst/>
          </a:prstGeom>
        </p:spPr>
        <p:txBody>
          <a:bodyPr wrap="square">
            <a:spAutoFit/>
          </a:bodyPr>
          <a:lstStyle/>
          <a:p>
            <a:pPr algn="just">
              <a:spcBef>
                <a:spcPts val="600"/>
              </a:spcBef>
            </a:pPr>
            <a:r>
              <a:rPr lang="it-IT" sz="1600" dirty="0"/>
              <a:t>A prescindere dalle Sue intenzioni, La Sua impresa prenderebbe in considerazione l’idea di </a:t>
            </a:r>
            <a:r>
              <a:rPr lang="it-IT" sz="1600" b="1" u="sng" dirty="0"/>
              <a:t>rivolgersi alla propria Confcommercio di riferimento</a:t>
            </a:r>
            <a:r>
              <a:rPr lang="it-IT" sz="1600" dirty="0"/>
              <a:t> per il disbrigo di tutte le pratiche necessarie per aderire ad un Centro Commerciale Naturale?</a:t>
            </a:r>
          </a:p>
        </p:txBody>
      </p:sp>
      <p:sp>
        <p:nvSpPr>
          <p:cNvPr id="8" name="Text Box 49"/>
          <p:cNvSpPr txBox="1">
            <a:spLocks noChangeArrowheads="1"/>
          </p:cNvSpPr>
          <p:nvPr/>
        </p:nvSpPr>
        <p:spPr bwMode="auto">
          <a:xfrm>
            <a:off x="228600" y="6379696"/>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smtClean="0"/>
              <a:t>423 casi</a:t>
            </a:r>
            <a:r>
              <a:rPr lang="it-IT" altLang="ja-JP" sz="900" b="0" dirty="0" smtClean="0">
                <a:solidFill>
                  <a:srgbClr val="000000"/>
                </a:solidFill>
              </a:rPr>
              <a:t>. Esclusivamente le imprese che sanno dell’esistenza dei Centri Commerciali Naturali ma non ne fanno parte.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smtClean="0">
                <a:solidFill>
                  <a:srgbClr val="000000"/>
                </a:solidFill>
              </a:rPr>
              <a:t>.</a:t>
            </a:r>
            <a:endParaRPr lang="it-IT" altLang="it-IT" sz="900" dirty="0"/>
          </a:p>
        </p:txBody>
      </p:sp>
      <p:pic>
        <p:nvPicPr>
          <p:cNvPr id="5" name="Immagine 4"/>
          <p:cNvPicPr>
            <a:picLocks noChangeAspect="1"/>
          </p:cNvPicPr>
          <p:nvPr/>
        </p:nvPicPr>
        <p:blipFill>
          <a:blip r:embed="rId2"/>
          <a:stretch>
            <a:fillRect/>
          </a:stretch>
        </p:blipFill>
        <p:spPr>
          <a:xfrm>
            <a:off x="784800" y="2428632"/>
            <a:ext cx="2837890" cy="1702800"/>
          </a:xfrm>
          <a:prstGeom prst="rect">
            <a:avLst/>
          </a:prstGeom>
        </p:spPr>
      </p:pic>
      <p:pic>
        <p:nvPicPr>
          <p:cNvPr id="6" name="Immagine 5"/>
          <p:cNvPicPr>
            <a:picLocks noChangeAspect="1"/>
          </p:cNvPicPr>
          <p:nvPr/>
        </p:nvPicPr>
        <p:blipFill>
          <a:blip r:embed="rId3"/>
          <a:stretch>
            <a:fillRect/>
          </a:stretch>
        </p:blipFill>
        <p:spPr>
          <a:xfrm>
            <a:off x="5234400" y="2428632"/>
            <a:ext cx="2837890" cy="1702800"/>
          </a:xfrm>
          <a:prstGeom prst="rect">
            <a:avLst/>
          </a:prstGeom>
        </p:spPr>
      </p:pic>
      <p:pic>
        <p:nvPicPr>
          <p:cNvPr id="7" name="Immagine 6"/>
          <p:cNvPicPr>
            <a:picLocks noChangeAspect="1"/>
          </p:cNvPicPr>
          <p:nvPr/>
        </p:nvPicPr>
        <p:blipFill>
          <a:blip r:embed="rId4"/>
          <a:stretch>
            <a:fillRect/>
          </a:stretch>
        </p:blipFill>
        <p:spPr>
          <a:xfrm>
            <a:off x="784800" y="4388640"/>
            <a:ext cx="2837890" cy="1702800"/>
          </a:xfrm>
          <a:prstGeom prst="rect">
            <a:avLst/>
          </a:prstGeom>
        </p:spPr>
      </p:pic>
      <p:pic>
        <p:nvPicPr>
          <p:cNvPr id="11" name="Immagine 10"/>
          <p:cNvPicPr>
            <a:picLocks noChangeAspect="1"/>
          </p:cNvPicPr>
          <p:nvPr/>
        </p:nvPicPr>
        <p:blipFill>
          <a:blip r:embed="rId5"/>
          <a:stretch>
            <a:fillRect/>
          </a:stretch>
        </p:blipFill>
        <p:spPr>
          <a:xfrm>
            <a:off x="5234400" y="4390076"/>
            <a:ext cx="2837890" cy="1702800"/>
          </a:xfrm>
          <a:prstGeom prst="rect">
            <a:avLst/>
          </a:prstGeom>
        </p:spPr>
      </p:pic>
      <p:sp>
        <p:nvSpPr>
          <p:cNvPr id="14" name="Rettangolo 13"/>
          <p:cNvSpPr/>
          <p:nvPr/>
        </p:nvSpPr>
        <p:spPr>
          <a:xfrm>
            <a:off x="228600" y="2244195"/>
            <a:ext cx="2152770" cy="338554"/>
          </a:xfrm>
          <a:prstGeom prst="rect">
            <a:avLst/>
          </a:prstGeom>
        </p:spPr>
        <p:txBody>
          <a:bodyPr wrap="square">
            <a:spAutoFit/>
          </a:bodyPr>
          <a:lstStyle/>
          <a:p>
            <a:pPr fontAlgn="ctr"/>
            <a:r>
              <a:rPr lang="it-IT" sz="1600" b="1" dirty="0" smtClean="0"/>
              <a:t>Gorizia</a:t>
            </a:r>
            <a:endParaRPr lang="it-IT" sz="1600" b="1" dirty="0">
              <a:solidFill>
                <a:srgbClr val="000000"/>
              </a:solidFill>
              <a:latin typeface="Tahoma" panose="020B0604030504040204" pitchFamily="34" charset="0"/>
            </a:endParaRPr>
          </a:p>
        </p:txBody>
      </p:sp>
      <p:sp>
        <p:nvSpPr>
          <p:cNvPr id="15" name="Rettangolo 14"/>
          <p:cNvSpPr/>
          <p:nvPr/>
        </p:nvSpPr>
        <p:spPr>
          <a:xfrm>
            <a:off x="5232448" y="2244195"/>
            <a:ext cx="2152770" cy="338554"/>
          </a:xfrm>
          <a:prstGeom prst="rect">
            <a:avLst/>
          </a:prstGeom>
        </p:spPr>
        <p:txBody>
          <a:bodyPr wrap="square">
            <a:spAutoFit/>
          </a:bodyPr>
          <a:lstStyle/>
          <a:p>
            <a:pPr fontAlgn="ctr"/>
            <a:r>
              <a:rPr lang="it-IT" sz="1600" b="1" dirty="0" smtClean="0"/>
              <a:t>Pordenone</a:t>
            </a:r>
            <a:endParaRPr lang="it-IT" sz="1600" b="1" dirty="0">
              <a:solidFill>
                <a:srgbClr val="000000"/>
              </a:solidFill>
              <a:latin typeface="Tahoma" panose="020B0604030504040204" pitchFamily="34" charset="0"/>
            </a:endParaRPr>
          </a:p>
        </p:txBody>
      </p:sp>
      <p:sp>
        <p:nvSpPr>
          <p:cNvPr id="16" name="Rettangolo 15"/>
          <p:cNvSpPr/>
          <p:nvPr/>
        </p:nvSpPr>
        <p:spPr>
          <a:xfrm>
            <a:off x="228600" y="4278823"/>
            <a:ext cx="2152770" cy="338554"/>
          </a:xfrm>
          <a:prstGeom prst="rect">
            <a:avLst/>
          </a:prstGeom>
        </p:spPr>
        <p:txBody>
          <a:bodyPr wrap="square">
            <a:spAutoFit/>
          </a:bodyPr>
          <a:lstStyle/>
          <a:p>
            <a:pPr fontAlgn="ctr"/>
            <a:r>
              <a:rPr lang="it-IT" sz="1600" b="1" dirty="0" smtClean="0"/>
              <a:t>Trieste</a:t>
            </a:r>
            <a:endParaRPr lang="it-IT" sz="1600" b="1" dirty="0">
              <a:solidFill>
                <a:srgbClr val="000000"/>
              </a:solidFill>
              <a:latin typeface="Tahoma" panose="020B0604030504040204" pitchFamily="34" charset="0"/>
            </a:endParaRPr>
          </a:p>
        </p:txBody>
      </p:sp>
      <p:sp>
        <p:nvSpPr>
          <p:cNvPr id="17" name="Rettangolo 16"/>
          <p:cNvSpPr/>
          <p:nvPr/>
        </p:nvSpPr>
        <p:spPr>
          <a:xfrm>
            <a:off x="5232448" y="4278823"/>
            <a:ext cx="2152770" cy="338554"/>
          </a:xfrm>
          <a:prstGeom prst="rect">
            <a:avLst/>
          </a:prstGeom>
        </p:spPr>
        <p:txBody>
          <a:bodyPr wrap="square">
            <a:spAutoFit/>
          </a:bodyPr>
          <a:lstStyle/>
          <a:p>
            <a:pPr fontAlgn="ctr"/>
            <a:r>
              <a:rPr lang="it-IT" sz="1600" b="1" dirty="0" smtClean="0"/>
              <a:t>Udine</a:t>
            </a:r>
            <a:endParaRPr lang="it-IT" sz="1600" b="1" dirty="0">
              <a:solidFill>
                <a:srgbClr val="000000"/>
              </a:solidFill>
              <a:latin typeface="Tahoma" panose="020B0604030504040204" pitchFamily="34" charset="0"/>
            </a:endParaRPr>
          </a:p>
        </p:txBody>
      </p:sp>
      <p:sp>
        <p:nvSpPr>
          <p:cNvPr id="19" name="Rettangolo 18"/>
          <p:cNvSpPr/>
          <p:nvPr/>
        </p:nvSpPr>
        <p:spPr>
          <a:xfrm>
            <a:off x="2770436" y="5783069"/>
            <a:ext cx="2152770" cy="523220"/>
          </a:xfrm>
          <a:prstGeom prst="rect">
            <a:avLst/>
          </a:prstGeom>
        </p:spPr>
        <p:txBody>
          <a:bodyPr wrap="square">
            <a:spAutoFit/>
          </a:bodyPr>
          <a:lstStyle/>
          <a:p>
            <a:pPr fontAlgn="ctr"/>
            <a:r>
              <a:rPr lang="it-IT" sz="1400" dirty="0"/>
              <a:t>Si rivolgerebbero alla propria Ascom</a:t>
            </a:r>
            <a:endParaRPr lang="it-IT" sz="1400" dirty="0">
              <a:solidFill>
                <a:srgbClr val="000000"/>
              </a:solidFill>
              <a:latin typeface="Tahoma" panose="020B0604030504040204" pitchFamily="34" charset="0"/>
            </a:endParaRPr>
          </a:p>
        </p:txBody>
      </p:sp>
      <p:sp>
        <p:nvSpPr>
          <p:cNvPr id="20" name="Rettangolo 19"/>
          <p:cNvSpPr/>
          <p:nvPr/>
        </p:nvSpPr>
        <p:spPr>
          <a:xfrm>
            <a:off x="7085005" y="3850427"/>
            <a:ext cx="2152770" cy="523220"/>
          </a:xfrm>
          <a:prstGeom prst="rect">
            <a:avLst/>
          </a:prstGeom>
        </p:spPr>
        <p:txBody>
          <a:bodyPr wrap="square">
            <a:spAutoFit/>
          </a:bodyPr>
          <a:lstStyle/>
          <a:p>
            <a:pPr fontAlgn="ctr"/>
            <a:r>
              <a:rPr lang="it-IT" sz="1400" dirty="0"/>
              <a:t>Si rivolgerebbero alla propria </a:t>
            </a:r>
            <a:r>
              <a:rPr lang="it-IT" sz="1400" dirty="0" smtClean="0"/>
              <a:t>Ascom</a:t>
            </a:r>
            <a:endParaRPr lang="it-IT" sz="1400" dirty="0">
              <a:solidFill>
                <a:srgbClr val="000000"/>
              </a:solidFill>
              <a:latin typeface="Tahoma" panose="020B0604030504040204" pitchFamily="34" charset="0"/>
            </a:endParaRPr>
          </a:p>
        </p:txBody>
      </p:sp>
      <p:sp>
        <p:nvSpPr>
          <p:cNvPr id="21" name="Rettangolo 20"/>
          <p:cNvSpPr/>
          <p:nvPr/>
        </p:nvSpPr>
        <p:spPr>
          <a:xfrm>
            <a:off x="3099590" y="3713061"/>
            <a:ext cx="2152770" cy="523220"/>
          </a:xfrm>
          <a:prstGeom prst="rect">
            <a:avLst/>
          </a:prstGeom>
        </p:spPr>
        <p:txBody>
          <a:bodyPr wrap="square">
            <a:spAutoFit/>
          </a:bodyPr>
          <a:lstStyle/>
          <a:p>
            <a:pPr fontAlgn="ctr"/>
            <a:r>
              <a:rPr lang="it-IT" sz="1400" dirty="0" smtClean="0"/>
              <a:t>Si rivolgerebbero alla propria Ascom</a:t>
            </a:r>
            <a:endParaRPr lang="it-IT" sz="1400" dirty="0">
              <a:solidFill>
                <a:srgbClr val="000000"/>
              </a:solidFill>
              <a:latin typeface="Tahoma" panose="020B0604030504040204" pitchFamily="34" charset="0"/>
            </a:endParaRPr>
          </a:p>
        </p:txBody>
      </p:sp>
      <p:sp>
        <p:nvSpPr>
          <p:cNvPr id="22" name="Rettangolo 21"/>
          <p:cNvSpPr/>
          <p:nvPr/>
        </p:nvSpPr>
        <p:spPr>
          <a:xfrm>
            <a:off x="6915030" y="5845531"/>
            <a:ext cx="2152770" cy="523220"/>
          </a:xfrm>
          <a:prstGeom prst="rect">
            <a:avLst/>
          </a:prstGeom>
        </p:spPr>
        <p:txBody>
          <a:bodyPr wrap="square">
            <a:spAutoFit/>
          </a:bodyPr>
          <a:lstStyle/>
          <a:p>
            <a:pPr fontAlgn="ctr"/>
            <a:r>
              <a:rPr lang="it-IT" sz="1400" dirty="0"/>
              <a:t>Si rivolgerebbero alla propria Ascom</a:t>
            </a:r>
            <a:endParaRPr lang="it-IT" sz="1400" dirty="0">
              <a:solidFill>
                <a:srgbClr val="000000"/>
              </a:solidFill>
              <a:latin typeface="Tahoma" panose="020B0604030504040204" pitchFamily="34" charset="0"/>
            </a:endParaRPr>
          </a:p>
        </p:txBody>
      </p:sp>
    </p:spTree>
    <p:extLst>
      <p:ext uri="{BB962C8B-B14F-4D97-AF65-F5344CB8AC3E}">
        <p14:creationId xmlns:p14="http://schemas.microsoft.com/office/powerpoint/2010/main" val="38667406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91691"/>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3200" b="0" kern="0" dirty="0" smtClean="0">
                <a:solidFill>
                  <a:srgbClr val="364E88"/>
                </a:solidFill>
                <a:cs typeface="Arial" pitchFamily="34" charset="0"/>
              </a:rPr>
              <a:t>agenda</a:t>
            </a:r>
          </a:p>
        </p:txBody>
      </p:sp>
      <p:sp>
        <p:nvSpPr>
          <p:cNvPr id="6" name="Rectangle 3"/>
          <p:cNvSpPr>
            <a:spLocks noChangeArrowheads="1"/>
          </p:cNvSpPr>
          <p:nvPr/>
        </p:nvSpPr>
        <p:spPr bwMode="auto">
          <a:xfrm>
            <a:off x="3600450" y="764704"/>
            <a:ext cx="5543550" cy="5256212"/>
          </a:xfrm>
          <a:prstGeom prst="rect">
            <a:avLst/>
          </a:prstGeom>
          <a:noFill/>
          <a:ln>
            <a:noFill/>
          </a:ln>
          <a:extLst/>
        </p:spPr>
        <p:txBody>
          <a:bodyPr/>
          <a:lstStyle/>
          <a:p>
            <a:pPr>
              <a:lnSpc>
                <a:spcPct val="90000"/>
              </a:lnSpc>
              <a:spcBef>
                <a:spcPct val="20000"/>
              </a:spcBef>
              <a:defRPr/>
            </a:pPr>
            <a:endParaRPr lang="it-IT" sz="2200" dirty="0">
              <a:solidFill>
                <a:srgbClr val="364E88"/>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considerazioni generali di sintesi</a:t>
            </a:r>
          </a:p>
          <a:p>
            <a:pPr>
              <a:lnSpc>
                <a:spcPct val="90000"/>
              </a:lnSpc>
              <a:spcBef>
                <a:spcPct val="20000"/>
              </a:spcBef>
              <a:defRPr/>
            </a:pPr>
            <a:endParaRPr lang="it-IT" sz="220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clima di fiducia</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andamento congiunturale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fabbisogno finanziario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osservatorio sul </a:t>
            </a:r>
            <a:r>
              <a:rPr lang="it-IT" sz="2200" b="0" dirty="0" smtClean="0">
                <a:solidFill>
                  <a:srgbClr val="7F7F7F"/>
                </a:solidFill>
                <a:ea typeface="ＭＳ Ｐゴシック" charset="0"/>
                <a:cs typeface="Arial" charset="0"/>
              </a:rPr>
              <a:t>credito</a:t>
            </a:r>
          </a:p>
          <a:p>
            <a:pPr>
              <a:lnSpc>
                <a:spcPct val="90000"/>
              </a:lnSpc>
              <a:spcBef>
                <a:spcPct val="20000"/>
              </a:spcBef>
              <a:defRPr/>
            </a:pPr>
            <a:endParaRPr lang="it-IT" sz="2200" b="0" dirty="0">
              <a:solidFill>
                <a:srgbClr val="7F7F7F"/>
              </a:solidFill>
              <a:ea typeface="ＭＳ Ｐゴシック" charset="0"/>
              <a:cs typeface="Arial" charset="0"/>
            </a:endParaRPr>
          </a:p>
          <a:p>
            <a:pPr>
              <a:lnSpc>
                <a:spcPct val="90000"/>
              </a:lnSpc>
              <a:spcBef>
                <a:spcPct val="20000"/>
              </a:spcBef>
              <a:defRPr/>
            </a:pPr>
            <a:r>
              <a:rPr lang="it-IT" sz="2200" b="0" dirty="0" smtClean="0">
                <a:solidFill>
                  <a:srgbClr val="7F7F7F"/>
                </a:solidFill>
                <a:ea typeface="ＭＳ Ｐゴシック" charset="0"/>
                <a:cs typeface="Arial" charset="0"/>
              </a:rPr>
              <a:t>approfondimenti</a:t>
            </a:r>
            <a:endParaRPr lang="it-IT" sz="2200" b="0" dirty="0">
              <a:solidFill>
                <a:srgbClr val="7F7F7F"/>
              </a:solidFill>
              <a:ea typeface="ＭＳ Ｐゴシック" charset="0"/>
              <a:cs typeface="Arial" charset="0"/>
            </a:endParaRP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113776"/>
                </a:solidFill>
                <a:ea typeface="ＭＳ Ｐゴシック" charset="0"/>
                <a:cs typeface="Arial" charset="0"/>
              </a:rPr>
              <a:t>metodo </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appendice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p:txBody>
      </p:sp>
      <p:pic>
        <p:nvPicPr>
          <p:cNvPr id="5120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60675" y="5432747"/>
            <a:ext cx="762000" cy="5969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333399"/>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95288" y="863699"/>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3200" b="0" kern="0" dirty="0" smtClean="0">
                <a:solidFill>
                  <a:srgbClr val="364E88"/>
                </a:solidFill>
                <a:cs typeface="Arial" pitchFamily="34" charset="0"/>
              </a:rPr>
              <a:t>agenda</a:t>
            </a:r>
          </a:p>
        </p:txBody>
      </p:sp>
      <p:sp>
        <p:nvSpPr>
          <p:cNvPr id="11" name="Rectangle 3"/>
          <p:cNvSpPr>
            <a:spLocks noChangeArrowheads="1"/>
          </p:cNvSpPr>
          <p:nvPr/>
        </p:nvSpPr>
        <p:spPr bwMode="auto">
          <a:xfrm>
            <a:off x="3600450" y="836712"/>
            <a:ext cx="5543550" cy="5256212"/>
          </a:xfrm>
          <a:prstGeom prst="rect">
            <a:avLst/>
          </a:prstGeom>
          <a:noFill/>
          <a:ln>
            <a:noFill/>
          </a:ln>
          <a:extLst/>
        </p:spPr>
        <p:txBody>
          <a:bodyPr/>
          <a:lstStyle/>
          <a:p>
            <a:pPr>
              <a:lnSpc>
                <a:spcPct val="90000"/>
              </a:lnSpc>
              <a:spcBef>
                <a:spcPct val="20000"/>
              </a:spcBef>
              <a:defRPr/>
            </a:pPr>
            <a:endParaRPr lang="it-IT" sz="2200" dirty="0">
              <a:solidFill>
                <a:srgbClr val="364E88"/>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considerazioni generali di sintesi</a:t>
            </a:r>
          </a:p>
          <a:p>
            <a:pPr>
              <a:lnSpc>
                <a:spcPct val="90000"/>
              </a:lnSpc>
              <a:spcBef>
                <a:spcPct val="20000"/>
              </a:spcBef>
              <a:defRPr/>
            </a:pPr>
            <a:endParaRPr lang="it-IT" sz="220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364E88"/>
                </a:solidFill>
                <a:ea typeface="ＭＳ Ｐゴシック" charset="0"/>
                <a:cs typeface="Arial" charset="0"/>
              </a:rPr>
              <a:t>clima di fiducia</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andamento congiunturale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fabbisogno finanziario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osservatorio sul </a:t>
            </a:r>
            <a:r>
              <a:rPr lang="it-IT" sz="2200" b="0" dirty="0" smtClean="0">
                <a:solidFill>
                  <a:schemeClr val="bg1">
                    <a:lumMod val="50000"/>
                  </a:schemeClr>
                </a:solidFill>
                <a:ea typeface="ＭＳ Ｐゴシック" charset="0"/>
                <a:cs typeface="Arial" charset="0"/>
              </a:rPr>
              <a:t>credito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smtClean="0">
                <a:solidFill>
                  <a:schemeClr val="bg1">
                    <a:lumMod val="50000"/>
                  </a:schemeClr>
                </a:solidFill>
                <a:ea typeface="ＭＳ Ｐゴシック" charset="0"/>
                <a:cs typeface="Arial" charset="0"/>
              </a:rPr>
              <a:t>approfondimenti</a:t>
            </a: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smtClean="0">
                <a:solidFill>
                  <a:schemeClr val="bg1">
                    <a:lumMod val="50000"/>
                  </a:schemeClr>
                </a:solidFill>
                <a:ea typeface="ＭＳ Ｐゴシック" charset="0"/>
                <a:cs typeface="Arial" charset="0"/>
              </a:rPr>
              <a:t>metodo </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smtClean="0">
                <a:solidFill>
                  <a:schemeClr val="bg1">
                    <a:lumMod val="50000"/>
                  </a:schemeClr>
                </a:solidFill>
                <a:ea typeface="ＭＳ Ｐゴシック" charset="0"/>
                <a:cs typeface="Arial" charset="0"/>
              </a:rPr>
              <a:t>appendice</a:t>
            </a: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p:txBody>
      </p:sp>
      <p:pic>
        <p:nvPicPr>
          <p:cNvPr id="9219"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60675" y="1832074"/>
            <a:ext cx="762000" cy="5969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333399"/>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2000" dirty="0" smtClean="0">
                <a:solidFill>
                  <a:srgbClr val="1F497D"/>
                </a:solidFill>
              </a:rPr>
              <a:t>metodo | </a:t>
            </a:r>
            <a:r>
              <a:rPr lang="it-IT" sz="2000" dirty="0"/>
              <a:t>scheda tecnica della ricerca</a:t>
            </a:r>
            <a:endParaRPr lang="it-IT" sz="2000" dirty="0">
              <a:solidFill>
                <a:schemeClr val="accent2"/>
              </a:solidFill>
            </a:endParaRPr>
          </a:p>
        </p:txBody>
      </p:sp>
      <p:sp>
        <p:nvSpPr>
          <p:cNvPr id="52226" name="Rectangle 5"/>
          <p:cNvSpPr>
            <a:spLocks noChangeArrowheads="1"/>
          </p:cNvSpPr>
          <p:nvPr/>
        </p:nvSpPr>
        <p:spPr bwMode="auto">
          <a:xfrm>
            <a:off x="395288" y="981075"/>
            <a:ext cx="8443912"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it-IT" sz="1000" dirty="0">
                <a:solidFill>
                  <a:srgbClr val="1F497D"/>
                </a:solidFill>
              </a:rPr>
              <a:t>COMMITTENTE</a:t>
            </a:r>
          </a:p>
          <a:p>
            <a:pPr algn="just" eaLnBrk="1" hangingPunct="1"/>
            <a:r>
              <a:rPr lang="it-IT" altLang="ja-JP" sz="1000" b="0" dirty="0"/>
              <a:t>Unione Regionale del Commercio del Turismo e dei Servizi del Friuli Venezia Giulia (Confcommercio Friuli Venezia Giulia)</a:t>
            </a:r>
          </a:p>
          <a:p>
            <a:pPr algn="just" eaLnBrk="1" hangingPunct="1"/>
            <a:endParaRPr lang="it-IT" sz="1000" b="0" dirty="0">
              <a:solidFill>
                <a:srgbClr val="333399"/>
              </a:solidFill>
            </a:endParaRPr>
          </a:p>
          <a:p>
            <a:pPr algn="just" eaLnBrk="1" hangingPunct="1"/>
            <a:r>
              <a:rPr lang="it-IT" sz="1000" dirty="0">
                <a:solidFill>
                  <a:srgbClr val="1F497D"/>
                </a:solidFill>
              </a:rPr>
              <a:t>AUTORE</a:t>
            </a:r>
          </a:p>
          <a:p>
            <a:pPr algn="just" eaLnBrk="1" hangingPunct="1"/>
            <a:r>
              <a:rPr lang="it-IT" sz="1000" b="0" dirty="0">
                <a:solidFill>
                  <a:srgbClr val="000000"/>
                </a:solidFill>
              </a:rPr>
              <a:t>Format Srl – ricerche (</a:t>
            </a:r>
            <a:r>
              <a:rPr lang="it-IT" sz="1000" b="0" dirty="0">
                <a:solidFill>
                  <a:srgbClr val="000000"/>
                </a:solidFill>
                <a:hlinkClick r:id="rId2"/>
              </a:rPr>
              <a:t>www.formatresearch.com</a:t>
            </a:r>
            <a:r>
              <a:rPr lang="it-IT" sz="1000" b="0" dirty="0">
                <a:solidFill>
                  <a:srgbClr val="000000"/>
                </a:solidFill>
              </a:rPr>
              <a:t>)</a:t>
            </a:r>
          </a:p>
          <a:p>
            <a:pPr algn="just" eaLnBrk="1" hangingPunct="1"/>
            <a:endParaRPr lang="it-IT" sz="1000" dirty="0">
              <a:solidFill>
                <a:srgbClr val="333399"/>
              </a:solidFill>
            </a:endParaRPr>
          </a:p>
          <a:p>
            <a:pPr algn="just" eaLnBrk="1" hangingPunct="1"/>
            <a:r>
              <a:rPr lang="it-IT" sz="1000" dirty="0">
                <a:solidFill>
                  <a:srgbClr val="1F497D"/>
                </a:solidFill>
              </a:rPr>
              <a:t>OBIETTIVI DEL LAVORO</a:t>
            </a:r>
          </a:p>
          <a:p>
            <a:pPr algn="just" eaLnBrk="1" hangingPunct="1"/>
            <a:r>
              <a:rPr lang="it-IT" sz="1000" b="0" dirty="0">
                <a:ea typeface="MS Mincho" charset="0"/>
                <a:cs typeface="MS Mincho" charset="0"/>
              </a:rPr>
              <a:t>Indagine sull</a:t>
            </a:r>
            <a:r>
              <a:rPr lang="it-IT" altLang="ja-JP" sz="1000" b="0" dirty="0">
                <a:ea typeface="MS Mincho" charset="0"/>
                <a:cs typeface="MS Mincho" charset="0"/>
              </a:rPr>
              <a:t>’andamento economico e sul fabbisogno del credito delle imprese delle province del Friuli Venezia Giulia.</a:t>
            </a:r>
          </a:p>
          <a:p>
            <a:pPr algn="just" eaLnBrk="1" hangingPunct="1"/>
            <a:endParaRPr lang="it-IT" sz="1000" dirty="0">
              <a:solidFill>
                <a:srgbClr val="1F497D"/>
              </a:solidFill>
              <a:ea typeface="MS Mincho" charset="0"/>
              <a:cs typeface="MS Mincho" charset="0"/>
            </a:endParaRPr>
          </a:p>
          <a:p>
            <a:pPr algn="just" eaLnBrk="1" hangingPunct="1"/>
            <a:r>
              <a:rPr lang="it-IT" sz="1000" dirty="0">
                <a:solidFill>
                  <a:srgbClr val="1F497D"/>
                </a:solidFill>
                <a:ea typeface="MS Mincho" charset="0"/>
                <a:cs typeface="MS Mincho" charset="0"/>
              </a:rPr>
              <a:t>DISEGNO DEL CAMPIONE</a:t>
            </a:r>
          </a:p>
          <a:p>
            <a:pPr algn="just" eaLnBrk="1" hangingPunct="1"/>
            <a:r>
              <a:rPr lang="it-IT" altLang="ja-JP" sz="1000" b="0" dirty="0">
                <a:ea typeface="MS Mincho" charset="0"/>
                <a:cs typeface="MS Mincho" charset="0"/>
              </a:rPr>
              <a:t>Campione rappresentativo dell’universo delle imprese delle province del Friuli Venezia Giulia. Domini di studio del campione: Territorio (Gorizia, Pordenone, Trieste, Udine), Settore di attività (commercio all’ingrosso, commercio al dettaglio, turismo, servizi), Dimensione (1-9 addetti, 10-49 addetti, oltre 49 addetti). </a:t>
            </a:r>
          </a:p>
          <a:p>
            <a:pPr algn="just" eaLnBrk="1" hangingPunct="1"/>
            <a:endParaRPr lang="it-IT" sz="1000" dirty="0">
              <a:solidFill>
                <a:srgbClr val="1F497D"/>
              </a:solidFill>
              <a:ea typeface="MS Mincho" charset="0"/>
              <a:cs typeface="MS Mincho" charset="0"/>
            </a:endParaRPr>
          </a:p>
          <a:p>
            <a:pPr algn="just" eaLnBrk="1" hangingPunct="1"/>
            <a:r>
              <a:rPr lang="it-IT" sz="1000" dirty="0">
                <a:solidFill>
                  <a:srgbClr val="1F497D"/>
                </a:solidFill>
                <a:ea typeface="MS Mincho" charset="0"/>
                <a:cs typeface="MS Mincho" charset="0"/>
              </a:rPr>
              <a:t>NUMEROSITA’ CAMPIONARIA</a:t>
            </a:r>
          </a:p>
          <a:p>
            <a:pPr algn="just" eaLnBrk="1" hangingPunct="1"/>
            <a:r>
              <a:rPr lang="it-IT" altLang="ja-JP" sz="1000" b="0" dirty="0">
                <a:ea typeface="MS Mincho" charset="0"/>
                <a:cs typeface="MS Mincho" charset="0"/>
              </a:rPr>
              <a:t>Numerosità campionaria complessiva: 1.536 casi (1.536 interviste a buon fine). Anagrafiche “non reperibili”: </a:t>
            </a:r>
            <a:r>
              <a:rPr lang="it-IT" altLang="ja-JP" sz="1000" b="0" dirty="0" smtClean="0">
                <a:ea typeface="MS Mincho" charset="0"/>
                <a:cs typeface="MS Mincho" charset="0"/>
              </a:rPr>
              <a:t>421 (18,1%); </a:t>
            </a:r>
            <a:r>
              <a:rPr lang="ja-JP" altLang="it-IT" sz="1000" b="0" dirty="0">
                <a:ea typeface="MS Mincho" charset="0"/>
                <a:cs typeface="MS Mincho" charset="0"/>
              </a:rPr>
              <a:t>“</a:t>
            </a:r>
            <a:r>
              <a:rPr lang="it-IT" altLang="ja-JP" sz="1000" b="0" dirty="0">
                <a:ea typeface="MS Mincho" charset="0"/>
                <a:cs typeface="MS Mincho" charset="0"/>
              </a:rPr>
              <a:t>Rifiuti”: </a:t>
            </a:r>
            <a:r>
              <a:rPr lang="it-IT" altLang="ja-JP" sz="1000" b="0" dirty="0" smtClean="0">
                <a:ea typeface="MS Mincho" charset="0"/>
                <a:cs typeface="MS Mincho" charset="0"/>
              </a:rPr>
              <a:t>365 (15,7%); </a:t>
            </a:r>
            <a:r>
              <a:rPr lang="ja-JP" altLang="it-IT" sz="1000" b="0" dirty="0">
                <a:ea typeface="MS Mincho" charset="0"/>
                <a:cs typeface="MS Mincho" charset="0"/>
              </a:rPr>
              <a:t>“</a:t>
            </a:r>
            <a:r>
              <a:rPr lang="it-IT" altLang="ja-JP" sz="1000" b="0" dirty="0">
                <a:ea typeface="MS Mincho" charset="0"/>
                <a:cs typeface="MS Mincho" charset="0"/>
              </a:rPr>
              <a:t>Sostituzioni”: </a:t>
            </a:r>
            <a:r>
              <a:rPr lang="it-IT" altLang="ja-JP" sz="1000" b="0" dirty="0" smtClean="0">
                <a:ea typeface="MS Mincho" charset="0"/>
                <a:cs typeface="MS Mincho" charset="0"/>
              </a:rPr>
              <a:t>786 </a:t>
            </a:r>
            <a:r>
              <a:rPr lang="it-IT" altLang="ja-JP" sz="1000" b="0" dirty="0">
                <a:ea typeface="MS Mincho" charset="0"/>
                <a:cs typeface="MS Mincho" charset="0"/>
              </a:rPr>
              <a:t>(</a:t>
            </a:r>
            <a:r>
              <a:rPr lang="it-IT" altLang="ja-JP" sz="1000" b="0" dirty="0" smtClean="0">
                <a:ea typeface="MS Mincho" charset="0"/>
                <a:cs typeface="MS Mincho" charset="0"/>
              </a:rPr>
              <a:t>33,9%). </a:t>
            </a:r>
            <a:r>
              <a:rPr lang="it-IT" altLang="ja-JP" sz="1000" b="0" dirty="0">
                <a:ea typeface="MS Mincho" charset="0"/>
                <a:cs typeface="MS Mincho" charset="0"/>
              </a:rPr>
              <a:t>Intervallo di confidenza 95% (Errore </a:t>
            </a:r>
            <a:r>
              <a:rPr lang="it-IT" altLang="ja-JP" sz="1000" b="0" u="sng" dirty="0">
                <a:ea typeface="MS Mincho" charset="0"/>
                <a:cs typeface="MS Mincho" charset="0"/>
              </a:rPr>
              <a:t>+</a:t>
            </a:r>
            <a:r>
              <a:rPr lang="it-IT" altLang="ja-JP" sz="1000" b="0" dirty="0">
                <a:ea typeface="MS Mincho" charset="0"/>
                <a:cs typeface="MS Mincho" charset="0"/>
              </a:rPr>
              <a:t>2,6%). Fonte delle anagrafiche delle imprese: Registro delle imprese.</a:t>
            </a:r>
          </a:p>
          <a:p>
            <a:pPr algn="just" eaLnBrk="1" hangingPunct="1"/>
            <a:endParaRPr lang="it-IT" sz="1000" b="0" dirty="0">
              <a:solidFill>
                <a:srgbClr val="FF0000"/>
              </a:solidFill>
              <a:ea typeface="MS Mincho" charset="0"/>
              <a:cs typeface="MS Mincho" charset="0"/>
            </a:endParaRPr>
          </a:p>
          <a:p>
            <a:pPr algn="just" eaLnBrk="1" hangingPunct="1"/>
            <a:r>
              <a:rPr lang="it-IT" sz="1000" dirty="0">
                <a:solidFill>
                  <a:srgbClr val="1F497D"/>
                </a:solidFill>
                <a:ea typeface="MS Mincho" charset="0"/>
                <a:cs typeface="MS Mincho" charset="0"/>
              </a:rPr>
              <a:t>METODO DI CONTATTO</a:t>
            </a:r>
          </a:p>
          <a:p>
            <a:pPr algn="just" eaLnBrk="1" hangingPunct="1"/>
            <a:r>
              <a:rPr lang="it-IT" sz="1000" b="0" dirty="0">
                <a:ea typeface="MS Mincho" charset="0"/>
                <a:cs typeface="MS Mincho" charset="0"/>
              </a:rPr>
              <a:t>Interviste telefoniche somministrate con il Sistema Cati (</a:t>
            </a:r>
            <a:r>
              <a:rPr lang="it-IT" sz="1000" b="0" i="1" dirty="0">
                <a:ea typeface="MS Mincho" charset="0"/>
                <a:cs typeface="MS Mincho" charset="0"/>
              </a:rPr>
              <a:t>Computer Assisted Telephone Interview</a:t>
            </a:r>
            <a:r>
              <a:rPr lang="it-IT" sz="1000" b="0" dirty="0">
                <a:ea typeface="MS Mincho" charset="0"/>
                <a:cs typeface="MS Mincho" charset="0"/>
              </a:rPr>
              <a:t>).</a:t>
            </a:r>
          </a:p>
          <a:p>
            <a:pPr algn="just" eaLnBrk="1" hangingPunct="1"/>
            <a:endParaRPr lang="it-IT" sz="1000" b="0" dirty="0">
              <a:solidFill>
                <a:srgbClr val="1F497D"/>
              </a:solidFill>
              <a:ea typeface="MS Mincho" charset="0"/>
              <a:cs typeface="MS Mincho" charset="0"/>
            </a:endParaRPr>
          </a:p>
          <a:p>
            <a:pPr algn="just" eaLnBrk="1" hangingPunct="1"/>
            <a:r>
              <a:rPr lang="it-IT" sz="1000" dirty="0">
                <a:solidFill>
                  <a:srgbClr val="1F497D"/>
                </a:solidFill>
                <a:ea typeface="MS Mincho" charset="0"/>
                <a:cs typeface="MS Mincho" charset="0"/>
              </a:rPr>
              <a:t>TECNICA DI RILEVAZIONE </a:t>
            </a:r>
          </a:p>
          <a:p>
            <a:pPr algn="just" eaLnBrk="1" hangingPunct="1"/>
            <a:r>
              <a:rPr lang="it-IT" sz="1000" b="0" dirty="0">
                <a:ea typeface="MS Mincho" charset="0"/>
                <a:cs typeface="MS Mincho" charset="0"/>
              </a:rPr>
              <a:t>Questionario strutturato. </a:t>
            </a:r>
          </a:p>
          <a:p>
            <a:pPr algn="just" eaLnBrk="1" hangingPunct="1"/>
            <a:endParaRPr lang="it-IT" sz="1000" b="0" dirty="0">
              <a:ea typeface="MS Mincho" charset="0"/>
              <a:cs typeface="MS Mincho" charset="0"/>
            </a:endParaRPr>
          </a:p>
          <a:p>
            <a:pPr algn="just" eaLnBrk="1" hangingPunct="1"/>
            <a:r>
              <a:rPr lang="it-IT" sz="1000" dirty="0">
                <a:solidFill>
                  <a:srgbClr val="1F497D"/>
                </a:solidFill>
                <a:ea typeface="MS Mincho" charset="0"/>
                <a:cs typeface="MS Mincho" charset="0"/>
              </a:rPr>
              <a:t>PERIODO DI EFFETTUAZIONE DELLE INTERVISTE </a:t>
            </a:r>
          </a:p>
          <a:p>
            <a:pPr algn="just" eaLnBrk="1" hangingPunct="1"/>
            <a:r>
              <a:rPr lang="it-IT" altLang="it-IT" sz="1000" b="0" dirty="0">
                <a:ea typeface="MS Mincho" panose="02020609040205080304" pitchFamily="49" charset="-128"/>
              </a:rPr>
              <a:t>Dal 6 al 17 aprile </a:t>
            </a:r>
            <a:r>
              <a:rPr lang="it-IT" altLang="it-IT" sz="1000" b="0" dirty="0" smtClean="0">
                <a:ea typeface="MS Mincho" panose="02020609040205080304" pitchFamily="49" charset="-128"/>
              </a:rPr>
              <a:t>2015.</a:t>
            </a:r>
          </a:p>
          <a:p>
            <a:pPr algn="just" eaLnBrk="1" hangingPunct="1"/>
            <a:endParaRPr lang="it-IT" sz="1000" b="0" dirty="0">
              <a:solidFill>
                <a:srgbClr val="FF0000"/>
              </a:solidFill>
              <a:ea typeface="MS Mincho" charset="0"/>
              <a:cs typeface="MS Mincho" charset="0"/>
            </a:endParaRPr>
          </a:p>
          <a:p>
            <a:pPr algn="just" eaLnBrk="1" hangingPunct="1"/>
            <a:r>
              <a:rPr lang="it-IT" sz="1000" dirty="0">
                <a:solidFill>
                  <a:srgbClr val="1F497D"/>
                </a:solidFill>
                <a:ea typeface="MS Mincho" charset="0"/>
                <a:cs typeface="MS Mincho" charset="0"/>
              </a:rPr>
              <a:t>CODICE DEONTOLOGICO  </a:t>
            </a:r>
          </a:p>
          <a:p>
            <a:pPr algn="just" eaLnBrk="1" hangingPunct="1"/>
            <a:r>
              <a:rPr lang="it-IT" sz="1000" b="0" dirty="0">
                <a:ea typeface="MS Mincho" charset="0"/>
                <a:cs typeface="MS Mincho" charset="0"/>
              </a:rPr>
              <a:t>La rilevazione è stata realizzata nel rispetto del Codice deontologico dei ricercatori europei Esomar, del Codice deontologico Assirm (Associazione istituti di ricerca e sondaggi di opinione Imprese italiani), e della </a:t>
            </a:r>
            <a:r>
              <a:rPr lang="ja-JP" altLang="it-IT" sz="1000" b="0" dirty="0">
                <a:ea typeface="MS Mincho" charset="0"/>
                <a:cs typeface="MS Mincho" charset="0"/>
              </a:rPr>
              <a:t>“</a:t>
            </a:r>
            <a:r>
              <a:rPr lang="it-IT" altLang="ja-JP" sz="1000" b="0" dirty="0">
                <a:ea typeface="MS Mincho" charset="0"/>
                <a:cs typeface="MS Mincho" charset="0"/>
              </a:rPr>
              <a:t>Legge sulla Privacy</a:t>
            </a:r>
            <a:r>
              <a:rPr lang="ja-JP" altLang="it-IT" sz="1000" b="0" dirty="0">
                <a:ea typeface="MS Mincho" charset="0"/>
                <a:cs typeface="MS Mincho" charset="0"/>
              </a:rPr>
              <a:t>”</a:t>
            </a:r>
            <a:r>
              <a:rPr lang="it-IT" altLang="ja-JP" sz="1000" b="0" dirty="0">
                <a:ea typeface="MS Mincho" charset="0"/>
                <a:cs typeface="MS Mincho" charset="0"/>
              </a:rPr>
              <a:t> (D.lgs n. 196/03).</a:t>
            </a:r>
          </a:p>
          <a:p>
            <a:pPr algn="just" eaLnBrk="1" hangingPunct="1"/>
            <a:endParaRPr lang="it-IT" sz="1000" b="0" dirty="0">
              <a:solidFill>
                <a:srgbClr val="1F497D"/>
              </a:solidFill>
              <a:ea typeface="MS Mincho" charset="0"/>
              <a:cs typeface="MS Mincho" charset="0"/>
            </a:endParaRPr>
          </a:p>
          <a:p>
            <a:pPr algn="just" eaLnBrk="1" hangingPunct="1"/>
            <a:r>
              <a:rPr lang="it-IT" sz="1000" dirty="0">
                <a:solidFill>
                  <a:srgbClr val="1F497D"/>
                </a:solidFill>
                <a:ea typeface="MS Mincho" charset="0"/>
                <a:cs typeface="MS Mincho" charset="0"/>
              </a:rPr>
              <a:t>DIRETTORE DELLA RICERCA</a:t>
            </a:r>
          </a:p>
          <a:p>
            <a:pPr algn="just" eaLnBrk="1" hangingPunct="1"/>
            <a:r>
              <a:rPr lang="it-IT" sz="1000" b="0" dirty="0">
                <a:ea typeface="MS Mincho" charset="0"/>
                <a:cs typeface="MS Mincho" charset="0"/>
              </a:rPr>
              <a:t>Dott. Pierluigi Ascani</a:t>
            </a:r>
          </a:p>
          <a:p>
            <a:pPr algn="just" eaLnBrk="1" hangingPunct="1"/>
            <a:r>
              <a:rPr lang="it-IT" sz="1000" b="0" dirty="0">
                <a:ea typeface="MS Mincho" charset="0"/>
                <a:cs typeface="MS Mincho" charset="0"/>
              </a:rPr>
              <a:t>Dott. Daniele Serio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z="2000" dirty="0" smtClean="0">
                <a:solidFill>
                  <a:srgbClr val="1F497D"/>
                </a:solidFill>
              </a:rPr>
              <a:t>metodo </a:t>
            </a:r>
            <a:r>
              <a:rPr lang="it-IT" sz="2000" dirty="0" smtClean="0">
                <a:solidFill>
                  <a:srgbClr val="1F497D"/>
                </a:solidFill>
                <a:cs typeface="Arial" charset="0"/>
              </a:rPr>
              <a:t>| </a:t>
            </a:r>
            <a:r>
              <a:rPr lang="it-IT" sz="2000" dirty="0">
                <a:cs typeface="Arial" charset="0"/>
              </a:rPr>
              <a:t>universo rappresentato e struttura del campione</a:t>
            </a:r>
          </a:p>
        </p:txBody>
      </p:sp>
      <p:sp>
        <p:nvSpPr>
          <p:cNvPr id="53250" name="Rectangle 5"/>
          <p:cNvSpPr>
            <a:spLocks noChangeArrowheads="1"/>
          </p:cNvSpPr>
          <p:nvPr/>
        </p:nvSpPr>
        <p:spPr bwMode="auto">
          <a:xfrm>
            <a:off x="414448" y="1003401"/>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it-IT" sz="1000" dirty="0">
                <a:solidFill>
                  <a:srgbClr val="1F497D"/>
                </a:solidFill>
              </a:rPr>
              <a:t>Universo delle imprese del Friuli Venezia Giulia del commercio, turismo e servizi </a:t>
            </a:r>
          </a:p>
        </p:txBody>
      </p:sp>
      <p:sp>
        <p:nvSpPr>
          <p:cNvPr id="53251" name="Rectangle 5"/>
          <p:cNvSpPr>
            <a:spLocks noChangeArrowheads="1"/>
          </p:cNvSpPr>
          <p:nvPr/>
        </p:nvSpPr>
        <p:spPr bwMode="auto">
          <a:xfrm>
            <a:off x="5022960" y="1003401"/>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it-IT" sz="1000" dirty="0">
                <a:solidFill>
                  <a:srgbClr val="1F497D"/>
                </a:solidFill>
              </a:rPr>
              <a:t>Campione delle imprese del Friuli Venezia Giulia del commercio, turismo e servizi </a:t>
            </a:r>
          </a:p>
        </p:txBody>
      </p:sp>
      <p:sp>
        <p:nvSpPr>
          <p:cNvPr id="53252" name="Rectangle 5"/>
          <p:cNvSpPr>
            <a:spLocks noChangeArrowheads="1"/>
          </p:cNvSpPr>
          <p:nvPr/>
        </p:nvSpPr>
        <p:spPr bwMode="auto">
          <a:xfrm>
            <a:off x="143220" y="5812137"/>
            <a:ext cx="28797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it-IT" sz="1100" dirty="0"/>
              <a:t>Fonte: I.Stat </a:t>
            </a:r>
            <a:r>
              <a:rPr lang="it-IT" sz="1100" dirty="0" smtClean="0"/>
              <a:t>2015</a:t>
            </a:r>
            <a:endParaRPr lang="it-IT" sz="1100" dirty="0"/>
          </a:p>
        </p:txBody>
      </p:sp>
      <p:sp>
        <p:nvSpPr>
          <p:cNvPr id="53253" name="Rettangolo 1"/>
          <p:cNvSpPr>
            <a:spLocks noChangeArrowheads="1"/>
          </p:cNvSpPr>
          <p:nvPr/>
        </p:nvSpPr>
        <p:spPr bwMode="auto">
          <a:xfrm>
            <a:off x="93663" y="908720"/>
            <a:ext cx="8964612" cy="4863656"/>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sp>
        <p:nvSpPr>
          <p:cNvPr id="2" name="CasellaDiTesto 1"/>
          <p:cNvSpPr txBox="1"/>
          <p:nvPr/>
        </p:nvSpPr>
        <p:spPr>
          <a:xfrm>
            <a:off x="3042270" y="1148250"/>
            <a:ext cx="243978" cy="276999"/>
          </a:xfrm>
          <a:prstGeom prst="rect">
            <a:avLst/>
          </a:prstGeom>
          <a:noFill/>
        </p:spPr>
        <p:txBody>
          <a:bodyPr wrap="none" rtlCol="0">
            <a:spAutoFit/>
          </a:bodyPr>
          <a:lstStyle/>
          <a:p>
            <a:pPr algn="ctr"/>
            <a:r>
              <a:rPr lang="it-IT" sz="1200" dirty="0" smtClean="0"/>
              <a:t>*</a:t>
            </a:r>
            <a:endParaRPr lang="it-IT" sz="1200" dirty="0"/>
          </a:p>
        </p:txBody>
      </p:sp>
      <p:sp>
        <p:nvSpPr>
          <p:cNvPr id="10" name="CasellaDiTesto 9"/>
          <p:cNvSpPr txBox="1"/>
          <p:nvPr/>
        </p:nvSpPr>
        <p:spPr>
          <a:xfrm>
            <a:off x="7617544" y="1148250"/>
            <a:ext cx="243978" cy="276999"/>
          </a:xfrm>
          <a:prstGeom prst="rect">
            <a:avLst/>
          </a:prstGeom>
          <a:noFill/>
        </p:spPr>
        <p:txBody>
          <a:bodyPr wrap="none" rtlCol="0">
            <a:spAutoFit/>
          </a:bodyPr>
          <a:lstStyle/>
          <a:p>
            <a:pPr algn="ctr"/>
            <a:r>
              <a:rPr lang="it-IT" sz="1200" dirty="0" smtClean="0"/>
              <a:t>*</a:t>
            </a:r>
            <a:endParaRPr lang="it-IT" sz="1200" dirty="0"/>
          </a:p>
        </p:txBody>
      </p:sp>
      <p:sp>
        <p:nvSpPr>
          <p:cNvPr id="11" name="CasellaDiTesto 10"/>
          <p:cNvSpPr txBox="1"/>
          <p:nvPr/>
        </p:nvSpPr>
        <p:spPr>
          <a:xfrm>
            <a:off x="35496" y="6008588"/>
            <a:ext cx="243978" cy="276999"/>
          </a:xfrm>
          <a:prstGeom prst="rect">
            <a:avLst/>
          </a:prstGeom>
          <a:noFill/>
        </p:spPr>
        <p:txBody>
          <a:bodyPr wrap="none" rtlCol="0">
            <a:spAutoFit/>
          </a:bodyPr>
          <a:lstStyle/>
          <a:p>
            <a:pPr algn="ctr"/>
            <a:r>
              <a:rPr lang="it-IT" sz="1200" dirty="0" smtClean="0"/>
              <a:t>*</a:t>
            </a:r>
            <a:endParaRPr lang="it-IT" sz="1200" dirty="0"/>
          </a:p>
        </p:txBody>
      </p:sp>
      <p:sp>
        <p:nvSpPr>
          <p:cNvPr id="12" name="Rectangle 5"/>
          <p:cNvSpPr>
            <a:spLocks noChangeArrowheads="1"/>
          </p:cNvSpPr>
          <p:nvPr/>
        </p:nvSpPr>
        <p:spPr bwMode="auto">
          <a:xfrm>
            <a:off x="143220" y="6043587"/>
            <a:ext cx="87638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it-IT" sz="1100" b="0" i="1" dirty="0" smtClean="0"/>
              <a:t>Nell’ambito dei servizi non sono considerate le </a:t>
            </a:r>
            <a:r>
              <a:rPr lang="it-IT" altLang="ja-JP" sz="1100" b="0" i="1" dirty="0"/>
              <a:t>Attività finanziarie e assicurative e le Attività professionali, scientifiche e tecniche</a:t>
            </a:r>
            <a:r>
              <a:rPr lang="it-IT" altLang="ja-JP" sz="1100" b="0" i="1" dirty="0" smtClean="0"/>
              <a:t>.</a:t>
            </a:r>
            <a:endParaRPr lang="it-IT" altLang="it-IT" sz="1100" b="0" i="1" dirty="0"/>
          </a:p>
        </p:txBody>
      </p:sp>
      <p:pic>
        <p:nvPicPr>
          <p:cNvPr id="4" name="Immagine 3"/>
          <p:cNvPicPr>
            <a:picLocks noChangeAspect="1"/>
          </p:cNvPicPr>
          <p:nvPr/>
        </p:nvPicPr>
        <p:blipFill>
          <a:blip r:embed="rId2"/>
          <a:stretch>
            <a:fillRect/>
          </a:stretch>
        </p:blipFill>
        <p:spPr>
          <a:xfrm>
            <a:off x="251520" y="1424676"/>
            <a:ext cx="3926307" cy="4198667"/>
          </a:xfrm>
          <a:prstGeom prst="rect">
            <a:avLst/>
          </a:prstGeom>
        </p:spPr>
      </p:pic>
      <p:pic>
        <p:nvPicPr>
          <p:cNvPr id="5" name="Immagine 4"/>
          <p:cNvPicPr>
            <a:picLocks noChangeAspect="1"/>
          </p:cNvPicPr>
          <p:nvPr/>
        </p:nvPicPr>
        <p:blipFill>
          <a:blip r:embed="rId3"/>
          <a:stretch>
            <a:fillRect/>
          </a:stretch>
        </p:blipFill>
        <p:spPr>
          <a:xfrm>
            <a:off x="4860032" y="1424676"/>
            <a:ext cx="3926307" cy="4198667"/>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91691"/>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3200" b="0" kern="0" dirty="0" smtClean="0">
                <a:solidFill>
                  <a:srgbClr val="364E88"/>
                </a:solidFill>
                <a:cs typeface="Arial" pitchFamily="34" charset="0"/>
              </a:rPr>
              <a:t>agenda</a:t>
            </a:r>
          </a:p>
        </p:txBody>
      </p:sp>
      <p:sp>
        <p:nvSpPr>
          <p:cNvPr id="6" name="Rectangle 3"/>
          <p:cNvSpPr>
            <a:spLocks noChangeArrowheads="1"/>
          </p:cNvSpPr>
          <p:nvPr/>
        </p:nvSpPr>
        <p:spPr bwMode="auto">
          <a:xfrm>
            <a:off x="3600450" y="764704"/>
            <a:ext cx="5543550" cy="5256212"/>
          </a:xfrm>
          <a:prstGeom prst="rect">
            <a:avLst/>
          </a:prstGeom>
          <a:noFill/>
          <a:ln>
            <a:noFill/>
          </a:ln>
          <a:extLst/>
        </p:spPr>
        <p:txBody>
          <a:bodyPr/>
          <a:lstStyle/>
          <a:p>
            <a:pPr>
              <a:lnSpc>
                <a:spcPct val="90000"/>
              </a:lnSpc>
              <a:spcBef>
                <a:spcPct val="20000"/>
              </a:spcBef>
              <a:defRPr/>
            </a:pPr>
            <a:endParaRPr lang="it-IT" sz="2200" dirty="0">
              <a:solidFill>
                <a:srgbClr val="364E88"/>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considerazioni generali di sintesi</a:t>
            </a:r>
          </a:p>
          <a:p>
            <a:pPr>
              <a:lnSpc>
                <a:spcPct val="90000"/>
              </a:lnSpc>
              <a:spcBef>
                <a:spcPct val="20000"/>
              </a:spcBef>
              <a:defRPr/>
            </a:pPr>
            <a:endParaRPr lang="it-IT" sz="220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clima di fiducia</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andamento congiunturale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fabbisogno finanziario</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7F7F7F"/>
                </a:solidFill>
                <a:ea typeface="ＭＳ Ｐゴシック" charset="0"/>
                <a:cs typeface="Arial" charset="0"/>
              </a:rPr>
              <a:t>osservatorio sul </a:t>
            </a:r>
            <a:r>
              <a:rPr lang="it-IT" sz="2200" b="0" dirty="0" smtClean="0">
                <a:solidFill>
                  <a:srgbClr val="7F7F7F"/>
                </a:solidFill>
                <a:ea typeface="ＭＳ Ｐゴシック" charset="0"/>
                <a:cs typeface="Arial" charset="0"/>
              </a:rPr>
              <a:t>credito</a:t>
            </a:r>
          </a:p>
          <a:p>
            <a:pPr>
              <a:lnSpc>
                <a:spcPct val="90000"/>
              </a:lnSpc>
              <a:spcBef>
                <a:spcPct val="20000"/>
              </a:spcBef>
              <a:defRPr/>
            </a:pPr>
            <a:endParaRPr lang="it-IT" sz="2200" b="0" dirty="0">
              <a:solidFill>
                <a:srgbClr val="7F7F7F"/>
              </a:solidFill>
              <a:ea typeface="ＭＳ Ｐゴシック" charset="0"/>
              <a:cs typeface="Arial" charset="0"/>
            </a:endParaRPr>
          </a:p>
          <a:p>
            <a:pPr>
              <a:lnSpc>
                <a:spcPct val="90000"/>
              </a:lnSpc>
              <a:spcBef>
                <a:spcPct val="20000"/>
              </a:spcBef>
              <a:defRPr/>
            </a:pPr>
            <a:r>
              <a:rPr lang="it-IT" sz="2200" b="0" dirty="0" smtClean="0">
                <a:solidFill>
                  <a:srgbClr val="7F7F7F"/>
                </a:solidFill>
                <a:ea typeface="ＭＳ Ｐゴシック" charset="0"/>
                <a:cs typeface="Arial" charset="0"/>
              </a:rPr>
              <a:t>approfondimenti</a:t>
            </a:r>
            <a:endParaRPr lang="it-IT" sz="2200" b="0" dirty="0">
              <a:solidFill>
                <a:srgbClr val="7F7F7F"/>
              </a:solidFill>
              <a:ea typeface="ＭＳ Ｐゴシック" charset="0"/>
              <a:cs typeface="Arial" charset="0"/>
            </a:endParaRP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chemeClr val="bg1">
                    <a:lumMod val="50000"/>
                  </a:schemeClr>
                </a:solidFill>
                <a:ea typeface="ＭＳ Ｐゴシック" charset="0"/>
                <a:cs typeface="Arial" charset="0"/>
              </a:rPr>
              <a:t>metodo </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a:p>
            <a:pPr>
              <a:lnSpc>
                <a:spcPct val="90000"/>
              </a:lnSpc>
              <a:spcBef>
                <a:spcPct val="20000"/>
              </a:spcBef>
              <a:defRPr/>
            </a:pPr>
            <a:r>
              <a:rPr lang="it-IT" sz="2200" b="0" dirty="0">
                <a:solidFill>
                  <a:srgbClr val="113776"/>
                </a:solidFill>
                <a:ea typeface="ＭＳ Ｐゴシック" charset="0"/>
                <a:cs typeface="Arial" charset="0"/>
              </a:rPr>
              <a:t>appendice</a:t>
            </a:r>
          </a:p>
          <a:p>
            <a:pPr>
              <a:lnSpc>
                <a:spcPct val="90000"/>
              </a:lnSpc>
              <a:spcBef>
                <a:spcPct val="20000"/>
              </a:spcBef>
              <a:defRPr/>
            </a:pPr>
            <a:endParaRPr lang="it-IT" sz="2200" b="0" dirty="0">
              <a:solidFill>
                <a:schemeClr val="bg1">
                  <a:lumMod val="50000"/>
                </a:schemeClr>
              </a:solidFill>
              <a:ea typeface="ＭＳ Ｐゴシック" charset="0"/>
              <a:cs typeface="Arial" charset="0"/>
            </a:endParaRPr>
          </a:p>
        </p:txBody>
      </p:sp>
      <p:pic>
        <p:nvPicPr>
          <p:cNvPr id="5120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60675" y="6203999"/>
            <a:ext cx="762000" cy="5969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333399"/>
                </a:solidFill>
                <a:miter lim="800000"/>
                <a:headEnd/>
                <a:tailEnd/>
              </a14:hiddenLine>
            </a:ext>
          </a:extLst>
        </p:spPr>
      </p:pic>
    </p:spTree>
    <p:extLst>
      <p:ext uri="{BB962C8B-B14F-4D97-AF65-F5344CB8AC3E}">
        <p14:creationId xmlns:p14="http://schemas.microsoft.com/office/powerpoint/2010/main" val="13973612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4"/>
          <p:cNvSpPr txBox="1">
            <a:spLocks noChangeArrowheads="1"/>
          </p:cNvSpPr>
          <p:nvPr/>
        </p:nvSpPr>
        <p:spPr bwMode="auto">
          <a:xfrm>
            <a:off x="395288" y="188913"/>
            <a:ext cx="86407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1F497D"/>
                </a:solidFill>
                <a:cs typeface="Arial" panose="020B0604020202020204" pitchFamily="34" charset="0"/>
              </a:rPr>
              <a:t>appendice | </a:t>
            </a:r>
            <a:r>
              <a:rPr lang="it-IT" altLang="it-IT" sz="2000" dirty="0">
                <a:cs typeface="Arial" panose="020B0604020202020204" pitchFamily="34" charset="0"/>
              </a:rPr>
              <a:t>… serie storiche</a:t>
            </a:r>
            <a:endParaRPr lang="it-IT" altLang="it-IT" sz="2000" b="0" i="1" dirty="0">
              <a:cs typeface="Arial" panose="020B0604020202020204" pitchFamily="34" charset="0"/>
            </a:endParaRPr>
          </a:p>
        </p:txBody>
      </p:sp>
      <p:sp>
        <p:nvSpPr>
          <p:cNvPr id="65542" name="CasellaDiTesto 6"/>
          <p:cNvSpPr txBox="1">
            <a:spLocks noChangeArrowheads="1"/>
          </p:cNvSpPr>
          <p:nvPr/>
        </p:nvSpPr>
        <p:spPr bwMode="auto">
          <a:xfrm>
            <a:off x="250825" y="908720"/>
            <a:ext cx="287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Andamento dell’economia italiana</a:t>
            </a:r>
          </a:p>
        </p:txBody>
      </p:sp>
      <p:sp>
        <p:nvSpPr>
          <p:cNvPr id="65543" name="CasellaDiTesto 8"/>
          <p:cNvSpPr txBox="1">
            <a:spLocks noChangeArrowheads="1"/>
          </p:cNvSpPr>
          <p:nvPr/>
        </p:nvSpPr>
        <p:spPr bwMode="auto">
          <a:xfrm>
            <a:off x="250825" y="2852738"/>
            <a:ext cx="397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Andamento dell’economia della propria impresa</a:t>
            </a:r>
          </a:p>
        </p:txBody>
      </p:sp>
      <p:sp>
        <p:nvSpPr>
          <p:cNvPr id="65544" name="CasellaDiTesto 9"/>
          <p:cNvSpPr txBox="1">
            <a:spLocks noChangeArrowheads="1"/>
          </p:cNvSpPr>
          <p:nvPr/>
        </p:nvSpPr>
        <p:spPr bwMode="auto">
          <a:xfrm>
            <a:off x="250825" y="4749035"/>
            <a:ext cx="2981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Andamento dell’economia dei ricavi</a:t>
            </a:r>
          </a:p>
        </p:txBody>
      </p:sp>
      <p:pic>
        <p:nvPicPr>
          <p:cNvPr id="2" name="Immagine 1"/>
          <p:cNvPicPr>
            <a:picLocks noChangeAspect="1"/>
          </p:cNvPicPr>
          <p:nvPr/>
        </p:nvPicPr>
        <p:blipFill>
          <a:blip r:embed="rId2"/>
          <a:stretch>
            <a:fillRect/>
          </a:stretch>
        </p:blipFill>
        <p:spPr>
          <a:xfrm>
            <a:off x="323528" y="1215224"/>
            <a:ext cx="6913519" cy="1393600"/>
          </a:xfrm>
          <a:prstGeom prst="rect">
            <a:avLst/>
          </a:prstGeom>
        </p:spPr>
      </p:pic>
      <p:pic>
        <p:nvPicPr>
          <p:cNvPr id="3" name="Immagine 2"/>
          <p:cNvPicPr>
            <a:picLocks noChangeAspect="1"/>
          </p:cNvPicPr>
          <p:nvPr/>
        </p:nvPicPr>
        <p:blipFill>
          <a:blip r:embed="rId3"/>
          <a:stretch>
            <a:fillRect/>
          </a:stretch>
        </p:blipFill>
        <p:spPr>
          <a:xfrm>
            <a:off x="323528" y="3150204"/>
            <a:ext cx="6913519" cy="1393600"/>
          </a:xfrm>
          <a:prstGeom prst="rect">
            <a:avLst/>
          </a:prstGeom>
        </p:spPr>
      </p:pic>
      <p:pic>
        <p:nvPicPr>
          <p:cNvPr id="4" name="Immagine 3"/>
          <p:cNvPicPr>
            <a:picLocks noChangeAspect="1"/>
          </p:cNvPicPr>
          <p:nvPr/>
        </p:nvPicPr>
        <p:blipFill>
          <a:blip r:embed="rId4"/>
          <a:stretch>
            <a:fillRect/>
          </a:stretch>
        </p:blipFill>
        <p:spPr>
          <a:xfrm>
            <a:off x="323528" y="5057476"/>
            <a:ext cx="6913519" cy="1393600"/>
          </a:xfrm>
          <a:prstGeom prst="rect">
            <a:avLst/>
          </a:prstGeom>
        </p:spPr>
      </p:pic>
    </p:spTree>
    <p:extLst>
      <p:ext uri="{BB962C8B-B14F-4D97-AF65-F5344CB8AC3E}">
        <p14:creationId xmlns:p14="http://schemas.microsoft.com/office/powerpoint/2010/main" val="25032320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txBox="1">
            <a:spLocks noChangeArrowheads="1"/>
          </p:cNvSpPr>
          <p:nvPr/>
        </p:nvSpPr>
        <p:spPr bwMode="auto">
          <a:xfrm>
            <a:off x="395288" y="188913"/>
            <a:ext cx="86407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1F497D"/>
                </a:solidFill>
                <a:cs typeface="Arial" panose="020B0604020202020204" pitchFamily="34" charset="0"/>
              </a:rPr>
              <a:t>appendice | </a:t>
            </a:r>
            <a:r>
              <a:rPr lang="it-IT" altLang="it-IT" sz="2000" dirty="0">
                <a:cs typeface="Arial" panose="020B0604020202020204" pitchFamily="34" charset="0"/>
              </a:rPr>
              <a:t>… serie storiche</a:t>
            </a:r>
            <a:endParaRPr lang="it-IT" altLang="it-IT" sz="2000" b="0" i="1" dirty="0">
              <a:cs typeface="Arial" panose="020B0604020202020204" pitchFamily="34" charset="0"/>
            </a:endParaRPr>
          </a:p>
        </p:txBody>
      </p:sp>
      <p:sp>
        <p:nvSpPr>
          <p:cNvPr id="66563" name="CasellaDiTesto 6"/>
          <p:cNvSpPr txBox="1">
            <a:spLocks noChangeArrowheads="1"/>
          </p:cNvSpPr>
          <p:nvPr/>
        </p:nvSpPr>
        <p:spPr bwMode="auto">
          <a:xfrm>
            <a:off x="250825" y="908720"/>
            <a:ext cx="2481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Andamento dell’occupazione</a:t>
            </a:r>
          </a:p>
        </p:txBody>
      </p:sp>
      <p:sp>
        <p:nvSpPr>
          <p:cNvPr id="66564" name="CasellaDiTesto 8"/>
          <p:cNvSpPr txBox="1">
            <a:spLocks noChangeArrowheads="1"/>
          </p:cNvSpPr>
          <p:nvPr/>
        </p:nvSpPr>
        <p:spPr bwMode="auto">
          <a:xfrm>
            <a:off x="250825" y="2852738"/>
            <a:ext cx="350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Andamento dei prezzi praticati dai fornitori</a:t>
            </a:r>
          </a:p>
        </p:txBody>
      </p:sp>
      <p:sp>
        <p:nvSpPr>
          <p:cNvPr id="13" name="CasellaDiTesto 9"/>
          <p:cNvSpPr txBox="1">
            <a:spLocks noChangeArrowheads="1"/>
          </p:cNvSpPr>
          <p:nvPr/>
        </p:nvSpPr>
        <p:spPr bwMode="auto">
          <a:xfrm>
            <a:off x="250825" y="4749035"/>
            <a:ext cx="45262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Andamento dei tempi di pagamento da parte dei clienti</a:t>
            </a:r>
          </a:p>
        </p:txBody>
      </p:sp>
      <p:pic>
        <p:nvPicPr>
          <p:cNvPr id="2" name="Immagine 1"/>
          <p:cNvPicPr>
            <a:picLocks noChangeAspect="1"/>
          </p:cNvPicPr>
          <p:nvPr/>
        </p:nvPicPr>
        <p:blipFill>
          <a:blip r:embed="rId2"/>
          <a:stretch>
            <a:fillRect/>
          </a:stretch>
        </p:blipFill>
        <p:spPr>
          <a:xfrm>
            <a:off x="324000" y="1216800"/>
            <a:ext cx="6913519" cy="1393600"/>
          </a:xfrm>
          <a:prstGeom prst="rect">
            <a:avLst/>
          </a:prstGeom>
        </p:spPr>
      </p:pic>
      <p:pic>
        <p:nvPicPr>
          <p:cNvPr id="3" name="Immagine 2"/>
          <p:cNvPicPr>
            <a:picLocks noChangeAspect="1"/>
          </p:cNvPicPr>
          <p:nvPr/>
        </p:nvPicPr>
        <p:blipFill>
          <a:blip r:embed="rId3"/>
          <a:stretch>
            <a:fillRect/>
          </a:stretch>
        </p:blipFill>
        <p:spPr>
          <a:xfrm>
            <a:off x="324000" y="3150000"/>
            <a:ext cx="6913519" cy="1393600"/>
          </a:xfrm>
          <a:prstGeom prst="rect">
            <a:avLst/>
          </a:prstGeom>
        </p:spPr>
      </p:pic>
      <p:pic>
        <p:nvPicPr>
          <p:cNvPr id="4" name="Immagine 3"/>
          <p:cNvPicPr>
            <a:picLocks noChangeAspect="1"/>
          </p:cNvPicPr>
          <p:nvPr/>
        </p:nvPicPr>
        <p:blipFill>
          <a:blip r:embed="rId4"/>
          <a:stretch>
            <a:fillRect/>
          </a:stretch>
        </p:blipFill>
        <p:spPr>
          <a:xfrm>
            <a:off x="324000" y="5058000"/>
            <a:ext cx="6913519" cy="1393600"/>
          </a:xfrm>
          <a:prstGeom prst="rect">
            <a:avLst/>
          </a:prstGeom>
        </p:spPr>
      </p:pic>
    </p:spTree>
    <p:extLst>
      <p:ext uri="{BB962C8B-B14F-4D97-AF65-F5344CB8AC3E}">
        <p14:creationId xmlns:p14="http://schemas.microsoft.com/office/powerpoint/2010/main" val="22338788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txBox="1">
            <a:spLocks noChangeArrowheads="1"/>
          </p:cNvSpPr>
          <p:nvPr/>
        </p:nvSpPr>
        <p:spPr bwMode="auto">
          <a:xfrm>
            <a:off x="395288" y="188913"/>
            <a:ext cx="86407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1F497D"/>
                </a:solidFill>
                <a:cs typeface="Arial" panose="020B0604020202020204" pitchFamily="34" charset="0"/>
              </a:rPr>
              <a:t>appendice | </a:t>
            </a:r>
            <a:r>
              <a:rPr lang="it-IT" altLang="it-IT" sz="2000" dirty="0">
                <a:cs typeface="Arial" panose="020B0604020202020204" pitchFamily="34" charset="0"/>
              </a:rPr>
              <a:t>… serie storiche</a:t>
            </a:r>
            <a:endParaRPr lang="it-IT" altLang="it-IT" sz="2000" b="0" i="1" dirty="0">
              <a:cs typeface="Arial" panose="020B0604020202020204" pitchFamily="34" charset="0"/>
            </a:endParaRPr>
          </a:p>
        </p:txBody>
      </p:sp>
      <p:sp>
        <p:nvSpPr>
          <p:cNvPr id="67587" name="CasellaDiTesto 8"/>
          <p:cNvSpPr txBox="1">
            <a:spLocks noChangeArrowheads="1"/>
          </p:cNvSpPr>
          <p:nvPr/>
        </p:nvSpPr>
        <p:spPr bwMode="auto">
          <a:xfrm>
            <a:off x="250825" y="2781300"/>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Tassi di interesse</a:t>
            </a:r>
          </a:p>
        </p:txBody>
      </p:sp>
      <p:sp>
        <p:nvSpPr>
          <p:cNvPr id="67588" name="CasellaDiTesto 9"/>
          <p:cNvSpPr txBox="1">
            <a:spLocks noChangeArrowheads="1"/>
          </p:cNvSpPr>
          <p:nvPr/>
        </p:nvSpPr>
        <p:spPr bwMode="auto">
          <a:xfrm>
            <a:off x="250825" y="3913113"/>
            <a:ext cx="1401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Altre condizioni</a:t>
            </a:r>
          </a:p>
        </p:txBody>
      </p:sp>
      <p:sp>
        <p:nvSpPr>
          <p:cNvPr id="67589" name="CasellaDiTesto 6"/>
          <p:cNvSpPr txBox="1">
            <a:spLocks noChangeArrowheads="1"/>
          </p:cNvSpPr>
          <p:nvPr/>
        </p:nvSpPr>
        <p:spPr bwMode="auto">
          <a:xfrm>
            <a:off x="250825" y="5138837"/>
            <a:ext cx="16017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Durata del credito</a:t>
            </a:r>
          </a:p>
        </p:txBody>
      </p:sp>
      <p:sp>
        <p:nvSpPr>
          <p:cNvPr id="17" name="CasellaDiTesto 6"/>
          <p:cNvSpPr txBox="1">
            <a:spLocks noChangeArrowheads="1"/>
          </p:cNvSpPr>
          <p:nvPr/>
        </p:nvSpPr>
        <p:spPr bwMode="auto">
          <a:xfrm>
            <a:off x="250825" y="908720"/>
            <a:ext cx="1991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smtClean="0"/>
              <a:t>Fabbisogno finanziario</a:t>
            </a:r>
            <a:endParaRPr lang="it-IT" altLang="it-IT" sz="1400" b="0" dirty="0"/>
          </a:p>
        </p:txBody>
      </p:sp>
      <p:pic>
        <p:nvPicPr>
          <p:cNvPr id="2" name="Immagine 1"/>
          <p:cNvPicPr>
            <a:picLocks noChangeAspect="1"/>
          </p:cNvPicPr>
          <p:nvPr/>
        </p:nvPicPr>
        <p:blipFill>
          <a:blip r:embed="rId2"/>
          <a:stretch>
            <a:fillRect/>
          </a:stretch>
        </p:blipFill>
        <p:spPr>
          <a:xfrm>
            <a:off x="322853" y="1216800"/>
            <a:ext cx="6913519" cy="1393600"/>
          </a:xfrm>
          <a:prstGeom prst="rect">
            <a:avLst/>
          </a:prstGeom>
        </p:spPr>
      </p:pic>
      <p:pic>
        <p:nvPicPr>
          <p:cNvPr id="3" name="Immagine 2"/>
          <p:cNvPicPr>
            <a:picLocks noChangeAspect="1"/>
          </p:cNvPicPr>
          <p:nvPr/>
        </p:nvPicPr>
        <p:blipFill>
          <a:blip r:embed="rId3"/>
          <a:stretch>
            <a:fillRect/>
          </a:stretch>
        </p:blipFill>
        <p:spPr>
          <a:xfrm>
            <a:off x="322853" y="3145840"/>
            <a:ext cx="6913519" cy="643200"/>
          </a:xfrm>
          <a:prstGeom prst="rect">
            <a:avLst/>
          </a:prstGeom>
        </p:spPr>
      </p:pic>
      <p:pic>
        <p:nvPicPr>
          <p:cNvPr id="4" name="Immagine 3"/>
          <p:cNvPicPr>
            <a:picLocks noChangeAspect="1"/>
          </p:cNvPicPr>
          <p:nvPr/>
        </p:nvPicPr>
        <p:blipFill>
          <a:blip r:embed="rId4"/>
          <a:stretch>
            <a:fillRect/>
          </a:stretch>
        </p:blipFill>
        <p:spPr>
          <a:xfrm>
            <a:off x="322853" y="4221088"/>
            <a:ext cx="6913519" cy="643200"/>
          </a:xfrm>
          <a:prstGeom prst="rect">
            <a:avLst/>
          </a:prstGeom>
        </p:spPr>
      </p:pic>
      <p:pic>
        <p:nvPicPr>
          <p:cNvPr id="5" name="Immagine 4"/>
          <p:cNvPicPr>
            <a:picLocks noChangeAspect="1"/>
          </p:cNvPicPr>
          <p:nvPr/>
        </p:nvPicPr>
        <p:blipFill>
          <a:blip r:embed="rId5"/>
          <a:stretch>
            <a:fillRect/>
          </a:stretch>
        </p:blipFill>
        <p:spPr>
          <a:xfrm>
            <a:off x="322853" y="5445224"/>
            <a:ext cx="6913519" cy="643200"/>
          </a:xfrm>
          <a:prstGeom prst="rect">
            <a:avLst/>
          </a:prstGeom>
        </p:spPr>
      </p:pic>
    </p:spTree>
    <p:extLst>
      <p:ext uri="{BB962C8B-B14F-4D97-AF65-F5344CB8AC3E}">
        <p14:creationId xmlns:p14="http://schemas.microsoft.com/office/powerpoint/2010/main" val="2818157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txBox="1">
            <a:spLocks noChangeArrowheads="1"/>
          </p:cNvSpPr>
          <p:nvPr/>
        </p:nvSpPr>
        <p:spPr bwMode="auto">
          <a:xfrm>
            <a:off x="395288" y="188913"/>
            <a:ext cx="86407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1F497D"/>
                </a:solidFill>
                <a:cs typeface="Arial" panose="020B0604020202020204" pitchFamily="34" charset="0"/>
              </a:rPr>
              <a:t>appendice | </a:t>
            </a:r>
            <a:r>
              <a:rPr lang="it-IT" altLang="it-IT" sz="2000" dirty="0">
                <a:cs typeface="Arial" panose="020B0604020202020204" pitchFamily="34" charset="0"/>
              </a:rPr>
              <a:t>… serie storiche</a:t>
            </a:r>
            <a:endParaRPr lang="it-IT" altLang="it-IT" sz="2000" b="0" i="1" dirty="0">
              <a:cs typeface="Arial" panose="020B0604020202020204" pitchFamily="34" charset="0"/>
            </a:endParaRPr>
          </a:p>
        </p:txBody>
      </p:sp>
      <p:sp>
        <p:nvSpPr>
          <p:cNvPr id="68611" name="CasellaDiTesto 8"/>
          <p:cNvSpPr txBox="1">
            <a:spLocks noChangeArrowheads="1"/>
          </p:cNvSpPr>
          <p:nvPr/>
        </p:nvSpPr>
        <p:spPr bwMode="auto">
          <a:xfrm>
            <a:off x="250825" y="1052736"/>
            <a:ext cx="27003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Garanzie richieste dalle banche</a:t>
            </a:r>
          </a:p>
        </p:txBody>
      </p:sp>
      <p:sp>
        <p:nvSpPr>
          <p:cNvPr id="68612" name="CasellaDiTesto 9"/>
          <p:cNvSpPr txBox="1">
            <a:spLocks noChangeArrowheads="1"/>
          </p:cNvSpPr>
          <p:nvPr/>
        </p:nvSpPr>
        <p:spPr bwMode="auto">
          <a:xfrm>
            <a:off x="250825" y="2359025"/>
            <a:ext cx="2139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1400" b="0" dirty="0"/>
              <a:t>Costo dei servizi bancari</a:t>
            </a:r>
          </a:p>
        </p:txBody>
      </p:sp>
      <p:pic>
        <p:nvPicPr>
          <p:cNvPr id="2" name="Immagine 1"/>
          <p:cNvPicPr>
            <a:picLocks noChangeAspect="1"/>
          </p:cNvPicPr>
          <p:nvPr/>
        </p:nvPicPr>
        <p:blipFill>
          <a:blip r:embed="rId2"/>
          <a:stretch>
            <a:fillRect/>
          </a:stretch>
        </p:blipFill>
        <p:spPr>
          <a:xfrm>
            <a:off x="458308" y="1412776"/>
            <a:ext cx="6913519" cy="643200"/>
          </a:xfrm>
          <a:prstGeom prst="rect">
            <a:avLst/>
          </a:prstGeom>
        </p:spPr>
      </p:pic>
      <p:pic>
        <p:nvPicPr>
          <p:cNvPr id="3" name="Immagine 2"/>
          <p:cNvPicPr>
            <a:picLocks noChangeAspect="1"/>
          </p:cNvPicPr>
          <p:nvPr/>
        </p:nvPicPr>
        <p:blipFill>
          <a:blip r:embed="rId3"/>
          <a:stretch>
            <a:fillRect/>
          </a:stretch>
        </p:blipFill>
        <p:spPr>
          <a:xfrm>
            <a:off x="458308" y="2748848"/>
            <a:ext cx="6913519" cy="643200"/>
          </a:xfrm>
          <a:prstGeom prst="rect">
            <a:avLst/>
          </a:prstGeom>
        </p:spPr>
      </p:pic>
    </p:spTree>
    <p:extLst>
      <p:ext uri="{BB962C8B-B14F-4D97-AF65-F5344CB8AC3E}">
        <p14:creationId xmlns:p14="http://schemas.microsoft.com/office/powerpoint/2010/main" val="37327748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z="2000" dirty="0" smtClean="0">
                <a:solidFill>
                  <a:srgbClr val="1F497D"/>
                </a:solidFill>
              </a:rPr>
              <a:t>appendice </a:t>
            </a:r>
            <a:r>
              <a:rPr lang="it-IT" sz="2000" dirty="0">
                <a:solidFill>
                  <a:srgbClr val="364E88"/>
                </a:solidFill>
              </a:rPr>
              <a:t>| </a:t>
            </a:r>
            <a:r>
              <a:rPr lang="it-IT" sz="2000" dirty="0"/>
              <a:t>glossario</a:t>
            </a:r>
          </a:p>
        </p:txBody>
      </p:sp>
      <p:sp>
        <p:nvSpPr>
          <p:cNvPr id="59394" name="Rettangolo 7"/>
          <p:cNvSpPr>
            <a:spLocks noChangeArrowheads="1"/>
          </p:cNvSpPr>
          <p:nvPr/>
        </p:nvSpPr>
        <p:spPr bwMode="auto">
          <a:xfrm>
            <a:off x="442913" y="749300"/>
            <a:ext cx="4075112"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it-IT" sz="900" b="0" dirty="0">
                <a:solidFill>
                  <a:srgbClr val="364E88"/>
                </a:solidFill>
              </a:rPr>
              <a:t>Andamento congiunturale</a:t>
            </a:r>
            <a:r>
              <a:rPr lang="it-IT" sz="900" b="0" dirty="0"/>
              <a:t>. E’ un fenomeno analizzato sulla base di quattro indicatori per valutare l’andamento economico delle imprese in un periodo dato (es. un trimestre): </a:t>
            </a:r>
          </a:p>
          <a:p>
            <a:pPr algn="just"/>
            <a:r>
              <a:rPr lang="it-IT" sz="900" b="0" i="1" u="sng" dirty="0"/>
              <a:t>ricavi</a:t>
            </a:r>
            <a:r>
              <a:rPr lang="it-IT" sz="900" b="0" dirty="0"/>
              <a:t> dell’impresa nel periodo; </a:t>
            </a:r>
          </a:p>
          <a:p>
            <a:pPr algn="just"/>
            <a:r>
              <a:rPr lang="it-IT" sz="900" b="0" i="1" u="sng" dirty="0"/>
              <a:t>occupazione </a:t>
            </a:r>
            <a:r>
              <a:rPr lang="it-IT" sz="900" b="0" dirty="0"/>
              <a:t>dell’impresa nel periodo (in termini di variazione del numero degli addetti dell’impresa);</a:t>
            </a:r>
          </a:p>
          <a:p>
            <a:pPr algn="just"/>
            <a:r>
              <a:rPr lang="it-IT" sz="900" b="0" i="1" u="sng" dirty="0"/>
              <a:t>prezzi praticati dai fornitori alle imprese </a:t>
            </a:r>
            <a:r>
              <a:rPr lang="it-IT" sz="900" b="0" dirty="0"/>
              <a:t>nel periodo (si intende la variazione del prezzi praticati dai fornitori delle imprese campione alle imprese stesse rispetto al periodo precedente);</a:t>
            </a:r>
          </a:p>
          <a:p>
            <a:pPr algn="just"/>
            <a:r>
              <a:rPr lang="it-IT" sz="900" b="0" i="1" u="sng" dirty="0"/>
              <a:t>ritardo nei pagamenti</a:t>
            </a:r>
            <a:r>
              <a:rPr lang="it-IT" sz="900" b="0" u="sng" dirty="0"/>
              <a:t> </a:t>
            </a:r>
            <a:r>
              <a:rPr lang="it-IT" sz="900" b="0" dirty="0"/>
              <a:t>nel periodo (si intende il fenomeno del ritardo nei pagamenti da parte dei “clienti” delle imprese campione).</a:t>
            </a:r>
          </a:p>
          <a:p>
            <a:pPr algn="just"/>
            <a:r>
              <a:rPr lang="it-IT" sz="900" b="0" dirty="0">
                <a:solidFill>
                  <a:srgbClr val="364E88"/>
                </a:solidFill>
              </a:rPr>
              <a:t>Clima di fiducia</a:t>
            </a:r>
            <a:r>
              <a:rPr lang="it-IT" sz="900" b="0" dirty="0"/>
              <a:t>. Il clima di fiducia viene analizzato sulla base di due indicatori per valutare l’ottimismo/pessimismo delle imprese (andamento dell’economia italiana, andamento della propria impresa).</a:t>
            </a:r>
          </a:p>
          <a:p>
            <a:pPr algn="just"/>
            <a:r>
              <a:rPr lang="it-IT" sz="900" b="0" dirty="0">
                <a:solidFill>
                  <a:srgbClr val="364E88"/>
                </a:solidFill>
              </a:rPr>
              <a:t>Dimensione delle imprese</a:t>
            </a:r>
            <a:r>
              <a:rPr lang="it-IT" sz="900" b="0" dirty="0">
                <a:solidFill>
                  <a:srgbClr val="3E508E"/>
                </a:solidFill>
              </a:rPr>
              <a:t>.</a:t>
            </a:r>
            <a:r>
              <a:rPr lang="it-IT" sz="900" b="0" dirty="0"/>
              <a:t> n. 4 classi – Micro imprese (1-9 addetti), Piccole imprese (10-49 addetti), Medie imprese (50-249 addetti), Grandi imprese (oltre 249 addetti); n. 7 classi – 1 addetto, 2-5 addetti, 6-9 addetti, 10-19 addetti, 20-49 addetti, 50-249 addetti, oltre 249 addetti.</a:t>
            </a:r>
          </a:p>
          <a:p>
            <a:pPr algn="just"/>
            <a:r>
              <a:rPr lang="it-IT" sz="900" b="0" dirty="0">
                <a:solidFill>
                  <a:srgbClr val="364E88"/>
                </a:solidFill>
              </a:rPr>
              <a:t>Domanda e offerta di credito</a:t>
            </a:r>
            <a:r>
              <a:rPr lang="it-IT" sz="900" b="0" dirty="0"/>
              <a:t>. Analisi effettuata rilevando le percentuali di imprese che in un periodo di tempo dato (es. un trimestre) si sono recate in banca per chiedere un fido o un finanziamento, o la rinegoziazione di un fido o di un finanziamento esistente.</a:t>
            </a:r>
          </a:p>
          <a:p>
            <a:pPr algn="just"/>
            <a:r>
              <a:rPr lang="it-IT" sz="900" b="0" dirty="0"/>
              <a:t>Esito della domanda di credito. L’esito della domanda di credito viene analizzato in funzione delle seguenti variabili: </a:t>
            </a:r>
          </a:p>
          <a:p>
            <a:pPr algn="just"/>
            <a:r>
              <a:rPr lang="it-IT" sz="900" b="0" dirty="0"/>
              <a:t>imprese la domanda di credito delle quali è stata </a:t>
            </a:r>
            <a:r>
              <a:rPr lang="it-IT" sz="900" b="0" i="1" dirty="0"/>
              <a:t>accolta con un ammontare pari o superiore </a:t>
            </a:r>
            <a:r>
              <a:rPr lang="it-IT" sz="900" b="0" dirty="0"/>
              <a:t>rispetto alla richiesta;</a:t>
            </a:r>
          </a:p>
          <a:p>
            <a:pPr algn="just"/>
            <a:r>
              <a:rPr lang="it-IT" sz="900" b="0" dirty="0"/>
              <a:t>imprese la domanda di credito delle quali è stata </a:t>
            </a:r>
            <a:r>
              <a:rPr lang="it-IT" sz="900" b="0" i="1" dirty="0"/>
              <a:t>accolta con un ammontare inferiore </a:t>
            </a:r>
            <a:r>
              <a:rPr lang="it-IT" sz="900" b="0" dirty="0"/>
              <a:t>rispetto alla richiesta;</a:t>
            </a:r>
          </a:p>
          <a:p>
            <a:pPr algn="just"/>
            <a:r>
              <a:rPr lang="it-IT" sz="900" b="0" dirty="0"/>
              <a:t>imprese la domanda di credito delle quali </a:t>
            </a:r>
            <a:r>
              <a:rPr lang="it-IT" sz="900" b="0" i="1" dirty="0"/>
              <a:t>non è stata accolta</a:t>
            </a:r>
            <a:r>
              <a:rPr lang="it-IT" sz="900" b="0" dirty="0"/>
              <a:t>;</a:t>
            </a:r>
          </a:p>
          <a:p>
            <a:pPr algn="just"/>
            <a:r>
              <a:rPr lang="it-IT" sz="900" b="0" dirty="0"/>
              <a:t>imprese </a:t>
            </a:r>
            <a:r>
              <a:rPr lang="it-IT" sz="900" b="0" i="1" dirty="0"/>
              <a:t>in attesa di conoscere l’esito </a:t>
            </a:r>
            <a:r>
              <a:rPr lang="it-IT" sz="900" b="0" dirty="0"/>
              <a:t>della propria domanda di credito;</a:t>
            </a:r>
          </a:p>
          <a:p>
            <a:pPr algn="just"/>
            <a:r>
              <a:rPr lang="it-IT" sz="900" b="0" dirty="0"/>
              <a:t>imprese che </a:t>
            </a:r>
            <a:r>
              <a:rPr lang="it-IT" sz="900" b="0" i="1" dirty="0"/>
              <a:t>non hanno fatto richiesta </a:t>
            </a:r>
            <a:r>
              <a:rPr lang="it-IT" sz="900" b="0" dirty="0"/>
              <a:t>di credito ma che sono intenzionate a formalizzarla nel periodo di tempo successivo (es. il prossimo trimestre).</a:t>
            </a:r>
          </a:p>
          <a:p>
            <a:pPr algn="just"/>
            <a:r>
              <a:rPr lang="it-IT" sz="900" b="0" dirty="0"/>
              <a:t>Area di stabilità</a:t>
            </a:r>
            <a:r>
              <a:rPr lang="it-IT" sz="900" b="0" i="1" dirty="0"/>
              <a:t>.</a:t>
            </a:r>
            <a:r>
              <a:rPr lang="it-IT" sz="900" b="0" dirty="0"/>
              <a:t> E’ la percentuale di imprese che hanno visto propria richiesta di credito accolta con un ammontare pari o superiore a quello richiesto.</a:t>
            </a:r>
          </a:p>
          <a:p>
            <a:pPr algn="just"/>
            <a:r>
              <a:rPr lang="it-IT" sz="900" b="0" dirty="0"/>
              <a:t>Area di irrigidimento</a:t>
            </a:r>
            <a:r>
              <a:rPr lang="it-IT" sz="900" b="0" i="1" dirty="0"/>
              <a:t>. </a:t>
            </a:r>
            <a:r>
              <a:rPr lang="it-IT" sz="900" b="0" dirty="0"/>
              <a:t>E’ la percentuale di imprese che hanno visto la propria richiesta di credito accolta con ammontare inferiore rispetto alla richiesta o che hanno visto rifiutarsi del tutto la propria domanda di credito.</a:t>
            </a:r>
          </a:p>
          <a:p>
            <a:pPr algn="just"/>
            <a:r>
              <a:rPr lang="it-IT" sz="900" b="0" dirty="0">
                <a:solidFill>
                  <a:srgbClr val="364E88"/>
                </a:solidFill>
              </a:rPr>
              <a:t>DSO: </a:t>
            </a:r>
            <a:r>
              <a:rPr lang="it-IT" sz="900" b="0" dirty="0"/>
              <a:t>Il Days sales outstanding (Dso) indica il numero medio di giorni necessario per ricevere un pagamento. </a:t>
            </a:r>
          </a:p>
        </p:txBody>
      </p:sp>
      <p:sp>
        <p:nvSpPr>
          <p:cNvPr id="59395" name="Rettangolo 7"/>
          <p:cNvSpPr>
            <a:spLocks noChangeArrowheads="1"/>
          </p:cNvSpPr>
          <p:nvPr/>
        </p:nvSpPr>
        <p:spPr bwMode="auto">
          <a:xfrm>
            <a:off x="4895850" y="749300"/>
            <a:ext cx="4075113"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it-IT" sz="900" b="0" dirty="0">
                <a:solidFill>
                  <a:srgbClr val="364E88"/>
                </a:solidFill>
              </a:rPr>
              <a:t>Fabbisogno finanziario</a:t>
            </a:r>
            <a:r>
              <a:rPr lang="it-IT" sz="900" b="0" dirty="0"/>
              <a:t>. E’ un indicatore analizzato calcolando la percentuale delle imprese che sono riuscite a fare fronte ai propri impegni finanziari in un periodo di tempo dati (es. un trimestre) al netto delle imprese che vi hanno fatto fronte con difficoltà o che non vi sono riuscite affatto.</a:t>
            </a:r>
          </a:p>
          <a:p>
            <a:pPr algn="just"/>
            <a:r>
              <a:rPr lang="it-IT" sz="900" b="0" dirty="0">
                <a:solidFill>
                  <a:srgbClr val="364E88"/>
                </a:solidFill>
              </a:rPr>
              <a:t>Imprese femminili</a:t>
            </a:r>
            <a:r>
              <a:rPr lang="it-IT" sz="900" b="0" dirty="0"/>
              <a:t>. Società cooperative e società di persone, costituite in misura non inferiore al 60% da donne. Società di capitali le cui quote di partecipazione spettino in misura non inferiore ai due terzi a donne e i cui organi di amministrazione siano costituiti per almeno i due terzi da donne. Imprese individuali gestite da donne, che operino nei settori dellʹindustria, dellʹartigianato, dellʹagricoltura, del commercio, del turismo e dei servizi. Consorzi costituiti per almeno il 51% da cooperative femminili.</a:t>
            </a:r>
          </a:p>
          <a:p>
            <a:pPr algn="just"/>
            <a:r>
              <a:rPr lang="it-IT" sz="900" b="0" dirty="0">
                <a:solidFill>
                  <a:srgbClr val="364E88"/>
                </a:solidFill>
              </a:rPr>
              <a:t>Imprese giovani</a:t>
            </a:r>
            <a:r>
              <a:rPr lang="it-IT" sz="900" b="0" dirty="0"/>
              <a:t>. Imprese individuali il cui titolare sia in età inferiore ai 36 anni, società di persone costituite in maggioranza da giovani in età inferiore ai 36 anni, società di capitali i cui Cda siano composti per più dei due terzi da giovani in età inferiore ai 36 anni.</a:t>
            </a:r>
          </a:p>
          <a:p>
            <a:pPr algn="just"/>
            <a:r>
              <a:rPr lang="it-IT" sz="900" b="0" dirty="0">
                <a:solidFill>
                  <a:srgbClr val="3E508E"/>
                </a:solidFill>
              </a:rPr>
              <a:t>Imprese start up. </a:t>
            </a:r>
            <a:r>
              <a:rPr lang="it-IT" sz="900" b="0" dirty="0"/>
              <a:t>Società di capitali, anche in forma cooperativa, non quotata su un mercato regolamentato o su un sistema multilaterale di negoziazione con la maggioranza delle quote o azioni rappresentative del capitale sociale e dei diritti di voto nell’Assemblea ordinaria dei soci detenute da persone fisiche, costituita e attiva da non più di 48 mesi (quattro anni), con sede principale in Italia. A partire dal secondo anno di attività, il totale del valore della produzione annua risultante dall’ultimo bilancio, approvato entro sei mesi dalla chiusura dell’esercizio, non deve essere superiore ai 5 milioni di euro. Non devono essere stati distribuiti utili. Oggetto sociale esclusivo: sviluppo, produzione e commercializzazione di prodotti o servizi innovativi ad alto valore tecnologico. Non deve essere stata costituita da una fusione, scissione societaria o a seguito di cessione di azienda o di ramo di azienda.</a:t>
            </a:r>
          </a:p>
          <a:p>
            <a:pPr algn="just"/>
            <a:r>
              <a:rPr lang="it-IT" sz="900" b="0" dirty="0">
                <a:solidFill>
                  <a:srgbClr val="3E508E"/>
                </a:solidFill>
              </a:rPr>
              <a:t>KPI: </a:t>
            </a:r>
            <a:r>
              <a:rPr lang="it-IT" sz="900" b="0" dirty="0"/>
              <a:t>Un indicatore chiave di prestazione (in inglese Key Performance Indicators o KPI) è un indice che monitora l'andamento di un processo aziendale. I Key Performance Indicators (KPI) aiutano a definire e misurare i progressi compiuti per raggiungere gli obiettivi della propria organizzazione. Dopo che l'azienda ha analizzato la sua missione, identificato tutti i suoi concorrenti e definito gli obiettivi, essa necessita di un modo per misurare il raggiungimento di tali obiettivi. I KPI sono proprio tali misure.</a:t>
            </a:r>
          </a:p>
          <a:p>
            <a:pPr algn="just"/>
            <a:r>
              <a:rPr lang="it-IT" sz="900" b="0" dirty="0">
                <a:solidFill>
                  <a:srgbClr val="364E88"/>
                </a:solidFill>
              </a:rPr>
              <a:t>Offerta di credito</a:t>
            </a:r>
            <a:r>
              <a:rPr lang="it-IT" sz="900" b="0" dirty="0"/>
              <a:t>. L’offerta di credito viene analizzata esclusivamente presso le imprese che dispongono di un finanziamento, o di un fido, da parte di una banca da almeno sei mesi. Lo studio dell’Offerta di credito da parte delle banche si basa su quattro indicatori: </a:t>
            </a:r>
            <a:r>
              <a:rPr lang="it-IT" sz="900" b="0" i="1" dirty="0"/>
              <a:t>Costo del finanziamento, Costo delle cosiddette “altre condizioni”, Durata temporale del credito (fa riferimento ai soli affidamenti), Garanzie richieste dalle banche agli imprenditori a copertura dei finanziamenti concessi.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z="2000" dirty="0" smtClean="0">
                <a:solidFill>
                  <a:srgbClr val="1F497D"/>
                </a:solidFill>
              </a:rPr>
              <a:t>appendice </a:t>
            </a:r>
            <a:r>
              <a:rPr lang="it-IT" sz="2000" dirty="0">
                <a:solidFill>
                  <a:srgbClr val="364E88"/>
                </a:solidFill>
              </a:rPr>
              <a:t>| </a:t>
            </a:r>
            <a:r>
              <a:rPr lang="it-IT" sz="2000" dirty="0"/>
              <a:t>glossario</a:t>
            </a:r>
          </a:p>
        </p:txBody>
      </p:sp>
      <p:sp>
        <p:nvSpPr>
          <p:cNvPr id="60418" name="Rettangolo 7"/>
          <p:cNvSpPr>
            <a:spLocks noChangeArrowheads="1"/>
          </p:cNvSpPr>
          <p:nvPr/>
        </p:nvSpPr>
        <p:spPr bwMode="auto">
          <a:xfrm>
            <a:off x="434975" y="749300"/>
            <a:ext cx="4075113"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it-IT" sz="900" b="0" dirty="0">
                <a:solidFill>
                  <a:srgbClr val="3E508E"/>
                </a:solidFill>
              </a:rPr>
              <a:t>Order to cash: </a:t>
            </a:r>
            <a:r>
              <a:rPr lang="it-IT" sz="900" b="0" dirty="0"/>
              <a:t>Le attività di Order to Cash generalmente si riferiscono alle attività di pianificazione delle risorse dell’impresa, tra le quali prendere gli ordini dei clienti attraverso i canali di vendita (email, internet, venditori), compiere la transazione, inviare la fattura e ricevere il pagamento. </a:t>
            </a:r>
          </a:p>
          <a:p>
            <a:pPr algn="just"/>
            <a:r>
              <a:rPr lang="it-IT" sz="900" b="0" dirty="0">
                <a:solidFill>
                  <a:srgbClr val="364E88"/>
                </a:solidFill>
              </a:rPr>
              <a:t>Raggruppamenti principali di industrie (RPI)</a:t>
            </a:r>
            <a:r>
              <a:rPr lang="it-IT" sz="900" b="0" dirty="0"/>
              <a:t>: beni di consumo, beni intermedi e beni strumentali. Il regolamento della Commissione europea n.656/2007 (G.U. delle Comunità europee del 15 giugno 2007) stabilisce, per tutti i paesi membri, i criteri per la definizione degli Rpi: a ciascuno di essi vengono attribuiti, secondo il criterio della prevalenza, interi gruppi e/o divisioni di attività economica. </a:t>
            </a:r>
          </a:p>
          <a:p>
            <a:pPr algn="just"/>
            <a:r>
              <a:rPr lang="it-IT" sz="900" b="0" dirty="0">
                <a:solidFill>
                  <a:srgbClr val="364E88"/>
                </a:solidFill>
              </a:rPr>
              <a:t>Ripartizioni territoriali</a:t>
            </a:r>
            <a:r>
              <a:rPr lang="it-IT" sz="900" b="0" dirty="0"/>
              <a:t>: comprendono, rispettivamente, le seguenti regioni: Nord-ovest: Piemonte, Valle d'Aosta/Vallée d'Aoste, Liguria e Lombardia; Nord-est: Emilia-Romagna, Veneto, Trentino-Alto Adige/Südtirol, Friuli-Venezia Giulia; Centro: Toscana, Marche, Umbria e Lazio; Mezzogiorno: Abruzzo, Molise, Campania, Puglia, Basilicata, Calabria, Sicilia e Sardegna. </a:t>
            </a:r>
          </a:p>
          <a:p>
            <a:pPr algn="just"/>
            <a:r>
              <a:rPr lang="it-IT" sz="900" b="0" dirty="0">
                <a:solidFill>
                  <a:srgbClr val="364E88"/>
                </a:solidFill>
              </a:rPr>
              <a:t>Saldi</a:t>
            </a:r>
            <a:r>
              <a:rPr lang="it-IT" sz="900" b="0" dirty="0"/>
              <a:t>: per ogni domanda i risultati sono espressi in termini di frequenze percentuali relative alle singole modalità di risposta (in genere tre, ad esempio: “alto”, “normale”, “basso”). Indicazioni quantitative sintetiche dei fenomeni osservati sono espresse dai saldi, che consistono nelle differenze fra le modalità favorevoli e sfavorevoli. La modalità centrale (invarianza, stazionarietà) non viene considerata nel calcolo. Gli indicatori variano tra +100% (nell’ipotesi in cui il totale degli intervistati campione esprimesse un’opinione di miglioramento) e -100% (nell’ipotesi in cui il totale degli intervistati campione esprimesse un’opinione di peggioramento.</a:t>
            </a:r>
          </a:p>
          <a:p>
            <a:pPr algn="just"/>
            <a:r>
              <a:rPr lang="it-IT" sz="900" b="0" dirty="0">
                <a:solidFill>
                  <a:srgbClr val="364E88"/>
                </a:solidFill>
              </a:rPr>
              <a:t>Segmenti di imprese</a:t>
            </a:r>
            <a:r>
              <a:rPr lang="it-IT" sz="900" b="0" dirty="0"/>
              <a:t>. n. 3 classi – Small Business (soggetti con un fatturato fino a 2,5 milioni di euro), Imprese (soggetti con un fatturato compreso tra 2,5 milioni di euro e 150 milioni di euro), Large Business (soggetti con un fatturato superiore ai 150 milioni di euro).</a:t>
            </a:r>
          </a:p>
          <a:p>
            <a:pPr algn="just"/>
            <a:r>
              <a:rPr lang="it-IT" sz="900" b="0" dirty="0">
                <a:solidFill>
                  <a:srgbClr val="364E88"/>
                </a:solidFill>
              </a:rPr>
              <a:t>Settore dell’industria</a:t>
            </a:r>
            <a:r>
              <a:rPr lang="it-IT" sz="900" b="0" dirty="0"/>
              <a:t>. Il Settore dell’Industria comprende:</a:t>
            </a:r>
          </a:p>
          <a:p>
            <a:pPr algn="just"/>
            <a:r>
              <a:rPr lang="it-IT" sz="900" b="0" dirty="0"/>
              <a:t>Manifattura: estrazione di minerali da cave e miniere (B), industrie alimentari, delle bevande e del tabacco (CA), industrie tessili e dell’abbigliamento (CB), industria dei prodotti in legno e carta (CC), fabbricazione di coke e prodotti derivanti dalla raffinazione del petrolio (CD), fabbricazione di prodotti chimici (CE), fabbricazione di prodotti farmaceutici di base (CF), fabbricazione di articoli in gomma e materie plastiche (CG), metallurgia e fabbricazione di prodotti in metallo esclusi macchinari e attrezzature (CH), fabbricazione di computer e prodotti di elettronica e ottica (CI), fabbricazione di apparecchiature elettriche e non elettriche (CJ), fabbricazione di macchinari ed apparecchiature nca (CK), fabbricazione di mezzi di trasporto (CL), riparazioni e installazione di macchine e apparecchiature (CM), fornitura di energia elettrica, gas, vapore (D), fornitura di acqua reti fognarie, gestione dei rifiuti e risanamento (E).</a:t>
            </a:r>
          </a:p>
        </p:txBody>
      </p:sp>
      <p:sp>
        <p:nvSpPr>
          <p:cNvPr id="60419" name="Rettangolo 7"/>
          <p:cNvSpPr>
            <a:spLocks noChangeArrowheads="1"/>
          </p:cNvSpPr>
          <p:nvPr/>
        </p:nvSpPr>
        <p:spPr bwMode="auto">
          <a:xfrm>
            <a:off x="4895850" y="749300"/>
            <a:ext cx="4075113"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it-IT" sz="900" b="0" dirty="0"/>
              <a:t>Costruzioni: costruzione di edifici (41), ingegneria civile (42) e lavori di costruzione specializzati (43). La costruzione di edifici include lavori generali per la costruzione di edifici di qualsiasi tipo. L’ingegneria civile comprende i lavori generali per la costruzione di opere di ingegneria civile quali autostrade, strade, ponti, gallerie, ferrovie, campi di aviazione, porti ed altre opere idrauliche, nonché la costruzione di sistemi di irrigazione e di fognatura, condotte e linee elettriche, impianti sportivi all’aperto, eccetera. I lavori di costruzione specializzati comprendono attività specializzate (quali l’infissione di pali, i lavori di fondazione eccetera), attività di finitura e completamento degli edifici e attività di installazione di tutti i tipi di servizi, necessarie al funzionamento della costruzione.</a:t>
            </a:r>
          </a:p>
          <a:p>
            <a:pPr algn="just"/>
            <a:r>
              <a:rPr lang="it-IT" sz="900" b="0" dirty="0">
                <a:solidFill>
                  <a:srgbClr val="364E88"/>
                </a:solidFill>
              </a:rPr>
              <a:t>Settore dei servizi di mercato</a:t>
            </a:r>
            <a:r>
              <a:rPr lang="it-IT" sz="900" b="0" dirty="0"/>
              <a:t>. Il settore dei Servizi di mercato comprende:</a:t>
            </a:r>
          </a:p>
          <a:p>
            <a:pPr algn="just"/>
            <a:r>
              <a:rPr lang="it-IT" sz="900" b="0" dirty="0"/>
              <a:t>Commercio: Commercio all’ingrosso e al dettaglio e riparazione di autoveicoli e motocicli (45), Commercio al dettaglio, escluso quello di autoveicoli e motocicli (47). Suddivisione per “Grande distribuzione” (imprese che possiedono punti di vendita operanti nella forma di Supermercato, Ipermercato, Discount, Grande magazzino o altra grande superficie specializzata o non, con superficie di vendita superiore ai 400 mq) e “Non grande distribuzione o “Distribuzione tradizionale” (imprese che si configurano come punti di vendita specializzati non appartenenti alla grande distribuzione, caratterizzati da una superficie di vendita non superiore ai 400 mq).</a:t>
            </a:r>
          </a:p>
          <a:p>
            <a:pPr algn="just"/>
            <a:r>
              <a:rPr lang="it-IT" sz="900" b="0" dirty="0"/>
              <a:t>Servizi turistici: Alloggio (55), Attività dei servizi di ristorazione (56) e Attività dei servizi delle agenzie di viaggio, dei tour operator e servizi di prenotazione e Attività connesse (79). </a:t>
            </a:r>
          </a:p>
          <a:p>
            <a:pPr algn="just"/>
            <a:r>
              <a:rPr lang="it-IT" sz="900" b="0" dirty="0"/>
              <a:t>Servizi alle imprese: Trasporto marittimo e per vie d’acqua (50), Trasporto aereo (51), Magazzinaggio e Attività di supporto ai trasporti (52), Servizi postali e Attività di corriere (53), Attività editoriali (58), Attività di produzione cinematografica, di video e di programmi televisivi, di registrazioni musicali e sonore (59), Attività di programmazione e trasmissione (60), Telecomunicazioni (61), Produzione di software, consulenza informatica e Attività connesse (62), Attività dei servizi di informazione e altri servizi informatici (63), Attività immobiliari (68), Attività legali e contabilità (69), Attività di direzione aziendale e di consulenza gestionale (70), Attività degli studi di architettura e ingegneria; collaudi e analisi tecniche (71), Ricerca scientifica e sviluppo (72), Pubblicità e ricerche di mercato (73), Altre Attività professionali, scientifiche e tecniche (74), Attività di noleggio e leasing operativo (77), Attività di ricerca, selezione, fornitura di personale (78), Servizi di vigilanza e investigazione (80), Attività di servizi per edifici e paesaggio (81), Attività di supporto per le funzioni di ufficio e altre Attività di supporto (82).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z="2000" dirty="0" smtClean="0">
                <a:solidFill>
                  <a:srgbClr val="1F497D"/>
                </a:solidFill>
              </a:rPr>
              <a:t>appendice </a:t>
            </a:r>
            <a:r>
              <a:rPr lang="it-IT" sz="2000" dirty="0">
                <a:solidFill>
                  <a:srgbClr val="364E88"/>
                </a:solidFill>
              </a:rPr>
              <a:t>| </a:t>
            </a:r>
            <a:r>
              <a:rPr lang="it-IT" sz="2000" dirty="0"/>
              <a:t>glossario</a:t>
            </a:r>
          </a:p>
        </p:txBody>
      </p:sp>
      <p:sp>
        <p:nvSpPr>
          <p:cNvPr id="61442" name="Rettangolo 7"/>
          <p:cNvSpPr>
            <a:spLocks noChangeArrowheads="1"/>
          </p:cNvSpPr>
          <p:nvPr/>
        </p:nvSpPr>
        <p:spPr bwMode="auto">
          <a:xfrm>
            <a:off x="434975" y="749300"/>
            <a:ext cx="4075113"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it-IT" sz="900" b="0" dirty="0"/>
              <a:t>Servizi alle persone: Sanità e assistenza sanitaria (86), Servizi di assistenza sociale residenziale (87), Assistenza sociale non residenziale (88), Attività creative, artistiche e di intrattenimento (90), Attività di biblioteche, archivi, musei ed altre attività culturali (91), Attività riguardanti le lotterie, le scommesse, le case da gioco (92), Attività sportive, di intrattenimento e di divertimento (93), Riparazione di computer e di beni per uso personale e per la casa (95), Altre attività di servizi per la persona.</a:t>
            </a:r>
          </a:p>
          <a:p>
            <a:pPr algn="just"/>
            <a:r>
              <a:rPr lang="it-IT" sz="900" b="0" dirty="0">
                <a:solidFill>
                  <a:srgbClr val="364E88"/>
                </a:solidFill>
              </a:rPr>
              <a:t>Settori di attività</a:t>
            </a:r>
            <a:r>
              <a:rPr lang="it-IT" sz="900" b="0" dirty="0"/>
              <a:t>. n. 6 classi – Manifattura, Costruzioni, Commercio, Turismo, Servizi alle imprese, Servizi alle persone.</a:t>
            </a:r>
          </a:p>
          <a:p>
            <a:pPr algn="just"/>
            <a:endParaRPr lang="it-IT" sz="9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306000" y="1951200"/>
            <a:ext cx="3195659" cy="2527200"/>
          </a:xfrm>
          <a:prstGeom prst="rect">
            <a:avLst/>
          </a:prstGeom>
        </p:spPr>
      </p:pic>
      <p:pic>
        <p:nvPicPr>
          <p:cNvPr id="7" name="Immagine 6"/>
          <p:cNvPicPr>
            <a:picLocks noChangeAspect="1"/>
          </p:cNvPicPr>
          <p:nvPr/>
        </p:nvPicPr>
        <p:blipFill>
          <a:blip r:embed="rId4"/>
          <a:stretch>
            <a:fillRect/>
          </a:stretch>
        </p:blipFill>
        <p:spPr>
          <a:xfrm>
            <a:off x="4212000" y="2023200"/>
            <a:ext cx="4493853" cy="2617200"/>
          </a:xfrm>
          <a:prstGeom prst="rect">
            <a:avLst/>
          </a:prstGeom>
        </p:spPr>
      </p:pic>
      <p:sp>
        <p:nvSpPr>
          <p:cNvPr id="33" name="CasellaDiTesto 9"/>
          <p:cNvSpPr txBox="1">
            <a:spLocks noChangeArrowheads="1"/>
          </p:cNvSpPr>
          <p:nvPr/>
        </p:nvSpPr>
        <p:spPr bwMode="auto">
          <a:xfrm>
            <a:off x="250825" y="1052513"/>
            <a:ext cx="85693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A suo giudizio la situazione economica generale dell’Italia, a prescindere dalla situazione della Sua impresa e del suo settore, negli ultimi tre mesi, rispetto ai tre mesi precedenti, è…? </a:t>
            </a:r>
            <a:endParaRPr lang="it-IT" altLang="it-IT" sz="1600" b="0" dirty="0">
              <a:solidFill>
                <a:schemeClr val="accent2"/>
              </a:solidFill>
            </a:endParaRPr>
          </a:p>
        </p:txBody>
      </p:sp>
      <p:sp>
        <p:nvSpPr>
          <p:cNvPr id="35"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clima di fiducia | </a:t>
            </a:r>
            <a:r>
              <a:rPr lang="it-IT" altLang="it-IT" sz="2000" dirty="0">
                <a:cs typeface="Arial" panose="020B0604020202020204" pitchFamily="34" charset="0"/>
              </a:rPr>
              <a:t>la situazione economica dell’italia secondo le imprese del </a:t>
            </a:r>
            <a:r>
              <a:rPr lang="it-IT" altLang="it-IT" sz="2000" dirty="0" smtClean="0">
                <a:cs typeface="Arial" panose="020B0604020202020204" pitchFamily="34" charset="0"/>
              </a:rPr>
              <a:t>friuli venezia giulia…</a:t>
            </a:r>
            <a:endParaRPr lang="it-IT" altLang="it-IT" sz="2000" dirty="0">
              <a:cs typeface="Arial" panose="020B0604020202020204" pitchFamily="34" charset="0"/>
            </a:endParaRPr>
          </a:p>
        </p:txBody>
      </p:sp>
      <p:sp>
        <p:nvSpPr>
          <p:cNvPr id="36" name="Text Box 49"/>
          <p:cNvSpPr txBox="1">
            <a:spLocks noChangeArrowheads="1"/>
          </p:cNvSpPr>
          <p:nvPr/>
        </p:nvSpPr>
        <p:spPr bwMode="auto">
          <a:xfrm>
            <a:off x="238125" y="4591641"/>
            <a:ext cx="368580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FF0000"/>
                </a:solidFill>
              </a:rPr>
              <a:t>In rosso è riportata la previsione relativa al trimestre successivo</a:t>
            </a:r>
          </a:p>
        </p:txBody>
      </p:sp>
      <p:cxnSp>
        <p:nvCxnSpPr>
          <p:cNvPr id="37" name="Connettore 1 36"/>
          <p:cNvCxnSpPr/>
          <p:nvPr/>
        </p:nvCxnSpPr>
        <p:spPr bwMode="auto">
          <a:xfrm flipV="1">
            <a:off x="7957834" y="2133600"/>
            <a:ext cx="0" cy="2232025"/>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40" name="CasellaDiTesto 10"/>
          <p:cNvSpPr txBox="1">
            <a:spLocks noChangeArrowheads="1"/>
          </p:cNvSpPr>
          <p:nvPr/>
        </p:nvSpPr>
        <p:spPr bwMode="auto">
          <a:xfrm>
            <a:off x="7966838" y="2362200"/>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00" b="0" dirty="0">
                <a:solidFill>
                  <a:srgbClr val="FF0000"/>
                </a:solidFill>
              </a:rPr>
              <a:t>Previsione </a:t>
            </a:r>
            <a:br>
              <a:rPr lang="it-IT" altLang="it-IT" sz="1000" b="0" dirty="0">
                <a:solidFill>
                  <a:srgbClr val="FF0000"/>
                </a:solidFill>
              </a:rPr>
            </a:br>
            <a:r>
              <a:rPr lang="it-IT" altLang="it-IT" sz="1000" b="0" dirty="0" smtClean="0">
                <a:solidFill>
                  <a:srgbClr val="FF0000"/>
                </a:solidFill>
              </a:rPr>
              <a:t>II trim 2015</a:t>
            </a:r>
            <a:endParaRPr lang="it-IT" altLang="it-IT" sz="1000" b="0" dirty="0">
              <a:solidFill>
                <a:srgbClr val="FF0000"/>
              </a:solidFill>
            </a:endParaRPr>
          </a:p>
        </p:txBody>
      </p:sp>
      <p:sp>
        <p:nvSpPr>
          <p:cNvPr id="41" name="CasellaDiTesto 20"/>
          <p:cNvSpPr txBox="1">
            <a:spLocks noChangeArrowheads="1"/>
          </p:cNvSpPr>
          <p:nvPr/>
        </p:nvSpPr>
        <p:spPr bwMode="auto">
          <a:xfrm>
            <a:off x="6766688" y="2362200"/>
            <a:ext cx="119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r>
              <a:rPr lang="it-IT" altLang="it-IT" sz="1000" b="0" dirty="0">
                <a:solidFill>
                  <a:srgbClr val="008000"/>
                </a:solidFill>
              </a:rPr>
              <a:t>Aggiornamento </a:t>
            </a:r>
            <a:br>
              <a:rPr lang="it-IT" altLang="it-IT" sz="1000" b="0" dirty="0">
                <a:solidFill>
                  <a:srgbClr val="008000"/>
                </a:solidFill>
              </a:rPr>
            </a:br>
            <a:r>
              <a:rPr lang="it-IT" altLang="it-IT" sz="1000" b="0" dirty="0" smtClean="0">
                <a:solidFill>
                  <a:srgbClr val="008000"/>
                </a:solidFill>
              </a:rPr>
              <a:t>I trim 2015</a:t>
            </a:r>
            <a:endParaRPr lang="it-IT" altLang="it-IT" sz="1000" b="0" dirty="0">
              <a:solidFill>
                <a:srgbClr val="008000"/>
              </a:solidFill>
            </a:endParaRPr>
          </a:p>
        </p:txBody>
      </p:sp>
      <p:sp>
        <p:nvSpPr>
          <p:cNvPr id="42" name="Ovale 1"/>
          <p:cNvSpPr>
            <a:spLocks noChangeArrowheads="1"/>
          </p:cNvSpPr>
          <p:nvPr/>
        </p:nvSpPr>
        <p:spPr bwMode="auto">
          <a:xfrm>
            <a:off x="3000375" y="3840163"/>
            <a:ext cx="595313" cy="711200"/>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cxnSp>
        <p:nvCxnSpPr>
          <p:cNvPr id="43" name="Connettore 2 42"/>
          <p:cNvCxnSpPr/>
          <p:nvPr/>
        </p:nvCxnSpPr>
        <p:spPr bwMode="auto">
          <a:xfrm>
            <a:off x="6659563"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44" name="Connettore 2 43"/>
          <p:cNvCxnSpPr/>
          <p:nvPr/>
        </p:nvCxnSpPr>
        <p:spPr bwMode="auto">
          <a:xfrm rot="10800000">
            <a:off x="8243888"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45" name="CasellaDiTesto 44"/>
          <p:cNvSpPr txBox="1"/>
          <p:nvPr/>
        </p:nvSpPr>
        <p:spPr>
          <a:xfrm>
            <a:off x="6700838" y="3286125"/>
            <a:ext cx="877887"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46" name="CasellaDiTesto 45"/>
          <p:cNvSpPr txBox="1"/>
          <p:nvPr/>
        </p:nvSpPr>
        <p:spPr>
          <a:xfrm>
            <a:off x="8251825"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20"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21"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sp>
        <p:nvSpPr>
          <p:cNvPr id="22" name="Freccia destra 8"/>
          <p:cNvSpPr>
            <a:spLocks noChangeArrowheads="1"/>
          </p:cNvSpPr>
          <p:nvPr/>
        </p:nvSpPr>
        <p:spPr bwMode="auto">
          <a:xfrm>
            <a:off x="323850" y="5010150"/>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
        <p:nvSpPr>
          <p:cNvPr id="23" name="Rettangolo 7"/>
          <p:cNvSpPr>
            <a:spLocks noChangeArrowheads="1"/>
          </p:cNvSpPr>
          <p:nvPr/>
        </p:nvSpPr>
        <p:spPr bwMode="auto">
          <a:xfrm>
            <a:off x="735013" y="4956175"/>
            <a:ext cx="8280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lnSpc>
                <a:spcPct val="110000"/>
              </a:lnSpc>
              <a:spcBef>
                <a:spcPts val="600"/>
              </a:spcBef>
            </a:pPr>
            <a:r>
              <a:rPr lang="it-IT" sz="1600" b="0" dirty="0" smtClean="0"/>
              <a:t>Nei primi tre mesi del 2015 aumenta la fiducia delle imprese del </a:t>
            </a:r>
            <a:r>
              <a:rPr lang="it-IT" sz="1600" b="0" dirty="0"/>
              <a:t>terziario </a:t>
            </a:r>
            <a:r>
              <a:rPr lang="it-IT" sz="1600" b="0" dirty="0" smtClean="0"/>
              <a:t>del Friuli Venezia Giulia </a:t>
            </a:r>
            <a:r>
              <a:rPr lang="it-IT" altLang="it-IT" sz="1600" b="0" dirty="0" smtClean="0">
                <a:cs typeface="Arial" panose="020B0604020202020204" pitchFamily="34" charset="0"/>
              </a:rPr>
              <a:t>circa </a:t>
            </a:r>
            <a:r>
              <a:rPr lang="it-IT" altLang="it-IT" sz="1600" b="0" dirty="0">
                <a:cs typeface="Arial" panose="020B0604020202020204" pitchFamily="34" charset="0"/>
              </a:rPr>
              <a:t>la situazione economica generale del Paese. </a:t>
            </a:r>
            <a:r>
              <a:rPr lang="it-IT" altLang="it-IT" sz="1600" b="0" dirty="0" smtClean="0">
                <a:cs typeface="Arial" panose="020B0604020202020204" pitchFamily="34" charset="0"/>
              </a:rPr>
              <a:t>L’indicatore congiunturale raggiunge il livello più elevato da quando è in linea l’osservatorio.</a:t>
            </a:r>
            <a:endParaRPr lang="it-IT" altLang="it-IT" sz="1600" b="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1295400" y="2819400"/>
            <a:ext cx="3352800" cy="151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spcBef>
                <a:spcPct val="50000"/>
              </a:spcBef>
            </a:pPr>
            <a:r>
              <a:rPr lang="it-IT" sz="1000" b="0" dirty="0"/>
              <a:t>Questo documento è la base per una presentazione orale, senza la quale ha limitata significatività e può dare luogo a fraintendimenti. </a:t>
            </a:r>
          </a:p>
          <a:p>
            <a:pPr algn="just" eaLnBrk="1" hangingPunct="1">
              <a:spcBef>
                <a:spcPct val="50000"/>
              </a:spcBef>
            </a:pPr>
            <a:r>
              <a:rPr lang="it-IT" sz="1000" b="0" dirty="0"/>
              <a:t>Sono proibite riproduzioni, anche parziali, del contenuto di questo documento, senza la previa autorizzazione scritta di Format.</a:t>
            </a:r>
          </a:p>
          <a:p>
            <a:pPr algn="just" eaLnBrk="1" hangingPunct="1">
              <a:spcBef>
                <a:spcPct val="50000"/>
              </a:spcBef>
            </a:pPr>
            <a:endParaRPr lang="it-IT" sz="900" b="0" dirty="0"/>
          </a:p>
          <a:p>
            <a:pPr algn="just" eaLnBrk="1" hangingPunct="1">
              <a:spcBef>
                <a:spcPct val="50000"/>
              </a:spcBef>
            </a:pPr>
            <a:r>
              <a:rPr lang="it-IT" sz="900" b="0" dirty="0" smtClean="0"/>
              <a:t>2015 </a:t>
            </a:r>
            <a:r>
              <a:rPr lang="it-IT" sz="900" b="0" dirty="0"/>
              <a:t>© Copyright Format Srl – ricerche di mercato</a:t>
            </a:r>
          </a:p>
        </p:txBody>
      </p:sp>
      <p:sp>
        <p:nvSpPr>
          <p:cNvPr id="62466" name="CasellaDiTesto 3"/>
          <p:cNvSpPr txBox="1">
            <a:spLocks noChangeArrowheads="1"/>
          </p:cNvSpPr>
          <p:nvPr/>
        </p:nvSpPr>
        <p:spPr bwMode="auto">
          <a:xfrm>
            <a:off x="1295400" y="4714875"/>
            <a:ext cx="403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b="0" dirty="0">
                <a:solidFill>
                  <a:srgbClr val="1F497D"/>
                </a:solidFill>
              </a:rPr>
              <a:t>format S.r.l. </a:t>
            </a:r>
          </a:p>
          <a:p>
            <a:pPr eaLnBrk="1" hangingPunct="1"/>
            <a:r>
              <a:rPr lang="it-IT" b="0" dirty="0">
                <a:solidFill>
                  <a:srgbClr val="1F497D"/>
                </a:solidFill>
              </a:rPr>
              <a:t>SEDE LEGALE ED OPERATIVA: via ugo balzani 77, 00162 roma, italia</a:t>
            </a:r>
          </a:p>
          <a:p>
            <a:pPr eaLnBrk="1" hangingPunct="1"/>
            <a:r>
              <a:rPr lang="it-IT" b="0" dirty="0">
                <a:solidFill>
                  <a:srgbClr val="1F497D"/>
                </a:solidFill>
              </a:rPr>
              <a:t>tel +39.06.86.32.86.81, fax +39.06.86.38.49.96</a:t>
            </a:r>
          </a:p>
          <a:p>
            <a:pPr eaLnBrk="1" hangingPunct="1"/>
            <a:r>
              <a:rPr lang="it-IT" b="0" u="sng" dirty="0">
                <a:solidFill>
                  <a:srgbClr val="1F497D"/>
                </a:solidFill>
                <a:hlinkClick r:id="rId2"/>
              </a:rPr>
              <a:t>info@formatresearch.com</a:t>
            </a:r>
            <a:endParaRPr lang="it-IT" b="0" dirty="0">
              <a:solidFill>
                <a:srgbClr val="1F497D"/>
              </a:solidFill>
            </a:endParaRPr>
          </a:p>
          <a:p>
            <a:pPr eaLnBrk="1" hangingPunct="1"/>
            <a:r>
              <a:rPr lang="it-IT" b="0" dirty="0">
                <a:solidFill>
                  <a:srgbClr val="1F497D"/>
                </a:solidFill>
              </a:rPr>
              <a:t>format NORD EST</a:t>
            </a:r>
          </a:p>
          <a:p>
            <a:pPr eaLnBrk="1" hangingPunct="1"/>
            <a:r>
              <a:rPr lang="it-IT" b="0" dirty="0">
                <a:solidFill>
                  <a:srgbClr val="1F497D"/>
                </a:solidFill>
              </a:rPr>
              <a:t>SEDE OPERATIVA: via caboto 22, 33170 pordenone, italia</a:t>
            </a:r>
          </a:p>
          <a:p>
            <a:pPr eaLnBrk="1" hangingPunct="1"/>
            <a:r>
              <a:rPr lang="it-IT" b="0" dirty="0">
                <a:solidFill>
                  <a:srgbClr val="1F497D"/>
                </a:solidFill>
              </a:rPr>
              <a:t> </a:t>
            </a:r>
          </a:p>
          <a:p>
            <a:pPr eaLnBrk="1" hangingPunct="1"/>
            <a:r>
              <a:rPr lang="it-IT" b="0" dirty="0">
                <a:solidFill>
                  <a:srgbClr val="1F497D"/>
                </a:solidFill>
              </a:rPr>
              <a:t>cf, p. iva e reg. imp. roma 04268451004</a:t>
            </a:r>
          </a:p>
          <a:p>
            <a:pPr eaLnBrk="1" hangingPunct="1"/>
            <a:r>
              <a:rPr lang="it-IT" b="0" dirty="0">
                <a:solidFill>
                  <a:srgbClr val="1F497D"/>
                </a:solidFill>
              </a:rPr>
              <a:t>rea roma 747042, cap. soc. € 10.340,00 i.v.</a:t>
            </a:r>
          </a:p>
          <a:p>
            <a:pPr eaLnBrk="1" hangingPunct="1"/>
            <a:r>
              <a:rPr lang="it-IT" b="0" dirty="0">
                <a:solidFill>
                  <a:srgbClr val="1F497D"/>
                </a:solidFill>
              </a:rPr>
              <a:t> </a:t>
            </a:r>
          </a:p>
          <a:p>
            <a:pPr eaLnBrk="1" hangingPunct="1"/>
            <a:r>
              <a:rPr lang="it-IT" b="0" dirty="0">
                <a:solidFill>
                  <a:srgbClr val="1F497D"/>
                </a:solidFill>
              </a:rPr>
              <a:t>www.formatresearch.com</a:t>
            </a:r>
          </a:p>
          <a:p>
            <a:pPr eaLnBrk="1" hangingPunct="1"/>
            <a:endParaRPr lang="it-IT" b="0" dirty="0">
              <a:solidFill>
                <a:srgbClr val="1F497D"/>
              </a:solidFill>
            </a:endParaRPr>
          </a:p>
        </p:txBody>
      </p:sp>
      <p:pic>
        <p:nvPicPr>
          <p:cNvPr id="62467" name="Immagin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8275" y="5072063"/>
            <a:ext cx="10080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06188" y="2518376"/>
            <a:ext cx="4156212" cy="2494800"/>
          </a:xfrm>
          <a:prstGeom prst="rect">
            <a:avLst/>
          </a:prstGeom>
        </p:spPr>
      </p:pic>
      <p:pic>
        <p:nvPicPr>
          <p:cNvPr id="2" name="Immagine 1"/>
          <p:cNvPicPr>
            <a:picLocks noChangeAspect="1"/>
          </p:cNvPicPr>
          <p:nvPr/>
        </p:nvPicPr>
        <p:blipFill>
          <a:blip r:embed="rId3"/>
          <a:stretch>
            <a:fillRect/>
          </a:stretch>
        </p:blipFill>
        <p:spPr>
          <a:xfrm>
            <a:off x="467544" y="1588570"/>
            <a:ext cx="3714090" cy="832318"/>
          </a:xfrm>
          <a:prstGeom prst="rect">
            <a:avLst/>
          </a:prstGeom>
        </p:spPr>
      </p:pic>
      <p:sp>
        <p:nvSpPr>
          <p:cNvPr id="12291" name="Rectangle 4"/>
          <p:cNvSpPr>
            <a:spLocks noGrp="1" noChangeArrowheads="1"/>
          </p:cNvSpPr>
          <p:nvPr>
            <p:ph type="title" idx="4294967295"/>
          </p:nvPr>
        </p:nvSpPr>
        <p:spPr/>
        <p:txBody>
          <a:bodyPr/>
          <a:lstStyle/>
          <a:p>
            <a:pPr eaLnBrk="1" hangingPunct="1"/>
            <a:r>
              <a:rPr lang="it-IT" dirty="0" smtClean="0">
                <a:solidFill>
                  <a:srgbClr val="1F497D"/>
                </a:solidFill>
                <a:latin typeface="Arial" charset="0"/>
                <a:ea typeface="MS PGothic" charset="0"/>
                <a:cs typeface="Arial" charset="0"/>
              </a:rPr>
              <a:t>clima di fiducia </a:t>
            </a:r>
            <a:r>
              <a:rPr lang="it-IT" dirty="0">
                <a:solidFill>
                  <a:srgbClr val="1F497D"/>
                </a:solidFill>
                <a:latin typeface="Arial" charset="0"/>
                <a:ea typeface="MS PGothic" charset="0"/>
                <a:cs typeface="Arial" charset="0"/>
              </a:rPr>
              <a:t>| </a:t>
            </a:r>
            <a:r>
              <a:rPr lang="it-IT" dirty="0">
                <a:solidFill>
                  <a:schemeClr val="tx1"/>
                </a:solidFill>
                <a:latin typeface="Arial" charset="0"/>
                <a:ea typeface="MS PGothic" charset="0"/>
                <a:cs typeface="Arial" charset="0"/>
              </a:rPr>
              <a:t>la situazione economica </a:t>
            </a:r>
            <a:r>
              <a:rPr lang="it-IT" dirty="0" smtClean="0">
                <a:solidFill>
                  <a:schemeClr val="tx1"/>
                </a:solidFill>
                <a:latin typeface="Arial" charset="0"/>
                <a:ea typeface="MS PGothic" charset="0"/>
                <a:cs typeface="Arial" charset="0"/>
              </a:rPr>
              <a:t>dell’italia…</a:t>
            </a:r>
            <a:r>
              <a:rPr lang="it-IT" dirty="0">
                <a:solidFill>
                  <a:schemeClr val="tx1"/>
                </a:solidFill>
                <a:latin typeface="Arial" charset="0"/>
                <a:ea typeface="MS PGothic" charset="0"/>
                <a:cs typeface="Arial" charset="0"/>
              </a:rPr>
              <a:t/>
            </a:r>
            <a:br>
              <a:rPr lang="it-IT" dirty="0">
                <a:solidFill>
                  <a:schemeClr val="tx1"/>
                </a:solidFill>
                <a:latin typeface="Arial" charset="0"/>
                <a:ea typeface="MS PGothic" charset="0"/>
                <a:cs typeface="Arial" charset="0"/>
              </a:rPr>
            </a:br>
            <a:r>
              <a:rPr lang="it-IT" b="0" i="1" dirty="0" smtClean="0">
                <a:solidFill>
                  <a:schemeClr val="tx1"/>
                </a:solidFill>
                <a:latin typeface="Arial" charset="0"/>
                <a:ea typeface="MS PGothic" charset="0"/>
                <a:cs typeface="Arial" charset="0"/>
              </a:rPr>
              <a:t>(analisi per provincia, settore, dimensione)</a:t>
            </a:r>
            <a:r>
              <a:rPr lang="it-IT" dirty="0" smtClean="0">
                <a:solidFill>
                  <a:schemeClr val="tx1"/>
                </a:solidFill>
                <a:latin typeface="Arial" charset="0"/>
                <a:ea typeface="MS PGothic" charset="0"/>
                <a:cs typeface="Arial" charset="0"/>
              </a:rPr>
              <a:t> </a:t>
            </a:r>
            <a:endParaRPr lang="it-IT" b="0" i="1" dirty="0">
              <a:solidFill>
                <a:schemeClr val="tx1"/>
              </a:solidFill>
              <a:latin typeface="Arial" charset="0"/>
              <a:ea typeface="MS PGothic" charset="0"/>
              <a:cs typeface="Arial" charset="0"/>
            </a:endParaRPr>
          </a:p>
        </p:txBody>
      </p:sp>
      <p:cxnSp>
        <p:nvCxnSpPr>
          <p:cNvPr id="12292" name="Connettore 1 2"/>
          <p:cNvCxnSpPr>
            <a:cxnSpLocks noChangeShapeType="1"/>
          </p:cNvCxnSpPr>
          <p:nvPr/>
        </p:nvCxnSpPr>
        <p:spPr bwMode="auto">
          <a:xfrm flipV="1">
            <a:off x="550487" y="3963948"/>
            <a:ext cx="3600000" cy="30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12293" name="CasellaDiTesto 2"/>
          <p:cNvSpPr txBox="1">
            <a:spLocks noChangeArrowheads="1"/>
          </p:cNvSpPr>
          <p:nvPr/>
        </p:nvSpPr>
        <p:spPr bwMode="auto">
          <a:xfrm>
            <a:off x="3967255" y="3750940"/>
            <a:ext cx="60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ctr" eaLnBrk="1" hangingPunct="1"/>
            <a:r>
              <a:rPr lang="it-IT" sz="900" i="1" dirty="0">
                <a:solidFill>
                  <a:srgbClr val="008000"/>
                </a:solidFill>
              </a:rPr>
              <a:t>x = </a:t>
            </a:r>
            <a:r>
              <a:rPr lang="it-IT" sz="900" i="1" dirty="0" smtClean="0">
                <a:solidFill>
                  <a:srgbClr val="008000"/>
                </a:solidFill>
              </a:rPr>
              <a:t>33,0</a:t>
            </a:r>
            <a:endParaRPr lang="it-IT" sz="900" i="1" dirty="0">
              <a:solidFill>
                <a:srgbClr val="008000"/>
              </a:solidFill>
            </a:endParaRPr>
          </a:p>
        </p:txBody>
      </p:sp>
      <p:sp>
        <p:nvSpPr>
          <p:cNvPr id="12296" name="Text Box 49"/>
          <p:cNvSpPr txBox="1">
            <a:spLocks noChangeArrowheads="1"/>
          </p:cNvSpPr>
          <p:nvPr/>
        </p:nvSpPr>
        <p:spPr bwMode="auto">
          <a:xfrm>
            <a:off x="336227" y="5222549"/>
            <a:ext cx="3946053" cy="11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eaLnBrk="1" hangingPunct="1">
              <a:lnSpc>
                <a:spcPct val="110000"/>
              </a:lnSpc>
              <a:spcBef>
                <a:spcPts val="600"/>
              </a:spcBef>
            </a:pPr>
            <a:r>
              <a:rPr lang="it-IT" sz="900" dirty="0"/>
              <a:t>Base campione</a:t>
            </a:r>
            <a:r>
              <a:rPr lang="it-IT" sz="900" b="0" dirty="0"/>
              <a:t>: </a:t>
            </a:r>
            <a:r>
              <a:rPr lang="it-IT" sz="900" b="0" dirty="0">
                <a:cs typeface="Arial" charset="0"/>
              </a:rPr>
              <a:t>Imprese di Gorizia, Pordenone, Trieste, </a:t>
            </a:r>
            <a:r>
              <a:rPr lang="it-IT" sz="900" b="0" dirty="0" smtClean="0">
                <a:cs typeface="Arial" charset="0"/>
              </a:rPr>
              <a:t>Udine.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endParaRPr lang="it-IT" sz="900" dirty="0">
              <a:cs typeface="Arial" charset="0"/>
            </a:endParaRPr>
          </a:p>
        </p:txBody>
      </p:sp>
      <p:cxnSp>
        <p:nvCxnSpPr>
          <p:cNvPr id="6" name="Connettore 1 5"/>
          <p:cNvCxnSpPr/>
          <p:nvPr/>
        </p:nvCxnSpPr>
        <p:spPr bwMode="auto">
          <a:xfrm>
            <a:off x="506313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cxnSp>
        <p:nvCxnSpPr>
          <p:cNvPr id="28" name="Connettore 1 27"/>
          <p:cNvCxnSpPr/>
          <p:nvPr/>
        </p:nvCxnSpPr>
        <p:spPr bwMode="auto">
          <a:xfrm>
            <a:off x="5063131" y="3984568"/>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23" name="CasellaDiTesto 10"/>
          <p:cNvSpPr txBox="1">
            <a:spLocks noChangeArrowheads="1"/>
          </p:cNvSpPr>
          <p:nvPr/>
        </p:nvSpPr>
        <p:spPr bwMode="auto">
          <a:xfrm>
            <a:off x="505065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S</a:t>
            </a:r>
            <a:r>
              <a:rPr lang="it-IT" sz="1400" b="0" dirty="0" smtClean="0">
                <a:solidFill>
                  <a:srgbClr val="008000"/>
                </a:solidFill>
              </a:rPr>
              <a:t>ettore di attività</a:t>
            </a:r>
            <a:endParaRPr lang="it-IT" sz="1050" b="0" i="1" dirty="0">
              <a:solidFill>
                <a:srgbClr val="008000"/>
              </a:solidFill>
            </a:endParaRPr>
          </a:p>
        </p:txBody>
      </p:sp>
      <p:sp>
        <p:nvSpPr>
          <p:cNvPr id="24" name="CasellaDiTesto 10"/>
          <p:cNvSpPr txBox="1">
            <a:spLocks noChangeArrowheads="1"/>
          </p:cNvSpPr>
          <p:nvPr/>
        </p:nvSpPr>
        <p:spPr bwMode="auto">
          <a:xfrm>
            <a:off x="5050656" y="3830680"/>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D</a:t>
            </a:r>
            <a:r>
              <a:rPr lang="it-IT" sz="1400" b="0" dirty="0" smtClean="0">
                <a:solidFill>
                  <a:srgbClr val="008000"/>
                </a:solidFill>
              </a:rPr>
              <a:t>imensione</a:t>
            </a:r>
            <a:endParaRPr lang="it-IT" sz="1000" b="0" i="1" dirty="0">
              <a:solidFill>
                <a:srgbClr val="008000"/>
              </a:solidFill>
            </a:endParaRPr>
          </a:p>
        </p:txBody>
      </p:sp>
      <p:cxnSp>
        <p:nvCxnSpPr>
          <p:cNvPr id="30" name="Connettore 1 29"/>
          <p:cNvCxnSpPr/>
          <p:nvPr/>
        </p:nvCxnSpPr>
        <p:spPr bwMode="auto">
          <a:xfrm>
            <a:off x="420711" y="1286774"/>
            <a:ext cx="3704383" cy="0"/>
          </a:xfrm>
          <a:prstGeom prst="line">
            <a:avLst/>
          </a:prstGeom>
          <a:noFill/>
          <a:ln w="31750">
            <a:solidFill>
              <a:srgbClr val="008000">
                <a:alpha val="30000"/>
              </a:srgbClr>
            </a:solidFill>
            <a:round/>
            <a:headEnd/>
            <a:tailEnd/>
          </a:ln>
          <a:extLst>
            <a:ext uri="{909E8E84-426E-40DD-AFC4-6F175D3DCCD1}">
              <a14:hiddenFill xmlns:a14="http://schemas.microsoft.com/office/drawing/2010/main">
                <a:solidFill>
                  <a:srgbClr val="FFFFFF"/>
                </a:solidFill>
              </a14:hiddenFill>
            </a:ext>
          </a:extLst>
        </p:spPr>
      </p:cxnSp>
      <p:sp>
        <p:nvSpPr>
          <p:cNvPr id="31" name="CasellaDiTesto 10"/>
          <p:cNvSpPr txBox="1">
            <a:spLocks noChangeArrowheads="1"/>
          </p:cNvSpPr>
          <p:nvPr/>
        </p:nvSpPr>
        <p:spPr bwMode="auto">
          <a:xfrm>
            <a:off x="408236" y="1132886"/>
            <a:ext cx="1584176" cy="307777"/>
          </a:xfrm>
          <a:prstGeom prst="rect">
            <a:avLst/>
          </a:prstGeom>
          <a:solidFill>
            <a:schemeClr val="bg1"/>
          </a:solidFill>
          <a:ln>
            <a:noFill/>
          </a:ln>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r>
              <a:rPr lang="it-IT" sz="1400" dirty="0" smtClean="0">
                <a:solidFill>
                  <a:srgbClr val="008000"/>
                </a:solidFill>
              </a:rPr>
              <a:t>P</a:t>
            </a:r>
            <a:r>
              <a:rPr lang="it-IT" sz="1400" b="0" dirty="0" smtClean="0">
                <a:solidFill>
                  <a:srgbClr val="008000"/>
                </a:solidFill>
              </a:rPr>
              <a:t>rovincia</a:t>
            </a:r>
            <a:endParaRPr lang="it-IT" sz="1050" b="0" i="1" dirty="0">
              <a:solidFill>
                <a:srgbClr val="008000"/>
              </a:solidFill>
            </a:endParaRPr>
          </a:p>
        </p:txBody>
      </p:sp>
      <p:sp>
        <p:nvSpPr>
          <p:cNvPr id="11" name="Rettangolo 10"/>
          <p:cNvSpPr/>
          <p:nvPr/>
        </p:nvSpPr>
        <p:spPr bwMode="auto">
          <a:xfrm>
            <a:off x="698854" y="2810924"/>
            <a:ext cx="3268402" cy="535975"/>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9" name="CasellaDiTesto 8"/>
          <p:cNvSpPr txBox="1"/>
          <p:nvPr/>
        </p:nvSpPr>
        <p:spPr>
          <a:xfrm>
            <a:off x="765439" y="3067765"/>
            <a:ext cx="447558" cy="253916"/>
          </a:xfrm>
          <a:prstGeom prst="rect">
            <a:avLst/>
          </a:prstGeom>
          <a:noFill/>
        </p:spPr>
        <p:txBody>
          <a:bodyPr wrap="none" rtlCol="0">
            <a:spAutoFit/>
          </a:bodyPr>
          <a:lstStyle/>
          <a:p>
            <a:pPr algn="ctr"/>
            <a:r>
              <a:rPr lang="it-IT" sz="1050" b="0" dirty="0" smtClean="0">
                <a:solidFill>
                  <a:srgbClr val="FF0000"/>
                </a:solidFill>
              </a:rPr>
              <a:t>25,3</a:t>
            </a:r>
            <a:endParaRPr lang="it-IT" sz="1050" b="0" dirty="0">
              <a:solidFill>
                <a:srgbClr val="FF0000"/>
              </a:solidFill>
            </a:endParaRPr>
          </a:p>
        </p:txBody>
      </p:sp>
      <p:sp>
        <p:nvSpPr>
          <p:cNvPr id="32" name="CasellaDiTesto 31"/>
          <p:cNvSpPr txBox="1"/>
          <p:nvPr/>
        </p:nvSpPr>
        <p:spPr>
          <a:xfrm>
            <a:off x="1676462" y="3067765"/>
            <a:ext cx="447558" cy="253916"/>
          </a:xfrm>
          <a:prstGeom prst="rect">
            <a:avLst/>
          </a:prstGeom>
          <a:noFill/>
        </p:spPr>
        <p:txBody>
          <a:bodyPr wrap="none" rtlCol="0">
            <a:spAutoFit/>
          </a:bodyPr>
          <a:lstStyle/>
          <a:p>
            <a:pPr algn="ctr"/>
            <a:r>
              <a:rPr lang="it-IT" sz="1050" b="0" dirty="0" smtClean="0">
                <a:solidFill>
                  <a:srgbClr val="FF0000"/>
                </a:solidFill>
              </a:rPr>
              <a:t>34,5</a:t>
            </a:r>
            <a:endParaRPr lang="it-IT" sz="1050" b="0" dirty="0">
              <a:solidFill>
                <a:srgbClr val="FF0000"/>
              </a:solidFill>
            </a:endParaRPr>
          </a:p>
        </p:txBody>
      </p:sp>
      <p:sp>
        <p:nvSpPr>
          <p:cNvPr id="33" name="CasellaDiTesto 32"/>
          <p:cNvSpPr txBox="1"/>
          <p:nvPr/>
        </p:nvSpPr>
        <p:spPr>
          <a:xfrm>
            <a:off x="2582090" y="3067765"/>
            <a:ext cx="447558" cy="253916"/>
          </a:xfrm>
          <a:prstGeom prst="rect">
            <a:avLst/>
          </a:prstGeom>
          <a:noFill/>
        </p:spPr>
        <p:txBody>
          <a:bodyPr wrap="none" rtlCol="0">
            <a:spAutoFit/>
          </a:bodyPr>
          <a:lstStyle/>
          <a:p>
            <a:pPr algn="ctr"/>
            <a:r>
              <a:rPr lang="it-IT" sz="1050" b="0" dirty="0" smtClean="0">
                <a:solidFill>
                  <a:srgbClr val="FF0000"/>
                </a:solidFill>
              </a:rPr>
              <a:t>32,6</a:t>
            </a:r>
            <a:endParaRPr lang="it-IT" sz="1050" b="0" dirty="0">
              <a:solidFill>
                <a:srgbClr val="FF0000"/>
              </a:solidFill>
            </a:endParaRPr>
          </a:p>
        </p:txBody>
      </p:sp>
      <p:sp>
        <p:nvSpPr>
          <p:cNvPr id="34" name="CasellaDiTesto 33"/>
          <p:cNvSpPr txBox="1"/>
          <p:nvPr/>
        </p:nvSpPr>
        <p:spPr>
          <a:xfrm>
            <a:off x="3479761" y="3067765"/>
            <a:ext cx="447558" cy="253916"/>
          </a:xfrm>
          <a:prstGeom prst="rect">
            <a:avLst/>
          </a:prstGeom>
          <a:noFill/>
        </p:spPr>
        <p:txBody>
          <a:bodyPr wrap="none" rtlCol="0">
            <a:spAutoFit/>
          </a:bodyPr>
          <a:lstStyle/>
          <a:p>
            <a:pPr algn="ctr"/>
            <a:r>
              <a:rPr lang="it-IT" sz="1050" b="0" dirty="0" smtClean="0">
                <a:solidFill>
                  <a:srgbClr val="FF0000"/>
                </a:solidFill>
              </a:rPr>
              <a:t>35,6</a:t>
            </a:r>
            <a:endParaRPr lang="it-IT" sz="1050" b="0" dirty="0">
              <a:solidFill>
                <a:srgbClr val="FF0000"/>
              </a:solidFill>
            </a:endParaRPr>
          </a:p>
        </p:txBody>
      </p:sp>
      <p:sp>
        <p:nvSpPr>
          <p:cNvPr id="35" name="CasellaDiTesto 10"/>
          <p:cNvSpPr txBox="1">
            <a:spLocks noChangeArrowheads="1"/>
          </p:cNvSpPr>
          <p:nvPr/>
        </p:nvSpPr>
        <p:spPr bwMode="auto">
          <a:xfrm>
            <a:off x="765438" y="2832691"/>
            <a:ext cx="3161880" cy="253916"/>
          </a:xfrm>
          <a:prstGeom prst="rect">
            <a:avLst/>
          </a:prstGeom>
          <a:noFill/>
          <a:ln>
            <a:noFill/>
          </a:ln>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50" dirty="0" smtClean="0">
                <a:solidFill>
                  <a:srgbClr val="FF0000"/>
                </a:solidFill>
              </a:rPr>
              <a:t>Previsione II trim 2015</a:t>
            </a:r>
            <a:endParaRPr lang="it-IT" altLang="it-IT" sz="1050" dirty="0">
              <a:solidFill>
                <a:srgbClr val="FF0000"/>
              </a:solidFill>
            </a:endParaRPr>
          </a:p>
        </p:txBody>
      </p:sp>
      <p:pic>
        <p:nvPicPr>
          <p:cNvPr id="4" name="Immagine 3"/>
          <p:cNvPicPr>
            <a:picLocks noChangeAspect="1"/>
          </p:cNvPicPr>
          <p:nvPr/>
        </p:nvPicPr>
        <p:blipFill>
          <a:blip r:embed="rId4"/>
          <a:stretch>
            <a:fillRect/>
          </a:stretch>
        </p:blipFill>
        <p:spPr>
          <a:xfrm>
            <a:off x="4396615" y="4248762"/>
            <a:ext cx="4288217" cy="2458124"/>
          </a:xfrm>
          <a:prstGeom prst="rect">
            <a:avLst/>
          </a:prstGeom>
        </p:spPr>
      </p:pic>
      <p:pic>
        <p:nvPicPr>
          <p:cNvPr id="8" name="Immagine 7"/>
          <p:cNvPicPr>
            <a:picLocks noChangeAspect="1"/>
          </p:cNvPicPr>
          <p:nvPr/>
        </p:nvPicPr>
        <p:blipFill>
          <a:blip r:embed="rId5"/>
          <a:stretch>
            <a:fillRect/>
          </a:stretch>
        </p:blipFill>
        <p:spPr>
          <a:xfrm>
            <a:off x="4236932" y="1440663"/>
            <a:ext cx="4288217" cy="2458124"/>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6000" y="1951200"/>
            <a:ext cx="3195659" cy="2527200"/>
          </a:xfrm>
          <a:prstGeom prst="rect">
            <a:avLst/>
          </a:prstGeom>
        </p:spPr>
      </p:pic>
      <p:pic>
        <p:nvPicPr>
          <p:cNvPr id="3" name="Immagine 2"/>
          <p:cNvPicPr>
            <a:picLocks noChangeAspect="1"/>
          </p:cNvPicPr>
          <p:nvPr/>
        </p:nvPicPr>
        <p:blipFill>
          <a:blip r:embed="rId3"/>
          <a:stretch>
            <a:fillRect/>
          </a:stretch>
        </p:blipFill>
        <p:spPr>
          <a:xfrm>
            <a:off x="4212000" y="2023200"/>
            <a:ext cx="4493853" cy="2617200"/>
          </a:xfrm>
          <a:prstGeom prst="rect">
            <a:avLst/>
          </a:prstGeom>
        </p:spPr>
      </p:pic>
      <p:cxnSp>
        <p:nvCxnSpPr>
          <p:cNvPr id="35" name="Connettore 1 34"/>
          <p:cNvCxnSpPr/>
          <p:nvPr/>
        </p:nvCxnSpPr>
        <p:spPr bwMode="auto">
          <a:xfrm flipV="1">
            <a:off x="7964760" y="2133600"/>
            <a:ext cx="0" cy="2232025"/>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36" name="CasellaDiTesto 10"/>
          <p:cNvSpPr txBox="1">
            <a:spLocks noChangeArrowheads="1"/>
          </p:cNvSpPr>
          <p:nvPr/>
        </p:nvSpPr>
        <p:spPr bwMode="auto">
          <a:xfrm>
            <a:off x="7973764" y="2362200"/>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00" b="0" dirty="0">
                <a:solidFill>
                  <a:srgbClr val="FF0000"/>
                </a:solidFill>
              </a:rPr>
              <a:t>Previsione </a:t>
            </a:r>
            <a:br>
              <a:rPr lang="it-IT" altLang="it-IT" sz="1000" b="0" dirty="0">
                <a:solidFill>
                  <a:srgbClr val="FF0000"/>
                </a:solidFill>
              </a:rPr>
            </a:br>
            <a:r>
              <a:rPr lang="it-IT" altLang="it-IT" sz="1000" b="0" dirty="0" smtClean="0">
                <a:solidFill>
                  <a:srgbClr val="FF0000"/>
                </a:solidFill>
              </a:rPr>
              <a:t>II trim 2015</a:t>
            </a:r>
            <a:endParaRPr lang="it-IT" altLang="it-IT" sz="1000" b="0" dirty="0">
              <a:solidFill>
                <a:srgbClr val="FF0000"/>
              </a:solidFill>
            </a:endParaRPr>
          </a:p>
        </p:txBody>
      </p:sp>
      <p:sp>
        <p:nvSpPr>
          <p:cNvPr id="37" name="CasellaDiTesto 20"/>
          <p:cNvSpPr txBox="1">
            <a:spLocks noChangeArrowheads="1"/>
          </p:cNvSpPr>
          <p:nvPr/>
        </p:nvSpPr>
        <p:spPr bwMode="auto">
          <a:xfrm>
            <a:off x="6773614" y="2362200"/>
            <a:ext cx="119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r>
              <a:rPr lang="it-IT" altLang="it-IT" sz="1000" b="0" dirty="0">
                <a:solidFill>
                  <a:srgbClr val="008000"/>
                </a:solidFill>
              </a:rPr>
              <a:t>Aggiornamento </a:t>
            </a:r>
            <a:br>
              <a:rPr lang="it-IT" altLang="it-IT" sz="1000" b="0" dirty="0">
                <a:solidFill>
                  <a:srgbClr val="008000"/>
                </a:solidFill>
              </a:rPr>
            </a:br>
            <a:r>
              <a:rPr lang="it-IT" altLang="it-IT" sz="1000" b="0" dirty="0" smtClean="0">
                <a:solidFill>
                  <a:srgbClr val="008000"/>
                </a:solidFill>
              </a:rPr>
              <a:t>I trim 2015</a:t>
            </a:r>
            <a:endParaRPr lang="it-IT" altLang="it-IT" sz="1000" b="0" dirty="0">
              <a:solidFill>
                <a:srgbClr val="008000"/>
              </a:solidFill>
            </a:endParaRPr>
          </a:p>
        </p:txBody>
      </p:sp>
      <p:sp>
        <p:nvSpPr>
          <p:cNvPr id="38" name="Rettangolo 7"/>
          <p:cNvSpPr>
            <a:spLocks noChangeArrowheads="1"/>
          </p:cNvSpPr>
          <p:nvPr/>
        </p:nvSpPr>
        <p:spPr bwMode="auto">
          <a:xfrm>
            <a:off x="735013" y="4956175"/>
            <a:ext cx="82804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lnSpc>
                <a:spcPct val="110000"/>
              </a:lnSpc>
              <a:spcBef>
                <a:spcPts val="600"/>
              </a:spcBef>
            </a:pPr>
            <a:r>
              <a:rPr lang="it-IT" altLang="it-IT" sz="1600" b="0" dirty="0">
                <a:cs typeface="Arial" panose="020B0604020202020204" pitchFamily="34" charset="0"/>
              </a:rPr>
              <a:t>Il miglioramento del clima di </a:t>
            </a:r>
            <a:r>
              <a:rPr lang="it-IT" altLang="it-IT" sz="1600" b="0" dirty="0" smtClean="0">
                <a:cs typeface="Arial" panose="020B0604020202020204" pitchFamily="34" charset="0"/>
              </a:rPr>
              <a:t>fiducia da parte delle imprese è più evidente </a:t>
            </a:r>
            <a:r>
              <a:rPr lang="it-IT" altLang="it-IT" sz="1600" b="0" dirty="0">
                <a:cs typeface="Arial" panose="020B0604020202020204" pitchFamily="34" charset="0"/>
              </a:rPr>
              <a:t>con riferimento </a:t>
            </a:r>
            <a:r>
              <a:rPr lang="it-IT" altLang="it-IT" sz="1600" b="0" dirty="0" smtClean="0">
                <a:cs typeface="Arial" panose="020B0604020202020204" pitchFamily="34" charset="0"/>
              </a:rPr>
              <a:t>all’andamento della </a:t>
            </a:r>
            <a:r>
              <a:rPr lang="it-IT" altLang="it-IT" sz="1600" b="0" dirty="0">
                <a:cs typeface="Arial" panose="020B0604020202020204" pitchFamily="34" charset="0"/>
              </a:rPr>
              <a:t>propria </a:t>
            </a:r>
            <a:r>
              <a:rPr lang="it-IT" altLang="it-IT" sz="1600" b="0" dirty="0" smtClean="0">
                <a:cs typeface="Arial" panose="020B0604020202020204" pitchFamily="34" charset="0"/>
              </a:rPr>
              <a:t>attività, per quanto ancora lontano dalla situazione pre-crisi.</a:t>
            </a:r>
            <a:endParaRPr lang="it-IT" altLang="it-IT" sz="1600" b="0" dirty="0">
              <a:cs typeface="Arial" panose="020B0604020202020204" pitchFamily="34" charset="0"/>
            </a:endParaRPr>
          </a:p>
        </p:txBody>
      </p:sp>
      <p:sp>
        <p:nvSpPr>
          <p:cNvPr id="40"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a:t>1.536 casi. </a:t>
            </a:r>
            <a:r>
              <a:rPr lang="it-IT" altLang="ja-JP" sz="900" b="0" dirty="0">
                <a:solidFill>
                  <a:srgbClr val="000000"/>
                </a:solidFill>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rPr>
              <a:t>I dati sono riportati all’universo.</a:t>
            </a:r>
            <a:r>
              <a:rPr lang="it-IT" altLang="ja-JP" sz="900" dirty="0"/>
              <a:t>	</a:t>
            </a:r>
            <a:endParaRPr lang="it-IT" altLang="it-IT" sz="900" dirty="0"/>
          </a:p>
        </p:txBody>
      </p:sp>
      <p:cxnSp>
        <p:nvCxnSpPr>
          <p:cNvPr id="41" name="Connettore 2 40"/>
          <p:cNvCxnSpPr/>
          <p:nvPr/>
        </p:nvCxnSpPr>
        <p:spPr bwMode="auto">
          <a:xfrm>
            <a:off x="6659563" y="336232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42" name="Connettore 2 41"/>
          <p:cNvCxnSpPr/>
          <p:nvPr/>
        </p:nvCxnSpPr>
        <p:spPr bwMode="auto">
          <a:xfrm rot="10800000">
            <a:off x="8243888" y="2924175"/>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43" name="CasellaDiTesto 42"/>
          <p:cNvSpPr txBox="1"/>
          <p:nvPr/>
        </p:nvSpPr>
        <p:spPr>
          <a:xfrm>
            <a:off x="6700838" y="3286125"/>
            <a:ext cx="877887" cy="246063"/>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contrazione</a:t>
            </a:r>
          </a:p>
        </p:txBody>
      </p:sp>
      <p:sp>
        <p:nvSpPr>
          <p:cNvPr id="44" name="CasellaDiTesto 43"/>
          <p:cNvSpPr txBox="1"/>
          <p:nvPr/>
        </p:nvSpPr>
        <p:spPr>
          <a:xfrm>
            <a:off x="8251825" y="2967038"/>
            <a:ext cx="869950" cy="246062"/>
          </a:xfrm>
          <a:prstGeom prst="rect">
            <a:avLst/>
          </a:prstGeom>
          <a:noFill/>
        </p:spPr>
        <p:txBody>
          <a:bodyPr wrap="none">
            <a:spAutoFit/>
          </a:bodyPr>
          <a:lstStyle/>
          <a:p>
            <a:pPr>
              <a:defRPr/>
            </a:pPr>
            <a:r>
              <a:rPr lang="it-IT" sz="1000" b="0" i="1" dirty="0">
                <a:solidFill>
                  <a:schemeClr val="bg1">
                    <a:lumMod val="50000"/>
                  </a:schemeClr>
                </a:solidFill>
                <a:latin typeface="Arial" charset="0"/>
                <a:ea typeface="MS PGothic" charset="0"/>
                <a:cs typeface="MS PGothic" charset="0"/>
              </a:rPr>
              <a:t>espansione</a:t>
            </a:r>
          </a:p>
        </p:txBody>
      </p:sp>
      <p:sp>
        <p:nvSpPr>
          <p:cNvPr id="45" name="Ovale 1"/>
          <p:cNvSpPr>
            <a:spLocks noChangeArrowheads="1"/>
          </p:cNvSpPr>
          <p:nvPr/>
        </p:nvSpPr>
        <p:spPr bwMode="auto">
          <a:xfrm>
            <a:off x="3000375" y="3840163"/>
            <a:ext cx="595313" cy="711200"/>
          </a:xfrm>
          <a:prstGeom prst="ellips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it-IT" sz="1800" b="0" dirty="0">
              <a:latin typeface="Arial" charset="0"/>
              <a:ea typeface="MS PGothic" charset="0"/>
              <a:cs typeface="MS PGothic" charset="0"/>
            </a:endParaRPr>
          </a:p>
        </p:txBody>
      </p:sp>
      <p:sp>
        <p:nvSpPr>
          <p:cNvPr id="46" name="CasellaDiTesto 9"/>
          <p:cNvSpPr txBox="1">
            <a:spLocks noChangeArrowheads="1"/>
          </p:cNvSpPr>
          <p:nvPr/>
        </p:nvSpPr>
        <p:spPr bwMode="auto">
          <a:xfrm>
            <a:off x="250825" y="1052513"/>
            <a:ext cx="85693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600"/>
              </a:spcBef>
            </a:pPr>
            <a:r>
              <a:rPr lang="it-IT" altLang="ja-JP" sz="1600" b="0" dirty="0"/>
              <a:t>Come giudica l’andamento economico generale della Sua impresa negli ultimi tre mesi, rispetto ai tre mesi precedenti…?</a:t>
            </a:r>
          </a:p>
        </p:txBody>
      </p:sp>
      <p:sp>
        <p:nvSpPr>
          <p:cNvPr id="47"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cs typeface="Arial" panose="020B0604020202020204" pitchFamily="34" charset="0"/>
              </a:rPr>
              <a:t>clima di fiducia | </a:t>
            </a:r>
            <a:r>
              <a:rPr lang="it-IT" altLang="it-IT" sz="2000" dirty="0">
                <a:cs typeface="Arial" panose="020B0604020202020204" pitchFamily="34" charset="0"/>
              </a:rPr>
              <a:t>la situazione economica della propria impresa secondo le imprese del </a:t>
            </a:r>
            <a:r>
              <a:rPr lang="it-IT" altLang="it-IT" sz="2000" dirty="0" smtClean="0">
                <a:cs typeface="Arial" panose="020B0604020202020204" pitchFamily="34" charset="0"/>
              </a:rPr>
              <a:t>friuli venezia giulia…</a:t>
            </a:r>
            <a:endParaRPr lang="it-IT" altLang="it-IT" sz="2000" dirty="0">
              <a:cs typeface="Arial" panose="020B0604020202020204" pitchFamily="34" charset="0"/>
            </a:endParaRPr>
          </a:p>
        </p:txBody>
      </p:sp>
      <p:sp>
        <p:nvSpPr>
          <p:cNvPr id="18" name="Text Box 49"/>
          <p:cNvSpPr txBox="1">
            <a:spLocks noChangeArrowheads="1"/>
          </p:cNvSpPr>
          <p:nvPr/>
        </p:nvSpPr>
        <p:spPr bwMode="auto">
          <a:xfrm>
            <a:off x="238125" y="4591641"/>
            <a:ext cx="368580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FF0000"/>
                </a:solidFill>
              </a:rPr>
              <a:t>In rosso è riportata la previsione relativa al trimestre successivo</a:t>
            </a:r>
          </a:p>
        </p:txBody>
      </p:sp>
      <p:sp>
        <p:nvSpPr>
          <p:cNvPr id="19" name="Text Box 49"/>
          <p:cNvSpPr txBox="1">
            <a:spLocks noChangeArrowheads="1"/>
          </p:cNvSpPr>
          <p:nvPr/>
        </p:nvSpPr>
        <p:spPr bwMode="auto">
          <a:xfrm>
            <a:off x="4302196" y="4596675"/>
            <a:ext cx="4277869" cy="23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b="0" dirty="0">
                <a:solidFill>
                  <a:srgbClr val="1F497D"/>
                </a:solidFill>
              </a:rPr>
              <a:t>In </a:t>
            </a:r>
            <a:r>
              <a:rPr lang="it-IT" altLang="it-IT" sz="900" b="0" dirty="0" smtClean="0">
                <a:solidFill>
                  <a:srgbClr val="1F497D"/>
                </a:solidFill>
              </a:rPr>
              <a:t>blu il terziario Italia </a:t>
            </a:r>
            <a:r>
              <a:rPr lang="it-IT" altLang="it-IT" sz="900" b="0" dirty="0" smtClean="0"/>
              <a:t>; </a:t>
            </a:r>
            <a:r>
              <a:rPr lang="it-IT" altLang="it-IT" sz="900" b="0" dirty="0" smtClean="0">
                <a:solidFill>
                  <a:srgbClr val="008000"/>
                </a:solidFill>
              </a:rPr>
              <a:t>in verde il terziario Friuli Venezia Giulia</a:t>
            </a:r>
            <a:endParaRPr lang="it-IT" altLang="it-IT" sz="900" b="0" dirty="0">
              <a:solidFill>
                <a:srgbClr val="008000"/>
              </a:solidFill>
            </a:endParaRPr>
          </a:p>
        </p:txBody>
      </p:sp>
      <p:sp>
        <p:nvSpPr>
          <p:cNvPr id="20" name="Freccia destra 8"/>
          <p:cNvSpPr>
            <a:spLocks noChangeArrowheads="1"/>
          </p:cNvSpPr>
          <p:nvPr/>
        </p:nvSpPr>
        <p:spPr bwMode="auto">
          <a:xfrm>
            <a:off x="323850" y="5010150"/>
            <a:ext cx="392113" cy="327025"/>
          </a:xfrm>
          <a:prstGeom prst="rightArrow">
            <a:avLst>
              <a:gd name="adj1" fmla="val 50000"/>
              <a:gd name="adj2" fmla="val 49960"/>
            </a:avLst>
          </a:prstGeom>
          <a:solidFill>
            <a:srgbClr val="008000"/>
          </a:solidFill>
          <a:ln>
            <a:noFill/>
          </a:ln>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endParaRPr lang="it-IT" alt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R01</Template>
  <TotalTime>28778</TotalTime>
  <Words>9272</Words>
  <Application>Microsoft Office PowerPoint</Application>
  <PresentationFormat>Presentazione su schermo (4:3)</PresentationFormat>
  <Paragraphs>707</Paragraphs>
  <Slides>70</Slides>
  <Notes>3</Notes>
  <HiddenSlides>0</HiddenSlides>
  <MMClips>0</MMClips>
  <ScaleCrop>false</ScaleCrop>
  <HeadingPairs>
    <vt:vector size="4" baseType="variant">
      <vt:variant>
        <vt:lpstr>Tema</vt:lpstr>
      </vt:variant>
      <vt:variant>
        <vt:i4>1</vt:i4>
      </vt:variant>
      <vt:variant>
        <vt:lpstr>Titoli diapositive</vt:lpstr>
      </vt:variant>
      <vt:variant>
        <vt:i4>70</vt:i4>
      </vt:variant>
    </vt:vector>
  </HeadingPairs>
  <TitlesOfParts>
    <vt:vector size="71" baseType="lpstr">
      <vt:lpstr>R01</vt:lpstr>
      <vt:lpstr>Presentazione standard di PowerPoint</vt:lpstr>
      <vt:lpstr>Presentazione standard di PowerPoint</vt:lpstr>
      <vt:lpstr>considerazioni generali di sintesi | </vt:lpstr>
      <vt:lpstr>considerazioni generali di sintesi | </vt:lpstr>
      <vt:lpstr>considerazioni generali di sintesi | </vt:lpstr>
      <vt:lpstr>Presentazione standard di PowerPoint</vt:lpstr>
      <vt:lpstr>Presentazione standard di PowerPoint</vt:lpstr>
      <vt:lpstr>clima di fiducia | la situazione economica dell’italia… (analisi per provincia, settore, dimensione) </vt:lpstr>
      <vt:lpstr>Presentazione standard di PowerPoint</vt:lpstr>
      <vt:lpstr>clima di fiducia | la situazione economica della propria impresa... (analisi per provincia, settore, dimensione)  </vt:lpstr>
      <vt:lpstr>Presentazione standard di PowerPoint</vt:lpstr>
      <vt:lpstr>Presentazione standard di PowerPoint</vt:lpstr>
      <vt:lpstr>andamento congiunturale | andamento dei ricavi… (analisi per provincia, settore, dimensione) </vt:lpstr>
      <vt:lpstr>Presentazione standard di PowerPoint</vt:lpstr>
      <vt:lpstr>Presentazione standard di PowerPoint</vt:lpstr>
      <vt:lpstr>Presentazione standard di PowerPoint</vt:lpstr>
      <vt:lpstr>andamento congiunturale | prezzi praticati dai fornitori… (analisi per provincia, settore, dimensione) </vt:lpstr>
      <vt:lpstr>Presentazione standard di PowerPoint</vt:lpstr>
      <vt:lpstr>andamento congiunturale | tempi di pagamento da parte dei clienti… (analisi per provincia, settore, dimensione) </vt:lpstr>
      <vt:lpstr>Presentazione standard di PowerPoint</vt:lpstr>
      <vt:lpstr>Presentazione standard di PowerPoint</vt:lpstr>
      <vt:lpstr>Presentazione standard di PowerPoint</vt:lpstr>
      <vt:lpstr>Presentazione standard di PowerPoint</vt:lpstr>
      <vt:lpstr>osservatorio sul credito | stabile la percentuale di imprese che si recano in banca per chiedere credito… per il secondo trimestre consecutivo crescono leggermente le imprese che ricevono credito</vt:lpstr>
      <vt:lpstr>osservatorio sul credito | …domanda e offerta di credito (imprese di gorizia)</vt:lpstr>
      <vt:lpstr>osservatorio sul credito | …domanda e offerta di credito (imprese di pordenone)</vt:lpstr>
      <vt:lpstr>osservatorio sul credito | …domanda e offerta di credito (imprese di trieste)</vt:lpstr>
      <vt:lpstr>osservatorio sul credito | …domanda e offerta di credito (imprese di udine)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osservatorio sul credito | costo dei servizi bancari… (analisi per provincia, settore, dimensione) </vt:lpstr>
      <vt:lpstr>Presentazione standard di PowerPoint</vt:lpstr>
      <vt:lpstr>approfondimenti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dc:creator>
  <cp:keywords>.</cp:keywords>
  <cp:lastModifiedBy>damilano</cp:lastModifiedBy>
  <cp:revision>2165</cp:revision>
  <cp:lastPrinted>2015-02-09T14:40:42Z</cp:lastPrinted>
  <dcterms:created xsi:type="dcterms:W3CDTF">2009-02-16T05:35:06Z</dcterms:created>
  <dcterms:modified xsi:type="dcterms:W3CDTF">2015-05-18T14:00:32Z</dcterms:modified>
  <cp:category>.</cp:category>
</cp:coreProperties>
</file>