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theme/themeOverride9.xml" ContentType="application/vnd.openxmlformats-officedocument.themeOverride+xml"/>
  <Override PartName="/ppt/charts/chart21.xml" ContentType="application/vnd.openxmlformats-officedocument.drawingml.chart+xml"/>
  <Override PartName="/ppt/theme/themeOverride10.xml" ContentType="application/vnd.openxmlformats-officedocument.themeOverride+xml"/>
  <Override PartName="/ppt/charts/chart22.xml" ContentType="application/vnd.openxmlformats-officedocument.drawingml.chart+xml"/>
  <Override PartName="/ppt/theme/themeOverride11.xml" ContentType="application/vnd.openxmlformats-officedocument.themeOverride+xml"/>
  <Override PartName="/ppt/theme/themeOverride12.xml" ContentType="application/vnd.openxmlformats-officedocument.themeOverride+xml"/>
  <Override PartName="/ppt/charts/chart23.xml" ContentType="application/vnd.openxmlformats-officedocument.drawingml.chart+xml"/>
  <Override PartName="/ppt/theme/themeOverride13.xml" ContentType="application/vnd.openxmlformats-officedocument.themeOverride+xml"/>
  <Override PartName="/ppt/charts/chart24.xml" ContentType="application/vnd.openxmlformats-officedocument.drawingml.chart+xml"/>
  <Override PartName="/ppt/theme/themeOverride14.xml" ContentType="application/vnd.openxmlformats-officedocument.themeOverride+xml"/>
  <Override PartName="/ppt/charts/chart25.xml" ContentType="application/vnd.openxmlformats-officedocument.drawingml.chart+xml"/>
  <Override PartName="/ppt/theme/themeOverride15.xml" ContentType="application/vnd.openxmlformats-officedocument.themeOverride+xml"/>
  <Override PartName="/ppt/charts/chart26.xml" ContentType="application/vnd.openxmlformats-officedocument.drawingml.chart+xml"/>
  <Override PartName="/ppt/theme/themeOverride16.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01" r:id="rId2"/>
    <p:sldId id="298" r:id="rId3"/>
    <p:sldId id="328" r:id="rId4"/>
    <p:sldId id="386" r:id="rId5"/>
    <p:sldId id="388" r:id="rId6"/>
    <p:sldId id="360" r:id="rId7"/>
    <p:sldId id="361" r:id="rId8"/>
    <p:sldId id="379" r:id="rId9"/>
    <p:sldId id="383" r:id="rId10"/>
    <p:sldId id="384" r:id="rId11"/>
    <p:sldId id="394" r:id="rId12"/>
    <p:sldId id="370" r:id="rId13"/>
    <p:sldId id="380" r:id="rId14"/>
    <p:sldId id="381" r:id="rId15"/>
    <p:sldId id="389" r:id="rId16"/>
    <p:sldId id="332" r:id="rId17"/>
    <p:sldId id="314" r:id="rId18"/>
    <p:sldId id="316" r:id="rId19"/>
    <p:sldId id="318" r:id="rId20"/>
    <p:sldId id="333" r:id="rId21"/>
    <p:sldId id="307" r:id="rId22"/>
    <p:sldId id="335" r:id="rId23"/>
    <p:sldId id="334" r:id="rId24"/>
    <p:sldId id="340" r:id="rId25"/>
    <p:sldId id="329" r:id="rId26"/>
    <p:sldId id="294" r:id="rId27"/>
    <p:sldId id="279" r:id="rId28"/>
    <p:sldId id="280" r:id="rId29"/>
    <p:sldId id="299" r:id="rId30"/>
    <p:sldId id="331" r:id="rId31"/>
    <p:sldId id="295" r:id="rId32"/>
    <p:sldId id="326" r:id="rId33"/>
    <p:sldId id="292" r:id="rId34"/>
    <p:sldId id="342" r:id="rId35"/>
    <p:sldId id="321" r:id="rId36"/>
    <p:sldId id="372" r:id="rId37"/>
    <p:sldId id="325" r:id="rId38"/>
    <p:sldId id="390" r:id="rId39"/>
    <p:sldId id="391" r:id="rId40"/>
    <p:sldId id="385" r:id="rId41"/>
    <p:sldId id="377" r:id="rId42"/>
    <p:sldId id="373" r:id="rId43"/>
    <p:sldId id="374" r:id="rId44"/>
    <p:sldId id="353" r:id="rId45"/>
    <p:sldId id="395" r:id="rId46"/>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95959"/>
    <a:srgbClr val="00467F"/>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2664" y="-786"/>
      </p:cViewPr>
      <p:guideLst>
        <p:guide orient="horz" pos="2160"/>
        <p:guide pos="2880"/>
      </p:guideLst>
    </p:cSldViewPr>
  </p:slideViewPr>
  <p:notesTextViewPr>
    <p:cViewPr>
      <p:scale>
        <a:sx n="1" d="1"/>
        <a:sy n="1" d="1"/>
      </p:scale>
      <p:origin x="0" y="0"/>
    </p:cViewPr>
  </p:notesTextViewPr>
  <p:sorterViewPr>
    <p:cViewPr>
      <p:scale>
        <a:sx n="100" d="100"/>
        <a:sy n="100" d="100"/>
      </p:scale>
      <p:origin x="0" y="7680"/>
    </p:cViewPr>
  </p:sorterViewPr>
  <p:notesViewPr>
    <p:cSldViewPr>
      <p:cViewPr varScale="1">
        <p:scale>
          <a:sx n="62" d="100"/>
          <a:sy n="62" d="100"/>
        </p:scale>
        <p:origin x="-3288"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a%20Manente\Downloads\GRAFICITrip1%202000-2015%20(9).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quote%202000-2015%20arrivi%20su%20partenze.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quote%202000-2015%20arrivi%20su%20partenze.xlsx"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ra%20Manente\Downloads\GRAFICITrip1%202000-2015%20(9).xls"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a%20Manente\Downloads\GRAFICITrip1%202000-2015%20(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quote%202000-2015%20arrivi%20su%20partenz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a%20Manente\Downloads\GRAFICITrip1%202000-2015%20(9).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quote%202000-2015%20arrivi%20su%20partenz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a%20Manente\Downloads\GRAFICITrip1%202000-2015%20(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quote%202000-2015%20arrivi%20su%20partenz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iove\condivisa\FIPE\dati%20fipe\UFFICIO%20STUDI\eventi\cernobbio%202016\cina-russia-partenze200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[GRAFICITrip1 2000-2015 (9).xls]grafici partenze Mondo Eventi!Tabella_pivot1</c:name>
    <c:fmtId val="-1"/>
  </c:pivotSource>
  <c:chart>
    <c:autoTitleDeleted val="1"/>
    <c:pivotFmts>
      <c:pivotFmt>
        <c:idx val="0"/>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
        <c:dLbl>
          <c:idx val="0"/>
          <c:delete val="1"/>
        </c:dLbl>
      </c:pivotFmt>
      <c:pivotFmt>
        <c:idx val="2"/>
        <c:dLbl>
          <c:idx val="0"/>
          <c:tx>
            <c:strRef>
              <c:f>'grafici partenze Mondo Eventi'!$B$29</c:f>
              <c:strCache>
                <c:ptCount val="1"/>
                <c:pt idx="0">
                  <c:v>Torri 
gemelle</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3"/>
        <c:dLbl>
          <c:idx val="0"/>
          <c:tx>
            <c:strRef>
              <c:f>'grafici partenze Mondo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4"/>
        <c:dLbl>
          <c:idx val="0"/>
          <c:tx>
            <c:strRef>
              <c:f>'grafici partenze Mondo Eventi'!$B$31</c:f>
              <c:strCache>
                <c:ptCount val="1"/>
                <c:pt idx="0">
                  <c:v>II guerra
del golfo</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5"/>
        <c:dLbl>
          <c:idx val="0"/>
          <c:tx>
            <c:strRef>
              <c:f>'grafici partenze Mondo Eventi'!$B$32</c:f>
              <c:strCache>
                <c:ptCount val="1"/>
                <c:pt idx="0">
                  <c:v>Stazioni 
di Madrid</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6"/>
        <c:dLbl>
          <c:idx val="0"/>
          <c:tx>
            <c:strRef>
              <c:f>'grafici partenze Mondo Eventi'!$B$33</c:f>
              <c:strCache>
                <c:ptCount val="1"/>
                <c:pt idx="0">
                  <c:v>Metro di
Londra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7"/>
        <c:dLbl>
          <c:idx val="0"/>
          <c:delete val="1"/>
        </c:dLbl>
      </c:pivotFmt>
      <c:pivotFmt>
        <c:idx val="8"/>
        <c:dLbl>
          <c:idx val="0"/>
          <c:delete val="1"/>
        </c:dLbl>
      </c:pivotFmt>
      <c:pivotFmt>
        <c:idx val="9"/>
        <c:dLbl>
          <c:idx val="0"/>
          <c:delete val="1"/>
        </c:dLbl>
      </c:pivotFmt>
      <c:pivotFmt>
        <c:idx val="10"/>
        <c:dLbl>
          <c:idx val="0"/>
          <c:delete val="1"/>
        </c:dLbl>
      </c:pivotFmt>
      <c:pivotFmt>
        <c:idx val="11"/>
        <c:dLbl>
          <c:idx val="0"/>
          <c:tx>
            <c:strRef>
              <c:f>'grafici partenze Mondo Eventi'!$B$38</c:f>
              <c:strCache>
                <c:ptCount val="1"/>
                <c:pt idx="0">
                  <c:v>Primavera 
araba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2"/>
        <c:dLbl>
          <c:idx val="0"/>
          <c:tx>
            <c:strRef>
              <c:f>'grafici partenze Mondo Eventi'!$B$39</c:f>
              <c:strCache>
                <c:ptCount val="1"/>
                <c:pt idx="0">
                  <c:v>Charlie Hebdo;
Tolosa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3"/>
        <c:dLbl>
          <c:idx val="0"/>
          <c:delete val="1"/>
        </c:dLbl>
      </c:pivotFmt>
      <c:pivotFmt>
        <c:idx val="14"/>
        <c:dLbl>
          <c:idx val="0"/>
          <c:tx>
            <c:strRef>
              <c:f>'grafici partenze Mondo Eventi'!$B$41</c:f>
              <c:strCache>
                <c:ptCount val="1"/>
                <c:pt idx="0">
                  <c:v>Bruxelles</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5"/>
        <c:dLbl>
          <c:idx val="0"/>
          <c:delete val="1"/>
        </c:dLbl>
      </c:pivotFmt>
      <c:pivotFmt>
        <c:idx val="16"/>
        <c:dLbl>
          <c:idx val="0"/>
          <c:tx>
            <c:strRef>
              <c:f>'grafici partenze Mondo Eventi'!$B$43</c:f>
              <c:strCache>
                <c:ptCount val="1"/>
                <c:pt idx="0">
                  <c:v>Charlie Hebdo;
Bataclan;
Tunisia, Egitto, Turchia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7"/>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8"/>
        <c:dLbl>
          <c:idx val="0"/>
          <c:delete val="1"/>
        </c:dLbl>
      </c:pivotFmt>
      <c:pivotFmt>
        <c:idx val="19"/>
        <c:dLbl>
          <c:idx val="0"/>
          <c:tx>
            <c:strRef>
              <c:f>'grafici partenze Mondo Eventi'!$B$29</c:f>
              <c:strCache>
                <c:ptCount val="1"/>
                <c:pt idx="0">
                  <c:v>Torri 
gemelle</c:v>
                </c:pt>
              </c:strCache>
            </c:strRef>
          </c:tx>
          <c:dLblPos val="ctr"/>
          <c:showLegendKey val="0"/>
          <c:showVal val="0"/>
          <c:showCatName val="0"/>
          <c:showSerName val="0"/>
          <c:showPercent val="0"/>
          <c:showBubbleSize val="0"/>
        </c:dLbl>
      </c:pivotFmt>
      <c:pivotFmt>
        <c:idx val="20"/>
        <c:dLbl>
          <c:idx val="0"/>
          <c:tx>
            <c:strRef>
              <c:f>'grafici partenze Mondo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1"/>
        <c:dLbl>
          <c:idx val="0"/>
          <c:tx>
            <c:strRef>
              <c:f>'grafici partenze Mondo Eventi'!$B$31</c:f>
              <c:strCache>
                <c:ptCount val="1"/>
                <c:pt idx="0">
                  <c:v>II guerra
del golfo</c:v>
                </c:pt>
              </c:strCache>
            </c:strRef>
          </c:tx>
          <c:dLblPos val="ctr"/>
          <c:showLegendKey val="0"/>
          <c:showVal val="0"/>
          <c:showCatName val="0"/>
          <c:showSerName val="0"/>
          <c:showPercent val="0"/>
          <c:showBubbleSize val="0"/>
        </c:dLbl>
      </c:pivotFmt>
      <c:pivotFmt>
        <c:idx val="22"/>
        <c:dLbl>
          <c:idx val="0"/>
          <c:tx>
            <c:strRef>
              <c:f>'grafici partenze Mondo Eventi'!$B$32</c:f>
              <c:strCache>
                <c:ptCount val="1"/>
                <c:pt idx="0">
                  <c:v>Stazioni 
di Madrid</c:v>
                </c:pt>
              </c:strCache>
            </c:strRef>
          </c:tx>
          <c:dLblPos val="ctr"/>
          <c:showLegendKey val="0"/>
          <c:showVal val="0"/>
          <c:showCatName val="0"/>
          <c:showSerName val="0"/>
          <c:showPercent val="0"/>
          <c:showBubbleSize val="0"/>
        </c:dLbl>
      </c:pivotFmt>
      <c:pivotFmt>
        <c:idx val="23"/>
        <c:dLbl>
          <c:idx val="0"/>
          <c:tx>
            <c:strRef>
              <c:f>'grafici partenze Mondo Eventi'!$B$33</c:f>
              <c:strCache>
                <c:ptCount val="1"/>
                <c:pt idx="0">
                  <c:v>Metro di
Londra</c:v>
                </c:pt>
              </c:strCache>
            </c:strRef>
          </c:tx>
          <c:dLblPos val="ctr"/>
          <c:showLegendKey val="0"/>
          <c:showVal val="0"/>
          <c:showCatName val="0"/>
          <c:showSerName val="0"/>
          <c:showPercent val="0"/>
          <c:showBubbleSize val="0"/>
        </c:dLbl>
      </c:pivotFmt>
      <c:pivotFmt>
        <c:idx val="24"/>
        <c:dLbl>
          <c:idx val="0"/>
          <c:delete val="1"/>
        </c:dLbl>
      </c:pivotFmt>
      <c:pivotFmt>
        <c:idx val="25"/>
        <c:dLbl>
          <c:idx val="0"/>
          <c:delete val="1"/>
        </c:dLbl>
      </c:pivotFmt>
      <c:pivotFmt>
        <c:idx val="26"/>
        <c:dLbl>
          <c:idx val="0"/>
          <c:delete val="1"/>
        </c:dLbl>
      </c:pivotFmt>
      <c:pivotFmt>
        <c:idx val="27"/>
        <c:dLbl>
          <c:idx val="0"/>
          <c:delete val="1"/>
        </c:dLbl>
      </c:pivotFmt>
      <c:pivotFmt>
        <c:idx val="28"/>
        <c:dLbl>
          <c:idx val="0"/>
          <c:tx>
            <c:strRef>
              <c:f>'grafici partenze Mondo Eventi'!$B$38</c:f>
              <c:strCache>
                <c:ptCount val="1"/>
                <c:pt idx="0">
                  <c:v>Primavera 
araba</c:v>
                </c:pt>
              </c:strCache>
            </c:strRef>
          </c:tx>
          <c:dLblPos val="ctr"/>
          <c:showLegendKey val="0"/>
          <c:showVal val="0"/>
          <c:showCatName val="0"/>
          <c:showSerName val="0"/>
          <c:showPercent val="0"/>
          <c:showBubbleSize val="0"/>
        </c:dLbl>
      </c:pivotFmt>
      <c:pivotFmt>
        <c:idx val="29"/>
        <c:dLbl>
          <c:idx val="0"/>
          <c:tx>
            <c:strRef>
              <c:f>'grafici partenze Mondo Eventi'!$B$39</c:f>
              <c:strCache>
                <c:ptCount val="1"/>
                <c:pt idx="0">
                  <c:v>Charlie Hebdo;
Tolosa</c:v>
                </c:pt>
              </c:strCache>
            </c:strRef>
          </c:tx>
          <c:dLblPos val="r"/>
          <c:showLegendKey val="0"/>
          <c:showVal val="0"/>
          <c:showCatName val="0"/>
          <c:showSerName val="0"/>
          <c:showPercent val="0"/>
          <c:showBubbleSize val="0"/>
        </c:dLbl>
      </c:pivotFmt>
      <c:pivotFmt>
        <c:idx val="30"/>
        <c:dLbl>
          <c:idx val="0"/>
          <c:delete val="1"/>
        </c:dLbl>
      </c:pivotFmt>
      <c:pivotFmt>
        <c:idx val="31"/>
        <c:dLbl>
          <c:idx val="0"/>
          <c:tx>
            <c:strRef>
              <c:f>'grafici partenze Mondo Eventi'!$B$41</c:f>
              <c:strCache>
                <c:ptCount val="1"/>
                <c:pt idx="0">
                  <c:v>Bruxelles</c:v>
                </c:pt>
              </c:strCache>
            </c:strRef>
          </c:tx>
          <c:dLblPos val="ctr"/>
          <c:showLegendKey val="0"/>
          <c:showVal val="0"/>
          <c:showCatName val="0"/>
          <c:showSerName val="0"/>
          <c:showPercent val="0"/>
          <c:showBubbleSize val="0"/>
        </c:dLbl>
      </c:pivotFmt>
      <c:pivotFmt>
        <c:idx val="32"/>
        <c:dLbl>
          <c:idx val="0"/>
          <c:delete val="1"/>
        </c:dLbl>
      </c:pivotFmt>
      <c:pivotFmt>
        <c:idx val="33"/>
        <c:dLbl>
          <c:idx val="0"/>
          <c:tx>
            <c:strRef>
              <c:f>'grafici partenze Mondo Eventi'!$B$43</c:f>
              <c:strCache>
                <c:ptCount val="1"/>
                <c:pt idx="0">
                  <c:v>Charlie Hebdo;
Bataclan;
Tunisia, Egitto, Turchia</c:v>
                </c:pt>
              </c:strCache>
            </c:strRef>
          </c:tx>
          <c:dLblPos val="r"/>
          <c:showLegendKey val="0"/>
          <c:showVal val="0"/>
          <c:showCatName val="0"/>
          <c:showSerName val="0"/>
          <c:showPercent val="0"/>
          <c:showBubbleSize val="0"/>
        </c:dLbl>
      </c:pivotFmt>
    </c:pivotFmts>
    <c:plotArea>
      <c:layout>
        <c:manualLayout>
          <c:layoutTarget val="inner"/>
          <c:xMode val="edge"/>
          <c:yMode val="edge"/>
          <c:x val="9.0908202480521824E-2"/>
          <c:y val="0.10352625756491182"/>
          <c:w val="0.88572926178296163"/>
          <c:h val="0.85636736730222773"/>
        </c:manualLayout>
      </c:layout>
      <c:lineChart>
        <c:grouping val="standard"/>
        <c:varyColors val="0"/>
        <c:ser>
          <c:idx val="0"/>
          <c:order val="0"/>
          <c:tx>
            <c:strRef>
              <c:f>'grafici partenze Mondo Eventi'!$B$29</c:f>
              <c:strCache>
                <c:ptCount val="1"/>
                <c:pt idx="0">
                  <c:v>Totale</c:v>
                </c:pt>
              </c:strCache>
            </c:strRef>
          </c:tx>
          <c:spPr>
            <a:ln w="28575" cap="rnd">
              <a:solidFill>
                <a:schemeClr val="accent2"/>
              </a:solidFill>
              <a:round/>
            </a:ln>
            <a:effectLst/>
          </c:spPr>
          <c:marker>
            <c:symbol val="none"/>
          </c:marker>
          <c:dLbls>
            <c:dLbl>
              <c:idx val="0"/>
              <c:delete val="1"/>
            </c:dLbl>
            <c:dLbl>
              <c:idx val="1"/>
              <c:layout/>
              <c:tx>
                <c:strRef>
                  <c:f>'grafici partenze Mondo Eventi'!$B$29</c:f>
                  <c:strCache>
                    <c:ptCount val="1"/>
                    <c:pt idx="0">
                      <c:v>Torri 
gemelle</c:v>
                    </c:pt>
                  </c:strCache>
                </c:strRef>
              </c:tx>
              <c:dLblPos val="ctr"/>
              <c:showLegendKey val="0"/>
              <c:showVal val="0"/>
              <c:showCatName val="0"/>
              <c:showSerName val="0"/>
              <c:showPercent val="0"/>
              <c:showBubbleSize val="0"/>
            </c:dLbl>
            <c:dLbl>
              <c:idx val="2"/>
              <c:layout/>
              <c:tx>
                <c:strRef>
                  <c:f>'grafici partenze Mondo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dLbl>
              <c:idx val="3"/>
              <c:layout/>
              <c:tx>
                <c:strRef>
                  <c:f>'grafici partenze Mondo Eventi'!$B$31</c:f>
                  <c:strCache>
                    <c:ptCount val="1"/>
                    <c:pt idx="0">
                      <c:v>II guerra
del golfo</c:v>
                    </c:pt>
                  </c:strCache>
                </c:strRef>
              </c:tx>
              <c:dLblPos val="ctr"/>
              <c:showLegendKey val="0"/>
              <c:showVal val="0"/>
              <c:showCatName val="0"/>
              <c:showSerName val="0"/>
              <c:showPercent val="0"/>
              <c:showBubbleSize val="0"/>
            </c:dLbl>
            <c:dLbl>
              <c:idx val="4"/>
              <c:layout/>
              <c:tx>
                <c:strRef>
                  <c:f>'grafici partenze Mondo Eventi'!$B$32</c:f>
                  <c:strCache>
                    <c:ptCount val="1"/>
                    <c:pt idx="0">
                      <c:v>Stazioni 
di Madrid</c:v>
                    </c:pt>
                  </c:strCache>
                </c:strRef>
              </c:tx>
              <c:dLblPos val="ctr"/>
              <c:showLegendKey val="0"/>
              <c:showVal val="0"/>
              <c:showCatName val="0"/>
              <c:showSerName val="0"/>
              <c:showPercent val="0"/>
              <c:showBubbleSize val="0"/>
            </c:dLbl>
            <c:dLbl>
              <c:idx val="5"/>
              <c:layout/>
              <c:tx>
                <c:strRef>
                  <c:f>'grafici partenze Mondo Eventi'!$B$33</c:f>
                  <c:strCache>
                    <c:ptCount val="1"/>
                    <c:pt idx="0">
                      <c:v>Metro di
Londra</c:v>
                    </c:pt>
                  </c:strCache>
                </c:strRef>
              </c:tx>
              <c:dLblPos val="ctr"/>
              <c:showLegendKey val="0"/>
              <c:showVal val="0"/>
              <c:showCatName val="0"/>
              <c:showSerName val="0"/>
              <c:showPercent val="0"/>
              <c:showBubbleSize val="0"/>
            </c:dLbl>
            <c:dLbl>
              <c:idx val="6"/>
              <c:delete val="1"/>
            </c:dLbl>
            <c:dLbl>
              <c:idx val="7"/>
              <c:delete val="1"/>
            </c:dLbl>
            <c:dLbl>
              <c:idx val="8"/>
              <c:delete val="1"/>
            </c:dLbl>
            <c:dLbl>
              <c:idx val="9"/>
              <c:delete val="1"/>
            </c:dLbl>
            <c:dLbl>
              <c:idx val="10"/>
              <c:layout/>
              <c:tx>
                <c:strRef>
                  <c:f>'grafici partenze Mondo Eventi'!$B$38</c:f>
                  <c:strCache>
                    <c:ptCount val="1"/>
                    <c:pt idx="0">
                      <c:v>Primavera 
araba</c:v>
                    </c:pt>
                  </c:strCache>
                </c:strRef>
              </c:tx>
              <c:dLblPos val="ctr"/>
              <c:showLegendKey val="0"/>
              <c:showVal val="0"/>
              <c:showCatName val="0"/>
              <c:showSerName val="0"/>
              <c:showPercent val="0"/>
              <c:showBubbleSize val="0"/>
            </c:dLbl>
            <c:dLbl>
              <c:idx val="11"/>
              <c:layout/>
              <c:tx>
                <c:strRef>
                  <c:f>'grafici partenze Mondo Eventi'!$B$39</c:f>
                  <c:strCache>
                    <c:ptCount val="1"/>
                    <c:pt idx="0">
                      <c:v>Charlie Hebdo;
Tolosa</c:v>
                    </c:pt>
                  </c:strCache>
                </c:strRef>
              </c:tx>
              <c:dLblPos val="r"/>
              <c:showLegendKey val="0"/>
              <c:showVal val="0"/>
              <c:showCatName val="0"/>
              <c:showSerName val="0"/>
              <c:showPercent val="0"/>
              <c:showBubbleSize val="0"/>
            </c:dLbl>
            <c:dLbl>
              <c:idx val="12"/>
              <c:delete val="1"/>
            </c:dLbl>
            <c:dLbl>
              <c:idx val="13"/>
              <c:layout/>
              <c:tx>
                <c:strRef>
                  <c:f>'grafici partenze Mondo Eventi'!$B$41</c:f>
                  <c:strCache>
                    <c:ptCount val="1"/>
                    <c:pt idx="0">
                      <c:v>Bruxelles</c:v>
                    </c:pt>
                  </c:strCache>
                </c:strRef>
              </c:tx>
              <c:dLblPos val="ctr"/>
              <c:showLegendKey val="0"/>
              <c:showVal val="0"/>
              <c:showCatName val="0"/>
              <c:showSerName val="0"/>
              <c:showPercent val="0"/>
              <c:showBubbleSize val="0"/>
            </c:dLbl>
            <c:dLbl>
              <c:idx val="14"/>
              <c:delete val="1"/>
            </c:dLbl>
            <c:dLbl>
              <c:idx val="15"/>
              <c:layout>
                <c:manualLayout>
                  <c:x val="-1.4601699808431699E-2"/>
                  <c:y val="-5.7300275482093661E-2"/>
                </c:manualLayout>
              </c:layout>
              <c:tx>
                <c:strRef>
                  <c:f>'grafici partenze Mondo Eventi'!$B$43</c:f>
                  <c:strCache>
                    <c:ptCount val="1"/>
                    <c:pt idx="0">
                      <c:v>Charlie Hebdo;
Bataclan;
Tunisia, Egitto, Turchia</c:v>
                    </c:pt>
                  </c:strCache>
                </c:strRef>
              </c:tx>
              <c:dLblPos val="r"/>
              <c:showLegendKey val="0"/>
              <c:showVal val="0"/>
              <c:showCatName val="0"/>
              <c:showSerName val="0"/>
              <c:showPercent val="0"/>
              <c:showBubbleSize val="0"/>
            </c:dLbl>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showLeaderLines val="0"/>
          </c:dLbls>
          <c:cat>
            <c:strRef>
              <c:f>'grafici partenze Mondo Eventi'!$B$29</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'grafici partenze Mondo Eventi'!$B$29</c:f>
              <c:numCache>
                <c:formatCode>#,##0</c:formatCode>
                <c:ptCount val="16"/>
                <c:pt idx="0">
                  <c:v>681000000</c:v>
                </c:pt>
                <c:pt idx="1">
                  <c:v>680000000</c:v>
                </c:pt>
                <c:pt idx="2">
                  <c:v>700000000</c:v>
                </c:pt>
                <c:pt idx="3">
                  <c:v>690000000</c:v>
                </c:pt>
                <c:pt idx="4">
                  <c:v>763000000</c:v>
                </c:pt>
                <c:pt idx="5">
                  <c:v>806000000</c:v>
                </c:pt>
                <c:pt idx="6">
                  <c:v>846000000</c:v>
                </c:pt>
                <c:pt idx="7">
                  <c:v>905900000</c:v>
                </c:pt>
                <c:pt idx="8">
                  <c:v>913000000</c:v>
                </c:pt>
                <c:pt idx="9">
                  <c:v>881000000</c:v>
                </c:pt>
                <c:pt idx="10">
                  <c:v>939000000</c:v>
                </c:pt>
                <c:pt idx="11">
                  <c:v>986889000</c:v>
                </c:pt>
                <c:pt idx="12">
                  <c:v>1027351449</c:v>
                </c:pt>
                <c:pt idx="13">
                  <c:v>1074609616</c:v>
                </c:pt>
                <c:pt idx="14">
                  <c:v>1119743220</c:v>
                </c:pt>
                <c:pt idx="15">
                  <c:v>1167892178</c:v>
                </c:pt>
              </c:numCache>
            </c:numRef>
          </c:val>
          <c:smooth val="0"/>
        </c:ser>
        <c:dLbls>
          <c:showLegendKey val="0"/>
          <c:showVal val="0"/>
          <c:showCatName val="0"/>
          <c:showSerName val="0"/>
          <c:showPercent val="0"/>
          <c:showBubbleSize val="0"/>
        </c:dLbls>
        <c:marker val="1"/>
        <c:smooth val="0"/>
        <c:axId val="71443584"/>
        <c:axId val="71445120"/>
      </c:lineChart>
      <c:catAx>
        <c:axId val="7144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445120"/>
        <c:crosses val="autoZero"/>
        <c:auto val="0"/>
        <c:lblAlgn val="ctr"/>
        <c:lblOffset val="100"/>
        <c:noMultiLvlLbl val="0"/>
      </c:catAx>
      <c:valAx>
        <c:axId val="71445120"/>
        <c:scaling>
          <c:orientation val="minMax"/>
          <c:max val="1200000000"/>
          <c:min val="2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4435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7"/>
              <c:layout>
                <c:manualLayout>
                  <c:x val="-1.2376792442165295E-2"/>
                  <c:y val="-5.9954585581630297E-2"/>
                </c:manualLayout>
              </c:layout>
              <c:showLegendKey val="0"/>
              <c:showVal val="1"/>
              <c:showCatName val="0"/>
              <c:showSerName val="0"/>
              <c:showPercent val="0"/>
              <c:showBubbleSize val="0"/>
            </c:dLbl>
            <c:txPr>
              <a:bodyPr/>
              <a:lstStyle/>
              <a:p>
                <a:pPr>
                  <a:defRPr b="1"/>
                </a:pPr>
                <a:endParaRPr lang="it-IT"/>
              </a:p>
            </c:txPr>
            <c:showLegendKey val="0"/>
            <c:showVal val="1"/>
            <c:showCatName val="0"/>
            <c:showSerName val="0"/>
            <c:showPercent val="0"/>
            <c:showBubbleSize val="0"/>
            <c:showLeaderLines val="0"/>
          </c:dLbls>
          <c:cat>
            <c:numRef>
              <c:f>Foglio1!$A$4:$A$19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Foglio1!$L$26:$S$26</c:f>
              <c:numCache>
                <c:formatCode>0.0%</c:formatCode>
                <c:ptCount val="8"/>
                <c:pt idx="0">
                  <c:v>2.1046534828564636E-2</c:v>
                </c:pt>
                <c:pt idx="1">
                  <c:v>2.1238234274505746E-2</c:v>
                </c:pt>
                <c:pt idx="2">
                  <c:v>2.2548345932005318E-2</c:v>
                </c:pt>
                <c:pt idx="3">
                  <c:v>2.5840441540836121E-2</c:v>
                </c:pt>
                <c:pt idx="4">
                  <c:v>2.6229752293492656E-2</c:v>
                </c:pt>
                <c:pt idx="5">
                  <c:v>2.607220625517729E-2</c:v>
                </c:pt>
                <c:pt idx="6">
                  <c:v>2.8006295910979757E-2</c:v>
                </c:pt>
                <c:pt idx="7">
                  <c:v>2.8006295910979757E-2</c:v>
                </c:pt>
              </c:numCache>
            </c:numRef>
          </c:val>
        </c:ser>
        <c:dLbls>
          <c:showLegendKey val="0"/>
          <c:showVal val="0"/>
          <c:showCatName val="0"/>
          <c:showSerName val="0"/>
          <c:showPercent val="0"/>
          <c:showBubbleSize val="0"/>
        </c:dLbls>
        <c:gapWidth val="108"/>
        <c:axId val="82397056"/>
        <c:axId val="82398592"/>
      </c:barChart>
      <c:catAx>
        <c:axId val="82397056"/>
        <c:scaling>
          <c:orientation val="minMax"/>
        </c:scaling>
        <c:delete val="1"/>
        <c:axPos val="b"/>
        <c:numFmt formatCode="General" sourceLinked="1"/>
        <c:majorTickMark val="out"/>
        <c:minorTickMark val="none"/>
        <c:tickLblPos val="nextTo"/>
        <c:crossAx val="82398592"/>
        <c:crosses val="autoZero"/>
        <c:auto val="1"/>
        <c:lblAlgn val="ctr"/>
        <c:lblOffset val="100"/>
        <c:noMultiLvlLbl val="0"/>
      </c:catAx>
      <c:valAx>
        <c:axId val="82398592"/>
        <c:scaling>
          <c:orientation val="minMax"/>
        </c:scaling>
        <c:delete val="1"/>
        <c:axPos val="l"/>
        <c:majorGridlines>
          <c:spPr>
            <a:ln>
              <a:noFill/>
            </a:ln>
          </c:spPr>
        </c:majorGridlines>
        <c:numFmt formatCode="0.0%" sourceLinked="1"/>
        <c:majorTickMark val="out"/>
        <c:minorTickMark val="none"/>
        <c:tickLblPos val="nextTo"/>
        <c:crossAx val="8239705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Foglio1!$B$24</c:f>
              <c:strCache>
                <c:ptCount val="1"/>
                <c:pt idx="0">
                  <c:v>partenze</c:v>
                </c:pt>
              </c:strCache>
            </c:strRef>
          </c:tx>
          <c:spPr>
            <a:ln>
              <a:solidFill>
                <a:srgbClr val="C0504D"/>
              </a:solidFill>
            </a:ln>
          </c:spPr>
          <c:marker>
            <c:symbol val="none"/>
          </c:marker>
          <c:cat>
            <c:numRef>
              <c:f>Foglio1!$A$25:$A$40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Foglio1!$B$25:$B$40</c:f>
              <c:numCache>
                <c:formatCode>0</c:formatCode>
                <c:ptCount val="16"/>
                <c:pt idx="0">
                  <c:v>7373312</c:v>
                </c:pt>
                <c:pt idx="1">
                  <c:v>11529982.027047236</c:v>
                </c:pt>
                <c:pt idx="2">
                  <c:v>12965205.1453797</c:v>
                </c:pt>
                <c:pt idx="3">
                  <c:v>14244738</c:v>
                </c:pt>
                <c:pt idx="4">
                  <c:v>17826399</c:v>
                </c:pt>
                <c:pt idx="5">
                  <c:v>19006698</c:v>
                </c:pt>
                <c:pt idx="6">
                  <c:v>20949690</c:v>
                </c:pt>
                <c:pt idx="7">
                  <c:v>25439216</c:v>
                </c:pt>
                <c:pt idx="8">
                  <c:v>28778933</c:v>
                </c:pt>
                <c:pt idx="9">
                  <c:v>25530762</c:v>
                </c:pt>
                <c:pt idx="10">
                  <c:v>31589531</c:v>
                </c:pt>
                <c:pt idx="11">
                  <c:v>37272484.927200004</c:v>
                </c:pt>
                <c:pt idx="12">
                  <c:v>41637912.117300004</c:v>
                </c:pt>
                <c:pt idx="13">
                  <c:v>43105752.9990995</c:v>
                </c:pt>
                <c:pt idx="14">
                  <c:v>32605220</c:v>
                </c:pt>
                <c:pt idx="15">
                  <c:v>29344698</c:v>
                </c:pt>
              </c:numCache>
            </c:numRef>
          </c:val>
          <c:smooth val="0"/>
        </c:ser>
        <c:dLbls>
          <c:showLegendKey val="0"/>
          <c:showVal val="0"/>
          <c:showCatName val="0"/>
          <c:showSerName val="0"/>
          <c:showPercent val="0"/>
          <c:showBubbleSize val="0"/>
        </c:dLbls>
        <c:marker val="1"/>
        <c:smooth val="0"/>
        <c:axId val="82456576"/>
        <c:axId val="82458112"/>
      </c:lineChart>
      <c:catAx>
        <c:axId val="82456576"/>
        <c:scaling>
          <c:orientation val="minMax"/>
        </c:scaling>
        <c:delete val="0"/>
        <c:axPos val="b"/>
        <c:numFmt formatCode="General" sourceLinked="1"/>
        <c:majorTickMark val="out"/>
        <c:minorTickMark val="none"/>
        <c:tickLblPos val="nextTo"/>
        <c:spPr>
          <a:ln>
            <a:noFill/>
          </a:ln>
        </c:spPr>
        <c:txPr>
          <a:bodyPr/>
          <a:lstStyle/>
          <a:p>
            <a:pPr>
              <a:defRPr sz="900">
                <a:solidFill>
                  <a:srgbClr val="595959"/>
                </a:solidFill>
              </a:defRPr>
            </a:pPr>
            <a:endParaRPr lang="it-IT"/>
          </a:p>
        </c:txPr>
        <c:crossAx val="82458112"/>
        <c:crosses val="autoZero"/>
        <c:auto val="1"/>
        <c:lblAlgn val="ctr"/>
        <c:lblOffset val="100"/>
        <c:noMultiLvlLbl val="0"/>
      </c:catAx>
      <c:valAx>
        <c:axId val="82458112"/>
        <c:scaling>
          <c:orientation val="minMax"/>
        </c:scaling>
        <c:delete val="0"/>
        <c:axPos val="l"/>
        <c:majorGridlines>
          <c:spPr>
            <a:ln>
              <a:solidFill>
                <a:srgbClr val="D9D9D9"/>
              </a:solidFill>
            </a:ln>
          </c:spPr>
        </c:majorGridlines>
        <c:numFmt formatCode="#,##0" sourceLinked="0"/>
        <c:majorTickMark val="out"/>
        <c:minorTickMark val="none"/>
        <c:tickLblPos val="nextTo"/>
        <c:spPr>
          <a:ln>
            <a:noFill/>
          </a:ln>
        </c:spPr>
        <c:txPr>
          <a:bodyPr/>
          <a:lstStyle/>
          <a:p>
            <a:pPr>
              <a:defRPr sz="900">
                <a:solidFill>
                  <a:srgbClr val="595959"/>
                </a:solidFill>
              </a:defRPr>
            </a:pPr>
            <a:endParaRPr lang="it-IT"/>
          </a:p>
        </c:txPr>
        <c:crossAx val="82456576"/>
        <c:crosses val="autoZero"/>
        <c:crossBetween val="between"/>
      </c:valAx>
    </c:plotArea>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b="1"/>
                </a:pPr>
                <a:endParaRPr lang="it-IT"/>
              </a:p>
            </c:txPr>
            <c:showLegendKey val="0"/>
            <c:showVal val="1"/>
            <c:showCatName val="0"/>
            <c:showSerName val="0"/>
            <c:showPercent val="0"/>
            <c:showBubbleSize val="0"/>
            <c:showLeaderLines val="0"/>
          </c:dLbls>
          <c:cat>
            <c:numRef>
              <c:f>Foglio1!$A$4:$A$19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Foglio1!$L$25:$S$25</c:f>
              <c:numCache>
                <c:formatCode>0.0%</c:formatCode>
                <c:ptCount val="8"/>
                <c:pt idx="0">
                  <c:v>3.635294609428362E-2</c:v>
                </c:pt>
                <c:pt idx="1">
                  <c:v>3.5042393172597039E-2</c:v>
                </c:pt>
                <c:pt idx="2">
                  <c:v>3.6101580615426038E-2</c:v>
                </c:pt>
                <c:pt idx="3">
                  <c:v>3.9550274227201643E-2</c:v>
                </c:pt>
                <c:pt idx="4">
                  <c:v>4.1020260458505299E-2</c:v>
                </c:pt>
                <c:pt idx="5">
                  <c:v>4.4701945005815209E-2</c:v>
                </c:pt>
                <c:pt idx="6">
                  <c:v>5.4745835176085299E-2</c:v>
                </c:pt>
                <c:pt idx="7">
                  <c:v>0.05</c:v>
                </c:pt>
              </c:numCache>
            </c:numRef>
          </c:val>
        </c:ser>
        <c:dLbls>
          <c:showLegendKey val="0"/>
          <c:showVal val="0"/>
          <c:showCatName val="0"/>
          <c:showSerName val="0"/>
          <c:showPercent val="0"/>
          <c:showBubbleSize val="0"/>
        </c:dLbls>
        <c:gapWidth val="108"/>
        <c:axId val="82498688"/>
        <c:axId val="82500224"/>
      </c:barChart>
      <c:catAx>
        <c:axId val="82498688"/>
        <c:scaling>
          <c:orientation val="minMax"/>
        </c:scaling>
        <c:delete val="1"/>
        <c:axPos val="b"/>
        <c:numFmt formatCode="General" sourceLinked="1"/>
        <c:majorTickMark val="out"/>
        <c:minorTickMark val="none"/>
        <c:tickLblPos val="nextTo"/>
        <c:crossAx val="82500224"/>
        <c:crosses val="autoZero"/>
        <c:auto val="1"/>
        <c:lblAlgn val="ctr"/>
        <c:lblOffset val="100"/>
        <c:noMultiLvlLbl val="0"/>
      </c:catAx>
      <c:valAx>
        <c:axId val="82500224"/>
        <c:scaling>
          <c:orientation val="minMax"/>
        </c:scaling>
        <c:delete val="1"/>
        <c:axPos val="l"/>
        <c:majorGridlines>
          <c:spPr>
            <a:ln>
              <a:noFill/>
            </a:ln>
          </c:spPr>
        </c:majorGridlines>
        <c:numFmt formatCode="0.0%" sourceLinked="1"/>
        <c:majorTickMark val="out"/>
        <c:minorTickMark val="none"/>
        <c:tickLblPos val="nextTo"/>
        <c:crossAx val="8249868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8100"/>
          </c:spPr>
          <c:marker>
            <c:symbol val="circle"/>
            <c:size val="7"/>
          </c:marker>
          <c:cat>
            <c:numRef>
              <c:f>Foglio2!$A$252:$A$266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Foglio2!$B$252:$B$266</c:f>
              <c:numCache>
                <c:formatCode>_-* #,##0_-;\-* #,##0_-;_-* "-"??_-;_-@_-</c:formatCode>
                <c:ptCount val="15"/>
                <c:pt idx="0">
                  <c:v>35767981</c:v>
                </c:pt>
                <c:pt idx="1">
                  <c:v>36355046</c:v>
                </c:pt>
                <c:pt idx="2">
                  <c:v>35006124</c:v>
                </c:pt>
                <c:pt idx="3">
                  <c:v>36715739</c:v>
                </c:pt>
                <c:pt idx="4">
                  <c:v>38126691</c:v>
                </c:pt>
                <c:pt idx="5">
                  <c:v>41193827</c:v>
                </c:pt>
                <c:pt idx="6">
                  <c:v>42873122</c:v>
                </c:pt>
                <c:pt idx="7">
                  <c:v>41796724</c:v>
                </c:pt>
                <c:pt idx="8">
                  <c:v>41124722</c:v>
                </c:pt>
                <c:pt idx="9">
                  <c:v>43794338</c:v>
                </c:pt>
                <c:pt idx="10">
                  <c:v>47460809</c:v>
                </c:pt>
                <c:pt idx="11">
                  <c:v>48738575</c:v>
                </c:pt>
                <c:pt idx="12">
                  <c:v>50263236</c:v>
                </c:pt>
                <c:pt idx="13">
                  <c:v>51635500</c:v>
                </c:pt>
                <c:pt idx="14">
                  <c:v>53029658.499999993</c:v>
                </c:pt>
              </c:numCache>
            </c:numRef>
          </c:val>
          <c:smooth val="0"/>
        </c:ser>
        <c:dLbls>
          <c:showLegendKey val="0"/>
          <c:showVal val="0"/>
          <c:showCatName val="0"/>
          <c:showSerName val="0"/>
          <c:showPercent val="0"/>
          <c:showBubbleSize val="0"/>
        </c:dLbls>
        <c:marker val="1"/>
        <c:smooth val="0"/>
        <c:axId val="23024384"/>
        <c:axId val="23025920"/>
      </c:lineChart>
      <c:catAx>
        <c:axId val="23024384"/>
        <c:scaling>
          <c:orientation val="minMax"/>
        </c:scaling>
        <c:delete val="0"/>
        <c:axPos val="b"/>
        <c:numFmt formatCode="General" sourceLinked="1"/>
        <c:majorTickMark val="out"/>
        <c:minorTickMark val="none"/>
        <c:tickLblPos val="nextTo"/>
        <c:txPr>
          <a:bodyPr/>
          <a:lstStyle/>
          <a:p>
            <a:pPr>
              <a:defRPr>
                <a:solidFill>
                  <a:srgbClr val="595959"/>
                </a:solidFill>
              </a:defRPr>
            </a:pPr>
            <a:endParaRPr lang="it-IT"/>
          </a:p>
        </c:txPr>
        <c:crossAx val="23025920"/>
        <c:crosses val="autoZero"/>
        <c:auto val="1"/>
        <c:lblAlgn val="ctr"/>
        <c:lblOffset val="100"/>
        <c:noMultiLvlLbl val="0"/>
      </c:catAx>
      <c:valAx>
        <c:axId val="23025920"/>
        <c:scaling>
          <c:orientation val="minMax"/>
        </c:scaling>
        <c:delete val="0"/>
        <c:axPos val="l"/>
        <c:majorGridlines>
          <c:spPr>
            <a:ln>
              <a:solidFill>
                <a:srgbClr val="D9D9D9"/>
              </a:solidFill>
              <a:prstDash val="dash"/>
            </a:ln>
          </c:spPr>
        </c:majorGridlines>
        <c:numFmt formatCode="_-* #,##0_-;\-* #,##0_-;_-* &quot;-&quot;??_-;_-@_-" sourceLinked="1"/>
        <c:majorTickMark val="out"/>
        <c:minorTickMark val="none"/>
        <c:tickLblPos val="nextTo"/>
        <c:txPr>
          <a:bodyPr/>
          <a:lstStyle/>
          <a:p>
            <a:pPr>
              <a:defRPr sz="800">
                <a:solidFill>
                  <a:srgbClr val="595959"/>
                </a:solidFill>
              </a:defRPr>
            </a:pPr>
            <a:endParaRPr lang="it-IT"/>
          </a:p>
        </c:txPr>
        <c:crossAx val="23024384"/>
        <c:crosses val="autoZero"/>
        <c:crossBetween val="between"/>
      </c:valAx>
      <c:spPr>
        <a:ln>
          <a:solidFill>
            <a:srgbClr val="595959"/>
          </a:solidFill>
        </a:ln>
      </c:spPr>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8100"/>
          </c:spPr>
          <c:marker>
            <c:symbol val="circle"/>
            <c:size val="7"/>
          </c:marker>
          <c:cat>
            <c:numRef>
              <c:f>Foglio2!$A$252:$A$266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Foglio2!$C$252:$C$266</c:f>
              <c:numCache>
                <c:formatCode>_-* #,##0_-;\-* #,##0_-;_-* "-"??_-;_-@_-</c:formatCode>
                <c:ptCount val="15"/>
                <c:pt idx="0">
                  <c:v>146672273</c:v>
                </c:pt>
                <c:pt idx="1">
                  <c:v>145559930</c:v>
                </c:pt>
                <c:pt idx="2">
                  <c:v>139653425</c:v>
                </c:pt>
                <c:pt idx="3">
                  <c:v>141169236</c:v>
                </c:pt>
                <c:pt idx="4">
                  <c:v>148501052</c:v>
                </c:pt>
                <c:pt idx="5">
                  <c:v>156861341</c:v>
                </c:pt>
                <c:pt idx="6">
                  <c:v>163465680</c:v>
                </c:pt>
                <c:pt idx="7">
                  <c:v>161797434</c:v>
                </c:pt>
                <c:pt idx="8">
                  <c:v>159493866</c:v>
                </c:pt>
                <c:pt idx="9">
                  <c:v>165202498</c:v>
                </c:pt>
                <c:pt idx="10">
                  <c:v>176474062</c:v>
                </c:pt>
                <c:pt idx="11">
                  <c:v>180594988</c:v>
                </c:pt>
                <c:pt idx="12">
                  <c:v>184793382</c:v>
                </c:pt>
                <c:pt idx="13">
                  <c:v>186792507</c:v>
                </c:pt>
                <c:pt idx="14">
                  <c:v>189967979.61899999</c:v>
                </c:pt>
              </c:numCache>
            </c:numRef>
          </c:val>
          <c:smooth val="0"/>
        </c:ser>
        <c:dLbls>
          <c:showLegendKey val="0"/>
          <c:showVal val="0"/>
          <c:showCatName val="0"/>
          <c:showSerName val="0"/>
          <c:showPercent val="0"/>
          <c:showBubbleSize val="0"/>
        </c:dLbls>
        <c:marker val="1"/>
        <c:smooth val="0"/>
        <c:axId val="23000576"/>
        <c:axId val="23002112"/>
      </c:lineChart>
      <c:catAx>
        <c:axId val="23000576"/>
        <c:scaling>
          <c:orientation val="minMax"/>
        </c:scaling>
        <c:delete val="0"/>
        <c:axPos val="b"/>
        <c:numFmt formatCode="General" sourceLinked="1"/>
        <c:majorTickMark val="out"/>
        <c:minorTickMark val="none"/>
        <c:tickLblPos val="nextTo"/>
        <c:txPr>
          <a:bodyPr/>
          <a:lstStyle/>
          <a:p>
            <a:pPr>
              <a:defRPr>
                <a:solidFill>
                  <a:srgbClr val="595959"/>
                </a:solidFill>
              </a:defRPr>
            </a:pPr>
            <a:endParaRPr lang="it-IT"/>
          </a:p>
        </c:txPr>
        <c:crossAx val="23002112"/>
        <c:crosses val="autoZero"/>
        <c:auto val="1"/>
        <c:lblAlgn val="ctr"/>
        <c:lblOffset val="100"/>
        <c:noMultiLvlLbl val="0"/>
      </c:catAx>
      <c:valAx>
        <c:axId val="23002112"/>
        <c:scaling>
          <c:orientation val="minMax"/>
        </c:scaling>
        <c:delete val="0"/>
        <c:axPos val="l"/>
        <c:majorGridlines>
          <c:spPr>
            <a:ln>
              <a:solidFill>
                <a:srgbClr val="D9D9D9"/>
              </a:solidFill>
              <a:prstDash val="dash"/>
            </a:ln>
          </c:spPr>
        </c:majorGridlines>
        <c:numFmt formatCode="_-* #,##0_-;\-* #,##0_-;_-* &quot;-&quot;??_-;_-@_-" sourceLinked="1"/>
        <c:majorTickMark val="out"/>
        <c:minorTickMark val="none"/>
        <c:tickLblPos val="nextTo"/>
        <c:txPr>
          <a:bodyPr/>
          <a:lstStyle/>
          <a:p>
            <a:pPr>
              <a:defRPr sz="800">
                <a:solidFill>
                  <a:srgbClr val="595959"/>
                </a:solidFill>
              </a:defRPr>
            </a:pPr>
            <a:endParaRPr lang="it-IT"/>
          </a:p>
        </c:txPr>
        <c:crossAx val="23000576"/>
        <c:crosses val="autoZero"/>
        <c:crossBetween val="between"/>
      </c:valAx>
      <c:spPr>
        <a:ln>
          <a:solidFill>
            <a:srgbClr val="595959"/>
          </a:solidFill>
        </a:ln>
      </c:spPr>
    </c:plotArea>
    <c:plotVisOnly val="1"/>
    <c:dispBlanksAs val="gap"/>
    <c:showDLblsOverMax val="0"/>
  </c:chart>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Foglio2!$B$277</c:f>
              <c:strCache>
                <c:ptCount val="1"/>
                <c:pt idx="0">
                  <c:v>arrivi</c:v>
                </c:pt>
              </c:strCache>
            </c:strRef>
          </c:tx>
          <c:dLbls>
            <c:dLbl>
              <c:idx val="0"/>
              <c:layout>
                <c:manualLayout>
                  <c:x val="-1.7991004497751133E-2"/>
                  <c:y val="-3.7752032651049344E-2"/>
                </c:manualLayout>
              </c:layout>
              <c:showLegendKey val="0"/>
              <c:showVal val="1"/>
              <c:showCatName val="0"/>
              <c:showSerName val="0"/>
              <c:showPercent val="0"/>
              <c:showBubbleSize val="0"/>
            </c:dLbl>
            <c:dLbl>
              <c:idx val="3"/>
              <c:layout>
                <c:manualLayout>
                  <c:x val="-5.997001499250411E-3"/>
                  <c:y val="-3.0888026714494917E-2"/>
                </c:manualLayout>
              </c:layout>
              <c:showLegendKey val="0"/>
              <c:showVal val="1"/>
              <c:showCatName val="0"/>
              <c:showSerName val="0"/>
              <c:showPercent val="0"/>
              <c:showBubbleSize val="0"/>
            </c:dLbl>
            <c:dLbl>
              <c:idx val="7"/>
              <c:layout>
                <c:manualLayout>
                  <c:x val="-1.5410909035997079E-2"/>
                  <c:y val="5.5430349008840286E-2"/>
                </c:manualLayout>
              </c:layout>
              <c:showLegendKey val="0"/>
              <c:showVal val="1"/>
              <c:showCatName val="0"/>
              <c:showSerName val="0"/>
              <c:showPercent val="0"/>
              <c:showBubbleSize val="0"/>
            </c:dLbl>
            <c:dLbl>
              <c:idx val="8"/>
              <c:layout>
                <c:manualLayout>
                  <c:x val="-1.7123232262218977E-3"/>
                  <c:y val="5.0391226371673078E-2"/>
                </c:manualLayout>
              </c:layout>
              <c:showLegendKey val="0"/>
              <c:showVal val="1"/>
              <c:showCatName val="0"/>
              <c:showSerName val="0"/>
              <c:showPercent val="0"/>
              <c:showBubbleSize val="0"/>
            </c:dLbl>
            <c:dLbl>
              <c:idx val="11"/>
              <c:layout>
                <c:manualLayout>
                  <c:x val="-5.9970014992503746E-3"/>
                  <c:y val="2.402402077794049E-2"/>
                </c:manualLayout>
              </c:layout>
              <c:showLegendKey val="0"/>
              <c:showVal val="1"/>
              <c:showCatName val="0"/>
              <c:showSerName val="0"/>
              <c:showPercent val="0"/>
              <c:showBubbleSize val="0"/>
            </c:dLbl>
            <c:dLbl>
              <c:idx val="12"/>
              <c:layout>
                <c:manualLayout>
                  <c:x val="-5.9970014992503746E-3"/>
                  <c:y val="-3.0888026714494917E-2"/>
                </c:manualLayout>
              </c:layout>
              <c:showLegendKey val="0"/>
              <c:showVal val="1"/>
              <c:showCatName val="0"/>
              <c:showSerName val="0"/>
              <c:showPercent val="0"/>
              <c:showBubbleSize val="0"/>
            </c:dLbl>
            <c:dLbl>
              <c:idx val="13"/>
              <c:layout>
                <c:manualLayout>
                  <c:x val="-2.5987006496751622E-2"/>
                  <c:y val="4.1184035619326619E-2"/>
                </c:manualLayout>
              </c:layout>
              <c:showLegendKey val="0"/>
              <c:showVal val="1"/>
              <c:showCatName val="0"/>
              <c:showSerName val="0"/>
              <c:showPercent val="0"/>
              <c:showBubbleSize val="0"/>
            </c:dLbl>
            <c:dLbl>
              <c:idx val="14"/>
              <c:layout>
                <c:manualLayout>
                  <c:x val="-2.1989005497251374E-2"/>
                  <c:y val="4.1184035619326619E-2"/>
                </c:manualLayout>
              </c:layout>
              <c:showLegendKey val="0"/>
              <c:showVal val="1"/>
              <c:showCatName val="0"/>
              <c:showSerName val="0"/>
              <c:showPercent val="0"/>
              <c:showBubbleSize val="0"/>
            </c:dLbl>
            <c:spPr>
              <a:solidFill>
                <a:schemeClr val="accent6">
                  <a:lumMod val="20000"/>
                  <a:lumOff val="80000"/>
                </a:schemeClr>
              </a:solidFill>
              <a:ln>
                <a:solidFill>
                  <a:schemeClr val="tx1">
                    <a:tint val="75000"/>
                    <a:shade val="95000"/>
                    <a:satMod val="105000"/>
                  </a:schemeClr>
                </a:solidFill>
              </a:ln>
            </c:spPr>
            <c:txPr>
              <a:bodyPr/>
              <a:lstStyle/>
              <a:p>
                <a:pPr>
                  <a:defRPr b="1"/>
                </a:pPr>
                <a:endParaRPr lang="it-IT"/>
              </a:p>
            </c:txPr>
            <c:showLegendKey val="0"/>
            <c:showVal val="1"/>
            <c:showCatName val="0"/>
            <c:showSerName val="0"/>
            <c:showPercent val="0"/>
            <c:showBubbleSize val="0"/>
            <c:showLeaderLines val="0"/>
          </c:dLbls>
          <c:cat>
            <c:numRef>
              <c:f>Foglio2!$A$278:$A$292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Foglio2!$B$278:$B$292</c:f>
              <c:numCache>
                <c:formatCode>0.0</c:formatCode>
                <c:ptCount val="15"/>
                <c:pt idx="0">
                  <c:v>1.8813828109255935</c:v>
                </c:pt>
                <c:pt idx="1">
                  <c:v>1.6413143364172555</c:v>
                </c:pt>
                <c:pt idx="2">
                  <c:v>-3.7104120291857146</c:v>
                </c:pt>
                <c:pt idx="3">
                  <c:v>4.8837597672910027</c:v>
                </c:pt>
                <c:pt idx="4">
                  <c:v>3.8429078058322617</c:v>
                </c:pt>
                <c:pt idx="5">
                  <c:v>8.0445900747064556</c:v>
                </c:pt>
                <c:pt idx="6">
                  <c:v>4.0765695306726419</c:v>
                </c:pt>
                <c:pt idx="7">
                  <c:v>-2.5106592424036673</c:v>
                </c:pt>
                <c:pt idx="8">
                  <c:v>-1.6077862944473831</c:v>
                </c:pt>
                <c:pt idx="9">
                  <c:v>6.4915113590311933</c:v>
                </c:pt>
                <c:pt idx="10">
                  <c:v>8.3720206022979493</c:v>
                </c:pt>
                <c:pt idx="11">
                  <c:v>2.692254992956399</c:v>
                </c:pt>
                <c:pt idx="12">
                  <c:v>3.1282428753815634</c:v>
                </c:pt>
                <c:pt idx="13">
                  <c:v>2.730154500995519</c:v>
                </c:pt>
                <c:pt idx="14">
                  <c:v>2.6999999999999855</c:v>
                </c:pt>
              </c:numCache>
            </c:numRef>
          </c:val>
          <c:smooth val="0"/>
        </c:ser>
        <c:dLbls>
          <c:showLegendKey val="0"/>
          <c:showVal val="0"/>
          <c:showCatName val="0"/>
          <c:showSerName val="0"/>
          <c:showPercent val="0"/>
          <c:showBubbleSize val="0"/>
        </c:dLbls>
        <c:marker val="1"/>
        <c:smooth val="0"/>
        <c:axId val="23311872"/>
        <c:axId val="23313408"/>
      </c:lineChart>
      <c:catAx>
        <c:axId val="23311872"/>
        <c:scaling>
          <c:orientation val="minMax"/>
        </c:scaling>
        <c:delete val="0"/>
        <c:axPos val="b"/>
        <c:numFmt formatCode="General" sourceLinked="1"/>
        <c:majorTickMark val="out"/>
        <c:minorTickMark val="none"/>
        <c:tickLblPos val="nextTo"/>
        <c:txPr>
          <a:bodyPr/>
          <a:lstStyle/>
          <a:p>
            <a:pPr>
              <a:defRPr>
                <a:solidFill>
                  <a:srgbClr val="595959"/>
                </a:solidFill>
              </a:defRPr>
            </a:pPr>
            <a:endParaRPr lang="it-IT"/>
          </a:p>
        </c:txPr>
        <c:crossAx val="23313408"/>
        <c:crosses val="autoZero"/>
        <c:auto val="1"/>
        <c:lblAlgn val="ctr"/>
        <c:lblOffset val="100"/>
        <c:noMultiLvlLbl val="0"/>
      </c:catAx>
      <c:valAx>
        <c:axId val="23313408"/>
        <c:scaling>
          <c:orientation val="minMax"/>
        </c:scaling>
        <c:delete val="1"/>
        <c:axPos val="l"/>
        <c:numFmt formatCode="0.0" sourceLinked="1"/>
        <c:majorTickMark val="out"/>
        <c:minorTickMark val="none"/>
        <c:tickLblPos val="nextTo"/>
        <c:crossAx val="23311872"/>
        <c:crosses val="autoZero"/>
        <c:crossBetween val="between"/>
      </c:valAx>
    </c:plotArea>
    <c:plotVisOnly val="1"/>
    <c:dispBlanksAs val="gap"/>
    <c:showDLblsOverMax val="0"/>
  </c:chart>
  <c:spPr>
    <a:ln>
      <a:solidFill>
        <a:srgbClr val="595959"/>
      </a:solid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1"/>
              <c:layout>
                <c:manualLayout>
                  <c:x val="-3.2534141298216059E-2"/>
                  <c:y val="8.0625962194676784E-2"/>
                </c:manualLayout>
              </c:layout>
              <c:showLegendKey val="0"/>
              <c:showVal val="1"/>
              <c:showCatName val="0"/>
              <c:showSerName val="0"/>
              <c:showPercent val="0"/>
              <c:showBubbleSize val="0"/>
            </c:dLbl>
            <c:dLbl>
              <c:idx val="7"/>
              <c:layout>
                <c:manualLayout>
                  <c:x val="-1.5410909035997079E-2"/>
                  <c:y val="9.070420746901138E-2"/>
                </c:manualLayout>
              </c:layout>
              <c:showLegendKey val="0"/>
              <c:showVal val="1"/>
              <c:showCatName val="0"/>
              <c:showSerName val="0"/>
              <c:showPercent val="0"/>
              <c:showBubbleSize val="0"/>
            </c:dLbl>
            <c:dLbl>
              <c:idx val="8"/>
              <c:layout>
                <c:manualLayout>
                  <c:x val="-1.7123232262218977E-3"/>
                  <c:y val="7.0547716920342188E-2"/>
                </c:manualLayout>
              </c:layout>
              <c:showLegendKey val="0"/>
              <c:showVal val="1"/>
              <c:showCatName val="0"/>
              <c:showSerName val="0"/>
              <c:showPercent val="0"/>
              <c:showBubbleSize val="0"/>
            </c:dLbl>
            <c:spPr>
              <a:solidFill>
                <a:schemeClr val="accent6">
                  <a:lumMod val="20000"/>
                  <a:lumOff val="80000"/>
                </a:schemeClr>
              </a:solidFill>
              <a:ln>
                <a:solidFill>
                  <a:schemeClr val="tx1">
                    <a:tint val="75000"/>
                    <a:shade val="95000"/>
                    <a:satMod val="105000"/>
                  </a:schemeClr>
                </a:solidFill>
              </a:ln>
            </c:spPr>
            <c:txPr>
              <a:bodyPr/>
              <a:lstStyle/>
              <a:p>
                <a:pPr>
                  <a:defRPr b="1"/>
                </a:pPr>
                <a:endParaRPr lang="it-IT"/>
              </a:p>
            </c:txPr>
            <c:showLegendKey val="0"/>
            <c:showVal val="1"/>
            <c:showCatName val="0"/>
            <c:showSerName val="0"/>
            <c:showPercent val="0"/>
            <c:showBubbleSize val="0"/>
            <c:showLeaderLines val="0"/>
          </c:dLbls>
          <c:cat>
            <c:numRef>
              <c:f>Foglio2!$A$278:$A$292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Foglio2!$C$278:$C$292</c:f>
              <c:numCache>
                <c:formatCode>0.0</c:formatCode>
                <c:ptCount val="15"/>
                <c:pt idx="0">
                  <c:v>4.4994468925077014</c:v>
                </c:pt>
                <c:pt idx="1">
                  <c:v>-0.75838669248686152</c:v>
                </c:pt>
                <c:pt idx="2">
                  <c:v>-4.0577822481777783</c:v>
                </c:pt>
                <c:pt idx="3">
                  <c:v>1.0854091118782085</c:v>
                </c:pt>
                <c:pt idx="4">
                  <c:v>5.1936358145339829</c:v>
                </c:pt>
                <c:pt idx="5">
                  <c:v>5.6297843600461501</c:v>
                </c:pt>
                <c:pt idx="6">
                  <c:v>4.2103037994555965</c:v>
                </c:pt>
                <c:pt idx="7">
                  <c:v>-1.0205481664408089</c:v>
                </c:pt>
                <c:pt idx="8">
                  <c:v>-1.4237358053527598</c:v>
                </c:pt>
                <c:pt idx="9">
                  <c:v>3.5792172722178544</c:v>
                </c:pt>
                <c:pt idx="10">
                  <c:v>6.8228774603638254</c:v>
                </c:pt>
                <c:pt idx="11">
                  <c:v>2.3351454334405242</c:v>
                </c:pt>
                <c:pt idx="12">
                  <c:v>2.3247566538225302</c:v>
                </c:pt>
                <c:pt idx="13">
                  <c:v>1.0818163390721427</c:v>
                </c:pt>
                <c:pt idx="14">
                  <c:v>1.6999999999999935</c:v>
                </c:pt>
              </c:numCache>
            </c:numRef>
          </c:val>
          <c:smooth val="0"/>
        </c:ser>
        <c:dLbls>
          <c:showLegendKey val="0"/>
          <c:showVal val="0"/>
          <c:showCatName val="0"/>
          <c:showSerName val="0"/>
          <c:showPercent val="0"/>
          <c:showBubbleSize val="0"/>
        </c:dLbls>
        <c:marker val="1"/>
        <c:smooth val="0"/>
        <c:axId val="23534208"/>
        <c:axId val="23552384"/>
      </c:lineChart>
      <c:catAx>
        <c:axId val="23534208"/>
        <c:scaling>
          <c:orientation val="minMax"/>
        </c:scaling>
        <c:delete val="0"/>
        <c:axPos val="b"/>
        <c:numFmt formatCode="General" sourceLinked="1"/>
        <c:majorTickMark val="out"/>
        <c:minorTickMark val="none"/>
        <c:tickLblPos val="nextTo"/>
        <c:txPr>
          <a:bodyPr/>
          <a:lstStyle/>
          <a:p>
            <a:pPr>
              <a:defRPr>
                <a:solidFill>
                  <a:srgbClr val="595959"/>
                </a:solidFill>
              </a:defRPr>
            </a:pPr>
            <a:endParaRPr lang="it-IT"/>
          </a:p>
        </c:txPr>
        <c:crossAx val="23552384"/>
        <c:crosses val="autoZero"/>
        <c:auto val="1"/>
        <c:lblAlgn val="ctr"/>
        <c:lblOffset val="100"/>
        <c:noMultiLvlLbl val="0"/>
      </c:catAx>
      <c:valAx>
        <c:axId val="23552384"/>
        <c:scaling>
          <c:orientation val="minMax"/>
        </c:scaling>
        <c:delete val="1"/>
        <c:axPos val="l"/>
        <c:numFmt formatCode="0.0" sourceLinked="1"/>
        <c:majorTickMark val="out"/>
        <c:minorTickMark val="none"/>
        <c:tickLblPos val="nextTo"/>
        <c:crossAx val="23534208"/>
        <c:crosses val="autoZero"/>
        <c:crossBetween val="between"/>
      </c:valAx>
    </c:plotArea>
    <c:plotVisOnly val="1"/>
    <c:dispBlanksAs val="gap"/>
    <c:showDLblsOverMax val="0"/>
  </c:chart>
  <c:spPr>
    <a:ln>
      <a:solidFill>
        <a:srgbClr val="595959"/>
      </a:solidFill>
    </a:ln>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201432164102971E-3"/>
          <c:y val="1.5608565046441626E-2"/>
          <c:w val="0.96472614153982894"/>
          <c:h val="0.9062142367729189"/>
        </c:manualLayout>
      </c:layout>
      <c:lineChart>
        <c:grouping val="standard"/>
        <c:varyColors val="0"/>
        <c:ser>
          <c:idx val="0"/>
          <c:order val="0"/>
          <c:dLbls>
            <c:dLbl>
              <c:idx val="0"/>
              <c:layout>
                <c:manualLayout>
                  <c:x val="-1.1315417256011316E-2"/>
                  <c:y val="-2.3996997541016325E-2"/>
                </c:manualLayout>
              </c:layout>
              <c:showLegendKey val="0"/>
              <c:showVal val="1"/>
              <c:showCatName val="0"/>
              <c:showSerName val="0"/>
              <c:showPercent val="0"/>
              <c:showBubbleSize val="0"/>
            </c:dLbl>
            <c:dLbl>
              <c:idx val="1"/>
              <c:layout>
                <c:manualLayout>
                  <c:x val="0"/>
                  <c:y val="-1.7997748155762244E-2"/>
                </c:manualLayout>
              </c:layout>
              <c:showLegendKey val="0"/>
              <c:showVal val="1"/>
              <c:showCatName val="0"/>
              <c:showSerName val="0"/>
              <c:showPercent val="0"/>
              <c:showBubbleSize val="0"/>
            </c:dLbl>
            <c:dLbl>
              <c:idx val="3"/>
              <c:layout>
                <c:manualLayout>
                  <c:x val="-2.8288543140028287E-2"/>
                  <c:y val="3.5995496311524489E-2"/>
                </c:manualLayout>
              </c:layout>
              <c:showLegendKey val="0"/>
              <c:showVal val="1"/>
              <c:showCatName val="0"/>
              <c:showSerName val="0"/>
              <c:showPercent val="0"/>
              <c:showBubbleSize val="0"/>
            </c:dLbl>
            <c:dLbl>
              <c:idx val="5"/>
              <c:layout>
                <c:manualLayout>
                  <c:x val="-2.0744931636020744E-2"/>
                  <c:y val="3.8995121004151582E-2"/>
                </c:manualLayout>
              </c:layout>
              <c:showLegendKey val="0"/>
              <c:showVal val="1"/>
              <c:showCatName val="0"/>
              <c:showSerName val="0"/>
              <c:showPercent val="0"/>
              <c:showBubbleSize val="0"/>
            </c:dLbl>
            <c:dLbl>
              <c:idx val="7"/>
              <c:layout>
                <c:manualLayout>
                  <c:x val="-2.0744931636020744E-2"/>
                  <c:y val="3.8995121004151582E-2"/>
                </c:manualLayout>
              </c:layout>
              <c:showLegendKey val="0"/>
              <c:showVal val="1"/>
              <c:showCatName val="0"/>
              <c:showSerName val="0"/>
              <c:showPercent val="0"/>
              <c:showBubbleSize val="0"/>
            </c:dLbl>
            <c:dLbl>
              <c:idx val="8"/>
              <c:layout>
                <c:manualLayout>
                  <c:x val="-1.484962894489674E-7"/>
                  <c:y val="-2.9996246926270406E-3"/>
                </c:manualLayout>
              </c:layout>
              <c:showLegendKey val="0"/>
              <c:showVal val="1"/>
              <c:showCatName val="0"/>
              <c:showSerName val="0"/>
              <c:showPercent val="0"/>
              <c:showBubbleSize val="0"/>
            </c:dLbl>
            <c:dLbl>
              <c:idx val="9"/>
              <c:layout>
                <c:manualLayout>
                  <c:x val="-1.3201320132013201E-2"/>
                  <c:y val="-3.8995121004151527E-2"/>
                </c:manualLayout>
              </c:layout>
              <c:showLegendKey val="0"/>
              <c:showVal val="1"/>
              <c:showCatName val="0"/>
              <c:showSerName val="0"/>
              <c:showPercent val="0"/>
              <c:showBubbleSize val="0"/>
            </c:dLbl>
            <c:dLbl>
              <c:idx val="10"/>
              <c:layout>
                <c:manualLayout>
                  <c:x val="-4.1489863272041488E-2"/>
                  <c:y val="4.4994370389405611E-2"/>
                </c:manualLayout>
              </c:layout>
              <c:showLegendKey val="0"/>
              <c:showVal val="1"/>
              <c:showCatName val="0"/>
              <c:showSerName val="0"/>
              <c:showPercent val="0"/>
              <c:showBubbleSize val="0"/>
            </c:dLbl>
            <c:dLbl>
              <c:idx val="11"/>
              <c:layout>
                <c:manualLayout>
                  <c:x val="-3.3946251768033946E-2"/>
                  <c:y val="3.5995496311524489E-2"/>
                </c:manualLayout>
              </c:layout>
              <c:showLegendKey val="0"/>
              <c:showVal val="1"/>
              <c:showCatName val="0"/>
              <c:showSerName val="0"/>
              <c:showPercent val="0"/>
              <c:showBubbleSize val="0"/>
            </c:dLbl>
            <c:dLbl>
              <c:idx val="12"/>
              <c:layout>
                <c:manualLayout>
                  <c:x val="-2.8288543140028287E-2"/>
                  <c:y val="3.2995871618897443E-2"/>
                </c:manualLayout>
              </c:layout>
              <c:showLegendKey val="0"/>
              <c:showVal val="1"/>
              <c:showCatName val="0"/>
              <c:showSerName val="0"/>
              <c:showPercent val="0"/>
              <c:showBubbleSize val="0"/>
            </c:dLbl>
            <c:dLbl>
              <c:idx val="13"/>
              <c:layout>
                <c:manualLayout>
                  <c:x val="-2.0744931636020744E-2"/>
                  <c:y val="3.2995871618897443E-2"/>
                </c:manualLayout>
              </c:layout>
              <c:showLegendKey val="0"/>
              <c:showVal val="1"/>
              <c:showCatName val="0"/>
              <c:showSerName val="0"/>
              <c:showPercent val="0"/>
              <c:showBubbleSize val="0"/>
            </c:dLbl>
            <c:dLbl>
              <c:idx val="14"/>
              <c:layout>
                <c:manualLayout>
                  <c:x val="-3.0174446016030174E-2"/>
                  <c:y val="3.2995871618897443E-2"/>
                </c:manualLayout>
              </c:layout>
              <c:showLegendKey val="0"/>
              <c:showVal val="1"/>
              <c:showCatName val="0"/>
              <c:showSerName val="0"/>
              <c:showPercent val="0"/>
              <c:showBubbleSize val="0"/>
            </c:dLbl>
            <c:dLbl>
              <c:idx val="15"/>
              <c:layout>
                <c:manualLayout>
                  <c:x val="-3.583215464403583E-2"/>
                  <c:y val="3.5995496311524489E-2"/>
                </c:manualLayout>
              </c:layout>
              <c:showLegendKey val="0"/>
              <c:showVal val="1"/>
              <c:showCatName val="0"/>
              <c:showSerName val="0"/>
              <c:showPercent val="0"/>
              <c:showBubbleSize val="0"/>
            </c:dLbl>
            <c:dLbl>
              <c:idx val="16"/>
              <c:layout>
                <c:manualLayout>
                  <c:x val="-4.1489863272041488E-2"/>
                  <c:y val="4.4994370389405611E-2"/>
                </c:manualLayout>
              </c:layout>
              <c:showLegendKey val="0"/>
              <c:showVal val="1"/>
              <c:showCatName val="0"/>
              <c:showSerName val="0"/>
              <c:showPercent val="0"/>
              <c:showBubbleSize val="0"/>
            </c:dLbl>
            <c:spPr>
              <a:solidFill>
                <a:schemeClr val="accent6">
                  <a:lumMod val="20000"/>
                  <a:lumOff val="80000"/>
                </a:schemeClr>
              </a:solidFill>
              <a:ln>
                <a:solidFill>
                  <a:schemeClr val="tx1">
                    <a:tint val="75000"/>
                    <a:shade val="95000"/>
                    <a:satMod val="105000"/>
                  </a:schemeClr>
                </a:solidFill>
              </a:ln>
            </c:spPr>
            <c:txPr>
              <a:bodyPr/>
              <a:lstStyle/>
              <a:p>
                <a:pPr>
                  <a:defRPr b="1"/>
                </a:pPr>
                <a:endParaRPr lang="it-IT"/>
              </a:p>
            </c:txPr>
            <c:showLegendKey val="0"/>
            <c:showVal val="1"/>
            <c:showCatName val="0"/>
            <c:showSerName val="0"/>
            <c:showPercent val="0"/>
            <c:showBubbleSize val="0"/>
            <c:showLeaderLines val="0"/>
          </c:dLbls>
          <c:cat>
            <c:numRef>
              <c:f>Foglio2!$A$252:$A$266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Foglio2!$D$252:$D$266</c:f>
              <c:numCache>
                <c:formatCode>0.0</c:formatCode>
                <c:ptCount val="15"/>
                <c:pt idx="0">
                  <c:v>4.100658435263651</c:v>
                </c:pt>
                <c:pt idx="1">
                  <c:v>4.0038439230691658</c:v>
                </c:pt>
                <c:pt idx="2">
                  <c:v>3.9893998261561321</c:v>
                </c:pt>
                <c:pt idx="3">
                  <c:v>3.8449242707602864</c:v>
                </c:pt>
                <c:pt idx="4">
                  <c:v>3.8949368042456136</c:v>
                </c:pt>
                <c:pt idx="5">
                  <c:v>3.8078846376667066</c:v>
                </c:pt>
                <c:pt idx="6">
                  <c:v>3.8127776185741733</c:v>
                </c:pt>
                <c:pt idx="7">
                  <c:v>3.8710553965904122</c:v>
                </c:pt>
                <c:pt idx="8">
                  <c:v>3.8782965146852542</c:v>
                </c:pt>
                <c:pt idx="9">
                  <c:v>3.7722341641515396</c:v>
                </c:pt>
                <c:pt idx="10">
                  <c:v>3.7183112913224887</c:v>
                </c:pt>
                <c:pt idx="11">
                  <c:v>3.7053809636412227</c:v>
                </c:pt>
                <c:pt idx="12">
                  <c:v>3.6765118346140708</c:v>
                </c:pt>
                <c:pt idx="13">
                  <c:v>3.6175210272002789</c:v>
                </c:pt>
                <c:pt idx="14">
                  <c:v>3.5822968691944341</c:v>
                </c:pt>
              </c:numCache>
            </c:numRef>
          </c:val>
          <c:smooth val="0"/>
        </c:ser>
        <c:dLbls>
          <c:showLegendKey val="0"/>
          <c:showVal val="0"/>
          <c:showCatName val="0"/>
          <c:showSerName val="0"/>
          <c:showPercent val="0"/>
          <c:showBubbleSize val="0"/>
        </c:dLbls>
        <c:marker val="1"/>
        <c:smooth val="0"/>
        <c:axId val="23783680"/>
        <c:axId val="23785472"/>
      </c:lineChart>
      <c:catAx>
        <c:axId val="23783680"/>
        <c:scaling>
          <c:orientation val="minMax"/>
        </c:scaling>
        <c:delete val="0"/>
        <c:axPos val="b"/>
        <c:numFmt formatCode="General" sourceLinked="1"/>
        <c:majorTickMark val="out"/>
        <c:minorTickMark val="none"/>
        <c:tickLblPos val="nextTo"/>
        <c:txPr>
          <a:bodyPr/>
          <a:lstStyle/>
          <a:p>
            <a:pPr>
              <a:defRPr sz="900">
                <a:solidFill>
                  <a:srgbClr val="595959"/>
                </a:solidFill>
              </a:defRPr>
            </a:pPr>
            <a:endParaRPr lang="it-IT"/>
          </a:p>
        </c:txPr>
        <c:crossAx val="23785472"/>
        <c:crosses val="autoZero"/>
        <c:auto val="1"/>
        <c:lblAlgn val="ctr"/>
        <c:lblOffset val="100"/>
        <c:noMultiLvlLbl val="0"/>
      </c:catAx>
      <c:valAx>
        <c:axId val="23785472"/>
        <c:scaling>
          <c:orientation val="minMax"/>
        </c:scaling>
        <c:delete val="1"/>
        <c:axPos val="l"/>
        <c:majorGridlines>
          <c:spPr>
            <a:ln>
              <a:solidFill>
                <a:srgbClr val="D9D9D9"/>
              </a:solidFill>
              <a:prstDash val="dash"/>
            </a:ln>
          </c:spPr>
        </c:majorGridlines>
        <c:numFmt formatCode="0.0" sourceLinked="1"/>
        <c:majorTickMark val="out"/>
        <c:minorTickMark val="none"/>
        <c:tickLblPos val="nextTo"/>
        <c:crossAx val="23783680"/>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'Cube Data'!$B$293</c:f>
              <c:strCache>
                <c:ptCount val="1"/>
                <c:pt idx="0">
                  <c:v>crediti</c:v>
                </c:pt>
              </c:strCache>
            </c:strRef>
          </c:tx>
          <c:marker>
            <c:symbol val="none"/>
          </c:marker>
          <c:cat>
            <c:numRef>
              <c:f>'Cube Data'!$D$292:$R$292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'Cube Data'!$D$293:$R$293</c:f>
              <c:numCache>
                <c:formatCode>_-* #,##0_-;\-* #,##0_-;_-* "-"??_-;_-@_-</c:formatCode>
                <c:ptCount val="15"/>
                <c:pt idx="0">
                  <c:v>37032.631560000002</c:v>
                </c:pt>
                <c:pt idx="1">
                  <c:v>35174.36593</c:v>
                </c:pt>
                <c:pt idx="2">
                  <c:v>33615.304650000005</c:v>
                </c:pt>
                <c:pt idx="3">
                  <c:v>34225.771199999996</c:v>
                </c:pt>
                <c:pt idx="4">
                  <c:v>33403.364139999998</c:v>
                </c:pt>
                <c:pt idx="5">
                  <c:v>34953.23421000001</c:v>
                </c:pt>
                <c:pt idx="6">
                  <c:v>35197.647420000001</c:v>
                </c:pt>
                <c:pt idx="7">
                  <c:v>34074.362711999995</c:v>
                </c:pt>
                <c:pt idx="8">
                  <c:v>31395.796928</c:v>
                </c:pt>
                <c:pt idx="9">
                  <c:v>31334.357312999997</c:v>
                </c:pt>
                <c:pt idx="10">
                  <c:v>32218.914574000002</c:v>
                </c:pt>
                <c:pt idx="11">
                  <c:v>32440.401796000002</c:v>
                </c:pt>
                <c:pt idx="12">
                  <c:v>33096.802738999999</c:v>
                </c:pt>
                <c:pt idx="13">
                  <c:v>34206.233526000004</c:v>
                </c:pt>
                <c:pt idx="14">
                  <c:v>35824.946481999999</c:v>
                </c:pt>
              </c:numCache>
            </c:numRef>
          </c:val>
          <c:smooth val="0"/>
        </c:ser>
        <c:dLbls>
          <c:showLegendKey val="0"/>
          <c:showVal val="0"/>
          <c:showCatName val="0"/>
          <c:showSerName val="0"/>
          <c:showPercent val="0"/>
          <c:showBubbleSize val="0"/>
        </c:dLbls>
        <c:marker val="1"/>
        <c:smooth val="0"/>
        <c:axId val="84083456"/>
        <c:axId val="84084992"/>
      </c:lineChart>
      <c:catAx>
        <c:axId val="84083456"/>
        <c:scaling>
          <c:orientation val="minMax"/>
        </c:scaling>
        <c:delete val="0"/>
        <c:axPos val="b"/>
        <c:numFmt formatCode="General" sourceLinked="1"/>
        <c:majorTickMark val="out"/>
        <c:minorTickMark val="none"/>
        <c:tickLblPos val="nextTo"/>
        <c:txPr>
          <a:bodyPr/>
          <a:lstStyle/>
          <a:p>
            <a:pPr>
              <a:defRPr sz="900">
                <a:solidFill>
                  <a:srgbClr val="595959"/>
                </a:solidFill>
              </a:defRPr>
            </a:pPr>
            <a:endParaRPr lang="it-IT"/>
          </a:p>
        </c:txPr>
        <c:crossAx val="84084992"/>
        <c:crosses val="autoZero"/>
        <c:auto val="1"/>
        <c:lblAlgn val="ctr"/>
        <c:lblOffset val="100"/>
        <c:noMultiLvlLbl val="0"/>
      </c:catAx>
      <c:valAx>
        <c:axId val="84084992"/>
        <c:scaling>
          <c:orientation val="minMax"/>
          <c:min val="30000"/>
        </c:scaling>
        <c:delete val="0"/>
        <c:axPos val="l"/>
        <c:majorGridlines>
          <c:spPr>
            <a:ln>
              <a:solidFill>
                <a:srgbClr val="D9D9D9"/>
              </a:solidFill>
              <a:prstDash val="dash"/>
            </a:ln>
          </c:spPr>
        </c:majorGridlines>
        <c:numFmt formatCode="0" sourceLinked="0"/>
        <c:majorTickMark val="out"/>
        <c:minorTickMark val="none"/>
        <c:tickLblPos val="nextTo"/>
        <c:txPr>
          <a:bodyPr/>
          <a:lstStyle/>
          <a:p>
            <a:pPr>
              <a:defRPr sz="900">
                <a:solidFill>
                  <a:srgbClr val="595959"/>
                </a:solidFill>
              </a:defRPr>
            </a:pPr>
            <a:endParaRPr lang="it-IT"/>
          </a:p>
        </c:txPr>
        <c:crossAx val="84083456"/>
        <c:crosses val="autoZero"/>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0"/>
              <c:layout>
                <c:manualLayout>
                  <c:x val="-1.3852813852813853E-2"/>
                  <c:y val="-2.9928915291271976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4.6753246753246755E-2"/>
                  <c:y val="-3.8907589878653566E-2"/>
                </c:manualLayout>
              </c:layout>
              <c:showLegendKey val="0"/>
              <c:showVal val="1"/>
              <c:showCatName val="0"/>
              <c:showSerName val="0"/>
              <c:showPercent val="0"/>
              <c:showBubbleSize val="0"/>
            </c:dLbl>
            <c:spPr>
              <a:solidFill>
                <a:schemeClr val="accent6">
                  <a:lumMod val="20000"/>
                  <a:lumOff val="80000"/>
                </a:schemeClr>
              </a:solidFill>
              <a:ln>
                <a:solidFill>
                  <a:schemeClr val="tx1">
                    <a:tint val="75000"/>
                    <a:shade val="95000"/>
                    <a:satMod val="105000"/>
                  </a:schemeClr>
                </a:solidFill>
              </a:ln>
            </c:spPr>
            <c:txPr>
              <a:bodyPr/>
              <a:lstStyle/>
              <a:p>
                <a:pPr>
                  <a:defRPr b="1"/>
                </a:pPr>
                <a:endParaRPr lang="it-IT"/>
              </a:p>
            </c:txPr>
            <c:showLegendKey val="0"/>
            <c:showVal val="1"/>
            <c:showCatName val="0"/>
            <c:showSerName val="0"/>
            <c:showPercent val="0"/>
            <c:showBubbleSize val="0"/>
            <c:showLeaderLines val="0"/>
          </c:dLbls>
          <c:cat>
            <c:numRef>
              <c:f>'Cube Data'!$C$321:$Q$321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'Cube Data'!$C$324:$Q$324</c:f>
              <c:numCache>
                <c:formatCode>_-* #,##0_-;\-* #,##0_-;_-* "-"??_-;_-@_-</c:formatCode>
                <c:ptCount val="15"/>
                <c:pt idx="0">
                  <c:v>1035.3570574755115</c:v>
                </c:pt>
                <c:pt idx="1">
                  <c:v>967.52362601879258</c:v>
                </c:pt>
                <c:pt idx="2">
                  <c:v>960.26925603074494</c:v>
                </c:pt>
                <c:pt idx="3">
                  <c:v>932.18254983237557</c:v>
                </c:pt>
                <c:pt idx="4">
                  <c:v>876.11495421934194</c:v>
                </c:pt>
                <c:pt idx="5">
                  <c:v>848.50660294320335</c:v>
                </c:pt>
                <c:pt idx="6">
                  <c:v>820.97234299848753</c:v>
                </c:pt>
                <c:pt idx="7">
                  <c:v>815.24003441035222</c:v>
                </c:pt>
                <c:pt idx="8">
                  <c:v>763.42879419342944</c:v>
                </c:pt>
                <c:pt idx="9">
                  <c:v>715.48877649434951</c:v>
                </c:pt>
                <c:pt idx="10">
                  <c:v>678.85304218054955</c:v>
                </c:pt>
                <c:pt idx="11">
                  <c:v>665.60012876863971</c:v>
                </c:pt>
                <c:pt idx="12">
                  <c:v>658.46939777216096</c:v>
                </c:pt>
                <c:pt idx="13">
                  <c:v>662.45574316119735</c:v>
                </c:pt>
                <c:pt idx="14">
                  <c:v>675.56434446961418</c:v>
                </c:pt>
              </c:numCache>
            </c:numRef>
          </c:val>
          <c:smooth val="0"/>
        </c:ser>
        <c:dLbls>
          <c:showLegendKey val="0"/>
          <c:showVal val="0"/>
          <c:showCatName val="0"/>
          <c:showSerName val="0"/>
          <c:showPercent val="0"/>
          <c:showBubbleSize val="0"/>
        </c:dLbls>
        <c:marker val="1"/>
        <c:smooth val="0"/>
        <c:axId val="94978048"/>
        <c:axId val="94979584"/>
      </c:lineChart>
      <c:catAx>
        <c:axId val="94978048"/>
        <c:scaling>
          <c:orientation val="minMax"/>
        </c:scaling>
        <c:delete val="0"/>
        <c:axPos val="b"/>
        <c:numFmt formatCode="General" sourceLinked="1"/>
        <c:majorTickMark val="out"/>
        <c:minorTickMark val="none"/>
        <c:tickLblPos val="nextTo"/>
        <c:txPr>
          <a:bodyPr/>
          <a:lstStyle/>
          <a:p>
            <a:pPr>
              <a:defRPr sz="900">
                <a:solidFill>
                  <a:srgbClr val="595959"/>
                </a:solidFill>
              </a:defRPr>
            </a:pPr>
            <a:endParaRPr lang="it-IT"/>
          </a:p>
        </c:txPr>
        <c:crossAx val="94979584"/>
        <c:crosses val="autoZero"/>
        <c:auto val="1"/>
        <c:lblAlgn val="ctr"/>
        <c:lblOffset val="100"/>
        <c:noMultiLvlLbl val="0"/>
      </c:catAx>
      <c:valAx>
        <c:axId val="94979584"/>
        <c:scaling>
          <c:orientation val="minMax"/>
          <c:min val="500"/>
        </c:scaling>
        <c:delete val="1"/>
        <c:axPos val="l"/>
        <c:majorGridlines>
          <c:spPr>
            <a:ln>
              <a:solidFill>
                <a:srgbClr val="D9D9D9"/>
              </a:solidFill>
              <a:prstDash val="sysDash"/>
            </a:ln>
          </c:spPr>
        </c:majorGridlines>
        <c:numFmt formatCode="_-* #,##0_-;\-* #,##0_-;_-* &quot;-&quot;??_-;_-@_-" sourceLinked="1"/>
        <c:majorTickMark val="out"/>
        <c:minorTickMark val="none"/>
        <c:tickLblPos val="nextTo"/>
        <c:crossAx val="9497804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[GRAFICITrip1 2000-2015 (9).xls]grafici partenze Mondo Econom!Tabella_pivot1</c:name>
    <c:fmtId val="-1"/>
  </c:pivotSource>
  <c:chart>
    <c:autoTitleDeleted val="1"/>
    <c:pivotFmts>
      <c:pivotFmt>
        <c:idx val="0"/>
        <c:spPr>
          <a:ln w="28575" cap="rnd">
            <a:solidFill>
              <a:schemeClr val="accent2"/>
            </a:solidFill>
            <a:round/>
          </a:ln>
          <a:effectLst/>
        </c:spPr>
        <c:marker>
          <c:symbol val="none"/>
        </c:marker>
        <c:dLbl>
          <c:idx val="0"/>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
        <c:dLbl>
          <c:idx val="0"/>
          <c:delete val="1"/>
        </c:dLbl>
      </c:pivotFmt>
      <c:pivotFmt>
        <c:idx val="2"/>
        <c:dLbl>
          <c:idx val="0"/>
          <c:tx>
            <c:strRef>
              <c:f>'grafici partenze Mondo Econom'!$B$29</c:f>
              <c:strCache>
                <c:ptCount val="1"/>
                <c:pt idx="0">
                  <c:v>GDP  +1,8%</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3"/>
        <c:dLbl>
          <c:idx val="0"/>
          <c:tx>
            <c:strRef>
              <c:f>'grafici partenze Mondo Econom'!$B$30</c:f>
              <c:strCache>
                <c:ptCount val="1"/>
                <c:pt idx="0">
                  <c:v>Introduzione 
dell'euro</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4"/>
        <c:dLbl>
          <c:idx val="0"/>
          <c:delete val="1"/>
        </c:dLbl>
      </c:pivotFmt>
      <c:pivotFmt>
        <c:idx val="5"/>
        <c:dLbl>
          <c:idx val="0"/>
          <c:tx>
            <c:strRef>
              <c:f>'grafici partenze Mondo Econom'!$B$32</c:f>
              <c:strCache>
                <c:ptCount val="1"/>
                <c:pt idx="0">
                  <c:v>GDP +4,1%
Cambio €/$ &gt; 1,2</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6"/>
        <c:dLbl>
          <c:idx val="0"/>
          <c:delete val="1"/>
        </c:dLbl>
      </c:pivotFmt>
      <c:pivotFmt>
        <c:idx val="7"/>
        <c:dLbl>
          <c:idx val="0"/>
          <c:delete val="1"/>
        </c:dLbl>
      </c:pivotFmt>
      <c:pivotFmt>
        <c:idx val="8"/>
        <c:dLbl>
          <c:idx val="0"/>
          <c:delete val="1"/>
        </c:dLbl>
      </c:pivotFmt>
      <c:pivotFmt>
        <c:idx val="9"/>
        <c:dLbl>
          <c:idx val="0"/>
          <c:tx>
            <c:strRef>
              <c:f>'grafici partenze Mondo Econom'!$B$36</c:f>
              <c:strCache>
                <c:ptCount val="1"/>
                <c:pt idx="0">
                  <c:v>Avvio recessione 
Oil: &gt;94 $/barile
Cambio €/$ &gt;1,4</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0"/>
        <c:dLbl>
          <c:idx val="0"/>
          <c:tx>
            <c:strRef>
              <c:f>'grafici partenze Mondo Econom'!$B$37</c:f>
              <c:strCache>
                <c:ptCount val="1"/>
                <c:pt idx="0">
                  <c:v>GDP -2,1%</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1"/>
        <c:dLbl>
          <c:idx val="0"/>
          <c:delete val="1"/>
        </c:dLbl>
      </c:pivotFmt>
      <c:pivotFmt>
        <c:idx val="12"/>
        <c:dLbl>
          <c:idx val="0"/>
          <c:delete val="1"/>
        </c:dLbl>
      </c:pivotFmt>
      <c:pivotFmt>
        <c:idx val="13"/>
        <c:dLbl>
          <c:idx val="0"/>
          <c:tx>
            <c:strRef>
              <c:f>'grafici partenze Mondo Econom'!$B$40</c:f>
              <c:strCache>
                <c:ptCount val="1"/>
                <c:pt idx="0">
                  <c:v>Oil: &gt;109 $/barile</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4"/>
        <c:dLbl>
          <c:idx val="0"/>
          <c:delete val="1"/>
        </c:dLbl>
      </c:pivotFmt>
      <c:pivotFmt>
        <c:idx val="15"/>
        <c:dLbl>
          <c:idx val="0"/>
          <c:delete val="1"/>
        </c:dLbl>
      </c:pivotFmt>
      <c:pivotFmt>
        <c:idx val="16"/>
        <c:dLbl>
          <c:idx val="0"/>
          <c:tx>
            <c:strRef>
              <c:f>'grafici partenze Mondo Econom'!$B$43</c:f>
              <c:strCache>
                <c:ptCount val="1"/>
                <c:pt idx="0">
                  <c:v>Oil: &lt; 50 $/barile
Cambio €/$ 1,11</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7"/>
        <c:spPr>
          <a:ln w="28575" cap="rnd">
            <a:solidFill>
              <a:schemeClr val="accent2"/>
            </a:solidFill>
            <a:round/>
          </a:ln>
          <a:effectLst/>
        </c:spPr>
        <c:marker>
          <c:symbol val="none"/>
        </c:marker>
        <c:dLbl>
          <c:idx val="0"/>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8"/>
        <c:dLbl>
          <c:idx val="0"/>
          <c:delete val="1"/>
        </c:dLbl>
      </c:pivotFmt>
      <c:pivotFmt>
        <c:idx val="19"/>
        <c:dLbl>
          <c:idx val="0"/>
          <c:tx>
            <c:strRef>
              <c:f>'grafici partenze Mondo Econom'!$B$29</c:f>
              <c:strCache>
                <c:ptCount val="1"/>
                <c:pt idx="0">
                  <c:v>GDP  +1,8%</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0"/>
        <c:dLbl>
          <c:idx val="0"/>
          <c:tx>
            <c:strRef>
              <c:f>'grafici partenze Mondo Econom'!$B$30</c:f>
              <c:strCache>
                <c:ptCount val="1"/>
                <c:pt idx="0">
                  <c:v>Introduzione 
dell'euro</c:v>
                </c:pt>
              </c:strCache>
            </c:strRef>
          </c:tx>
          <c:dLblPos val="r"/>
          <c:showLegendKey val="0"/>
          <c:showVal val="0"/>
          <c:showCatName val="0"/>
          <c:showSerName val="0"/>
          <c:showPercent val="0"/>
          <c:showBubbleSize val="0"/>
        </c:dLbl>
      </c:pivotFmt>
      <c:pivotFmt>
        <c:idx val="21"/>
        <c:dLbl>
          <c:idx val="0"/>
          <c:delete val="1"/>
        </c:dLbl>
      </c:pivotFmt>
      <c:pivotFmt>
        <c:idx val="22"/>
        <c:dLbl>
          <c:idx val="0"/>
          <c:tx>
            <c:strRef>
              <c:f>'grafici partenze Mondo Econom'!$B$32</c:f>
              <c:strCache>
                <c:ptCount val="1"/>
                <c:pt idx="0">
                  <c:v>GDP +4,1%
Cambio €/$ &gt; 1,2</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3"/>
        <c:dLbl>
          <c:idx val="0"/>
          <c:delete val="1"/>
        </c:dLbl>
      </c:pivotFmt>
      <c:pivotFmt>
        <c:idx val="24"/>
        <c:dLbl>
          <c:idx val="0"/>
          <c:delete val="1"/>
        </c:dLbl>
      </c:pivotFmt>
      <c:pivotFmt>
        <c:idx val="25"/>
        <c:dLbl>
          <c:idx val="0"/>
          <c:delete val="1"/>
        </c:dLbl>
      </c:pivotFmt>
      <c:pivotFmt>
        <c:idx val="26"/>
        <c:dLbl>
          <c:idx val="0"/>
          <c:tx>
            <c:strRef>
              <c:f>'grafici partenze Mondo Econom'!$B$36</c:f>
              <c:strCache>
                <c:ptCount val="1"/>
                <c:pt idx="0">
                  <c:v>Avvio recessione 
Oil: &gt;94 $/barile
Cambio €/$ &gt;1,4</c:v>
                </c:pt>
              </c:strCache>
            </c:strRef>
          </c:tx>
          <c:dLblPos val="r"/>
          <c:showLegendKey val="0"/>
          <c:showVal val="0"/>
          <c:showCatName val="0"/>
          <c:showSerName val="0"/>
          <c:showPercent val="0"/>
          <c:showBubbleSize val="0"/>
        </c:dLbl>
      </c:pivotFmt>
      <c:pivotFmt>
        <c:idx val="27"/>
        <c:dLbl>
          <c:idx val="0"/>
          <c:tx>
            <c:strRef>
              <c:f>'grafici partenze Mondo Econom'!$B$37</c:f>
              <c:strCache>
                <c:ptCount val="1"/>
                <c:pt idx="0">
                  <c:v>GDP -2,1%</c:v>
                </c:pt>
              </c:strCache>
            </c:strRef>
          </c:tx>
          <c:dLblPos val="r"/>
          <c:showLegendKey val="0"/>
          <c:showVal val="0"/>
          <c:showCatName val="0"/>
          <c:showSerName val="0"/>
          <c:showPercent val="0"/>
          <c:showBubbleSize val="0"/>
        </c:dLbl>
      </c:pivotFmt>
      <c:pivotFmt>
        <c:idx val="28"/>
        <c:dLbl>
          <c:idx val="0"/>
          <c:delete val="1"/>
        </c:dLbl>
      </c:pivotFmt>
      <c:pivotFmt>
        <c:idx val="29"/>
        <c:dLbl>
          <c:idx val="0"/>
          <c:delete val="1"/>
        </c:dLbl>
      </c:pivotFmt>
      <c:pivotFmt>
        <c:idx val="30"/>
        <c:dLbl>
          <c:idx val="0"/>
          <c:tx>
            <c:strRef>
              <c:f>'grafici partenze Mondo Econom'!$B$40</c:f>
              <c:strCache>
                <c:ptCount val="1"/>
                <c:pt idx="0">
                  <c:v>Oil: &gt;109 $/barile</c:v>
                </c:pt>
              </c:strCache>
            </c:strRef>
          </c:tx>
          <c:dLblPos val="ctr"/>
          <c:showLegendKey val="0"/>
          <c:showVal val="0"/>
          <c:showCatName val="0"/>
          <c:showSerName val="0"/>
          <c:showPercent val="0"/>
          <c:showBubbleSize val="0"/>
        </c:dLbl>
      </c:pivotFmt>
      <c:pivotFmt>
        <c:idx val="31"/>
        <c:dLbl>
          <c:idx val="0"/>
          <c:delete val="1"/>
        </c:dLbl>
      </c:pivotFmt>
      <c:pivotFmt>
        <c:idx val="32"/>
        <c:dLbl>
          <c:idx val="0"/>
          <c:delete val="1"/>
        </c:dLbl>
      </c:pivotFmt>
      <c:pivotFmt>
        <c:idx val="33"/>
        <c:dLbl>
          <c:idx val="0"/>
          <c:tx>
            <c:strRef>
              <c:f>'grafici partenze Mondo Econom'!$B$43</c:f>
              <c:strCache>
                <c:ptCount val="1"/>
                <c:pt idx="0">
                  <c:v>Oil: &lt; 50 $/barile
Cambio €/$ 1,11</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s>
    <c:plotArea>
      <c:layout>
        <c:manualLayout>
          <c:layoutTarget val="inner"/>
          <c:xMode val="edge"/>
          <c:yMode val="edge"/>
          <c:x val="9.0524349976364021E-2"/>
          <c:y val="1.542277928988324E-2"/>
          <c:w val="0.8629478713712998"/>
          <c:h val="0.93107149516674681"/>
        </c:manualLayout>
      </c:layout>
      <c:lineChart>
        <c:grouping val="standard"/>
        <c:varyColors val="0"/>
        <c:ser>
          <c:idx val="0"/>
          <c:order val="0"/>
          <c:tx>
            <c:strRef>
              <c:f>'grafici partenze Mondo Econom'!$B$29</c:f>
              <c:strCache>
                <c:ptCount val="1"/>
                <c:pt idx="0">
                  <c:v>Totale</c:v>
                </c:pt>
              </c:strCache>
            </c:strRef>
          </c:tx>
          <c:spPr>
            <a:ln w="28575" cap="rnd">
              <a:solidFill>
                <a:schemeClr val="accent2"/>
              </a:solidFill>
              <a:round/>
            </a:ln>
            <a:effectLst/>
          </c:spPr>
          <c:marker>
            <c:symbol val="none"/>
          </c:marker>
          <c:dLbls>
            <c:dLbl>
              <c:idx val="0"/>
              <c:delete val="1"/>
            </c:dLbl>
            <c:dLbl>
              <c:idx val="1"/>
              <c:layout/>
              <c:tx>
                <c:strRef>
                  <c:f>'grafici partenze Mondo Econom'!$B$29</c:f>
                  <c:strCache>
                    <c:ptCount val="1"/>
                    <c:pt idx="0">
                      <c:v>GDP  +1,8%</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dLbl>
              <c:idx val="2"/>
              <c:layout/>
              <c:tx>
                <c:strRef>
                  <c:f>'grafici partenze Mondo Econom'!$B$30</c:f>
                  <c:strCache>
                    <c:ptCount val="1"/>
                    <c:pt idx="0">
                      <c:v>Introduzione 
dell'euro</c:v>
                    </c:pt>
                  </c:strCache>
                </c:strRef>
              </c:tx>
              <c:dLblPos val="r"/>
              <c:showLegendKey val="0"/>
              <c:showVal val="0"/>
              <c:showCatName val="0"/>
              <c:showSerName val="0"/>
              <c:showPercent val="0"/>
              <c:showBubbleSize val="0"/>
            </c:dLbl>
            <c:dLbl>
              <c:idx val="3"/>
              <c:delete val="1"/>
            </c:dLbl>
            <c:dLbl>
              <c:idx val="4"/>
              <c:layout/>
              <c:tx>
                <c:strRef>
                  <c:f>'grafici partenze Mondo Econom'!$B$32</c:f>
                  <c:strCache>
                    <c:ptCount val="1"/>
                    <c:pt idx="0">
                      <c:v>GDP +4,1%
Cambio €/$ &gt; 1,2</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dLbl>
              <c:idx val="5"/>
              <c:delete val="1"/>
            </c:dLbl>
            <c:dLbl>
              <c:idx val="6"/>
              <c:delete val="1"/>
            </c:dLbl>
            <c:dLbl>
              <c:idx val="7"/>
              <c:delete val="1"/>
            </c:dLbl>
            <c:dLbl>
              <c:idx val="8"/>
              <c:layout>
                <c:manualLayout>
                  <c:x val="1.5993923911740558E-2"/>
                  <c:y val="-4.864505078393571E-2"/>
                </c:manualLayout>
              </c:layout>
              <c:tx>
                <c:strRef>
                  <c:f>'grafici partenze Mondo Econom'!$B$36</c:f>
                  <c:strCache>
                    <c:ptCount val="1"/>
                    <c:pt idx="0">
                      <c:v>Avvio recessione 
Oil: &gt;94 $/barile
Cambio €/$ &gt;1,4</c:v>
                    </c:pt>
                  </c:strCache>
                </c:strRef>
              </c:tx>
              <c:dLblPos val="r"/>
              <c:showLegendKey val="0"/>
              <c:showVal val="0"/>
              <c:showCatName val="0"/>
              <c:showSerName val="0"/>
              <c:showPercent val="0"/>
              <c:showBubbleSize val="0"/>
            </c:dLbl>
            <c:dLbl>
              <c:idx val="9"/>
              <c:layout>
                <c:manualLayout>
                  <c:x val="-1.4539930828855053E-3"/>
                  <c:y val="2.4322525391967855E-2"/>
                </c:manualLayout>
              </c:layout>
              <c:tx>
                <c:strRef>
                  <c:f>'grafici partenze Mondo Econom'!$B$37</c:f>
                  <c:strCache>
                    <c:ptCount val="1"/>
                    <c:pt idx="0">
                      <c:v>GDP -2,1%</c:v>
                    </c:pt>
                  </c:strCache>
                </c:strRef>
              </c:tx>
              <c:dLblPos val="r"/>
              <c:showLegendKey val="0"/>
              <c:showVal val="0"/>
              <c:showCatName val="0"/>
              <c:showSerName val="0"/>
              <c:showPercent val="0"/>
              <c:showBubbleSize val="0"/>
            </c:dLbl>
            <c:dLbl>
              <c:idx val="10"/>
              <c:delete val="1"/>
            </c:dLbl>
            <c:dLbl>
              <c:idx val="11"/>
              <c:delete val="1"/>
            </c:dLbl>
            <c:dLbl>
              <c:idx val="12"/>
              <c:layout/>
              <c:tx>
                <c:strRef>
                  <c:f>'grafici partenze Mondo Econom'!$B$40</c:f>
                  <c:strCache>
                    <c:ptCount val="1"/>
                    <c:pt idx="0">
                      <c:v>Oil: &gt;109 $/barile</c:v>
                    </c:pt>
                  </c:strCache>
                </c:strRef>
              </c:tx>
              <c:dLblPos val="ctr"/>
              <c:showLegendKey val="0"/>
              <c:showVal val="0"/>
              <c:showCatName val="0"/>
              <c:showSerName val="0"/>
              <c:showPercent val="0"/>
              <c:showBubbleSize val="0"/>
            </c:dLbl>
            <c:dLbl>
              <c:idx val="13"/>
              <c:delete val="1"/>
            </c:dLbl>
            <c:dLbl>
              <c:idx val="14"/>
              <c:delete val="1"/>
            </c:dLbl>
            <c:dLbl>
              <c:idx val="15"/>
              <c:layout>
                <c:manualLayout>
                  <c:x val="-5.8159723315420212E-3"/>
                  <c:y val="6.6334160159912336E-2"/>
                </c:manualLayout>
              </c:layout>
              <c:tx>
                <c:strRef>
                  <c:f>'grafici partenze Mondo Econom'!$B$43</c:f>
                  <c:strCache>
                    <c:ptCount val="1"/>
                    <c:pt idx="0">
                      <c:v>Oil: &lt; 50 $/barile
Cambio €/$ 1,11</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showLeaderLines val="0"/>
          </c:dLbls>
          <c:cat>
            <c:strRef>
              <c:f>'grafici partenze Mondo Econom'!$B$29</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'grafici partenze Mondo Econom'!$B$29</c:f>
              <c:numCache>
                <c:formatCode>#,##0</c:formatCode>
                <c:ptCount val="16"/>
                <c:pt idx="0">
                  <c:v>681000000</c:v>
                </c:pt>
                <c:pt idx="1">
                  <c:v>680000000</c:v>
                </c:pt>
                <c:pt idx="2">
                  <c:v>700000000</c:v>
                </c:pt>
                <c:pt idx="3">
                  <c:v>690000000</c:v>
                </c:pt>
                <c:pt idx="4">
                  <c:v>763000000</c:v>
                </c:pt>
                <c:pt idx="5">
                  <c:v>806000000</c:v>
                </c:pt>
                <c:pt idx="6">
                  <c:v>846000000</c:v>
                </c:pt>
                <c:pt idx="7">
                  <c:v>905900000</c:v>
                </c:pt>
                <c:pt idx="8">
                  <c:v>913000000</c:v>
                </c:pt>
                <c:pt idx="9">
                  <c:v>881000000</c:v>
                </c:pt>
                <c:pt idx="10">
                  <c:v>939000000</c:v>
                </c:pt>
                <c:pt idx="11">
                  <c:v>986889000</c:v>
                </c:pt>
                <c:pt idx="12">
                  <c:v>1027351449</c:v>
                </c:pt>
                <c:pt idx="13">
                  <c:v>1074609616</c:v>
                </c:pt>
                <c:pt idx="14">
                  <c:v>1119743220</c:v>
                </c:pt>
                <c:pt idx="15">
                  <c:v>1167892178</c:v>
                </c:pt>
              </c:numCache>
            </c:numRef>
          </c:val>
          <c:smooth val="0"/>
        </c:ser>
        <c:dLbls>
          <c:showLegendKey val="0"/>
          <c:showVal val="0"/>
          <c:showCatName val="0"/>
          <c:showSerName val="0"/>
          <c:showPercent val="0"/>
          <c:showBubbleSize val="0"/>
        </c:dLbls>
        <c:marker val="1"/>
        <c:smooth val="0"/>
        <c:axId val="80634624"/>
        <c:axId val="80636160"/>
      </c:lineChart>
      <c:catAx>
        <c:axId val="8063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636160"/>
        <c:crosses val="autoZero"/>
        <c:auto val="0"/>
        <c:lblAlgn val="ctr"/>
        <c:lblOffset val="100"/>
        <c:noMultiLvlLbl val="0"/>
      </c:catAx>
      <c:valAx>
        <c:axId val="80636160"/>
        <c:scaling>
          <c:orientation val="minMax"/>
          <c:max val="1200000000"/>
          <c:min val="2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806346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rAngAx val="0"/>
      <c:perspective val="30"/>
    </c:view3D>
    <c:floor>
      <c:thickness val="0"/>
    </c:floor>
    <c:sideWall>
      <c:thickness val="0"/>
    </c:sideWall>
    <c:backWall>
      <c:thickness val="0"/>
    </c:backWall>
    <c:plotArea>
      <c:layout/>
      <c:area3DChart>
        <c:grouping val="standard"/>
        <c:varyColors val="0"/>
        <c:ser>
          <c:idx val="0"/>
          <c:order val="0"/>
          <c:tx>
            <c:v>entrate reali</c:v>
          </c:tx>
          <c:cat>
            <c:numRef>
              <c:f>Foglio2!$A$319:$A$333</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Foglio2!$K$319:$K$333</c:f>
              <c:numCache>
                <c:formatCode>_-* #,##0_-;\-* #,##0_-;_-* "-"??_-;_-@_-</c:formatCode>
                <c:ptCount val="15"/>
                <c:pt idx="0">
                  <c:v>37032.631560000002</c:v>
                </c:pt>
                <c:pt idx="1">
                  <c:v>35174.36593</c:v>
                </c:pt>
                <c:pt idx="2">
                  <c:v>33615.304650000005</c:v>
                </c:pt>
                <c:pt idx="3">
                  <c:v>34225.771199999996</c:v>
                </c:pt>
                <c:pt idx="4">
                  <c:v>33403.364139999998</c:v>
                </c:pt>
                <c:pt idx="5">
                  <c:v>34953.23421000001</c:v>
                </c:pt>
                <c:pt idx="6">
                  <c:v>35197.647420000001</c:v>
                </c:pt>
                <c:pt idx="7">
                  <c:v>34074.362711999995</c:v>
                </c:pt>
                <c:pt idx="8">
                  <c:v>31395.796928</c:v>
                </c:pt>
                <c:pt idx="9">
                  <c:v>31334.357312999997</c:v>
                </c:pt>
                <c:pt idx="10">
                  <c:v>32218.914574000002</c:v>
                </c:pt>
                <c:pt idx="11">
                  <c:v>32440.401796000002</c:v>
                </c:pt>
                <c:pt idx="12">
                  <c:v>33096.802738999999</c:v>
                </c:pt>
                <c:pt idx="13">
                  <c:v>34206.233526000004</c:v>
                </c:pt>
                <c:pt idx="14">
                  <c:v>35824.946481999999</c:v>
                </c:pt>
              </c:numCache>
            </c:numRef>
          </c:val>
        </c:ser>
        <c:ser>
          <c:idx val="1"/>
          <c:order val="1"/>
          <c:tx>
            <c:v>entrate potenziali</c:v>
          </c:tx>
          <c:spPr>
            <a:solidFill>
              <a:schemeClr val="bg1">
                <a:lumMod val="85000"/>
              </a:schemeClr>
            </a:solidFill>
            <a:ln>
              <a:solidFill>
                <a:srgbClr val="1F497D"/>
              </a:solidFill>
            </a:ln>
          </c:spPr>
          <c:cat>
            <c:numRef>
              <c:f>Foglio2!$A$319:$A$333</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Foglio2!$L$319:$L$333</c:f>
              <c:numCache>
                <c:formatCode>_-* #,##0_-;\-* #,##0_-;_-* "-"??_-;_-@_-</c:formatCode>
                <c:ptCount val="15"/>
                <c:pt idx="0">
                  <c:v>37032.631560000009</c:v>
                </c:pt>
                <c:pt idx="1">
                  <c:v>36024.895856914038</c:v>
                </c:pt>
                <c:pt idx="2">
                  <c:v>34552.787029069565</c:v>
                </c:pt>
                <c:pt idx="3">
                  <c:v>36502.200691440827</c:v>
                </c:pt>
                <c:pt idx="4">
                  <c:v>35167.653240885978</c:v>
                </c:pt>
                <c:pt idx="5">
                  <c:v>37640.655729215905</c:v>
                </c:pt>
                <c:pt idx="6">
                  <c:v>37855.218487207196</c:v>
                </c:pt>
                <c:pt idx="7">
                  <c:v>36095.407728927479</c:v>
                </c:pt>
                <c:pt idx="8">
                  <c:v>33195.873244126116</c:v>
                </c:pt>
                <c:pt idx="9">
                  <c:v>34062.439137581838</c:v>
                </c:pt>
                <c:pt idx="10">
                  <c:v>35531.926584856083</c:v>
                </c:pt>
                <c:pt idx="11">
                  <c:v>35901.033813642156</c:v>
                </c:pt>
                <c:pt idx="12">
                  <c:v>36915.067715587553</c:v>
                </c:pt>
                <c:pt idx="13">
                  <c:v>38774.64125082043</c:v>
                </c:pt>
                <c:pt idx="14">
                  <c:v>41008.848330684967</c:v>
                </c:pt>
              </c:numCache>
            </c:numRef>
          </c:val>
        </c:ser>
        <c:dLbls>
          <c:showLegendKey val="0"/>
          <c:showVal val="0"/>
          <c:showCatName val="0"/>
          <c:showSerName val="0"/>
          <c:showPercent val="0"/>
          <c:showBubbleSize val="0"/>
        </c:dLbls>
        <c:axId val="94718592"/>
        <c:axId val="94744960"/>
        <c:axId val="20975616"/>
      </c:area3DChart>
      <c:catAx>
        <c:axId val="94718592"/>
        <c:scaling>
          <c:orientation val="minMax"/>
        </c:scaling>
        <c:delete val="0"/>
        <c:axPos val="b"/>
        <c:numFmt formatCode="General" sourceLinked="1"/>
        <c:majorTickMark val="out"/>
        <c:minorTickMark val="none"/>
        <c:tickLblPos val="nextTo"/>
        <c:crossAx val="94744960"/>
        <c:crosses val="autoZero"/>
        <c:auto val="1"/>
        <c:lblAlgn val="ctr"/>
        <c:lblOffset val="100"/>
        <c:noMultiLvlLbl val="0"/>
      </c:catAx>
      <c:valAx>
        <c:axId val="94744960"/>
        <c:scaling>
          <c:orientation val="minMax"/>
          <c:min val="25000"/>
        </c:scaling>
        <c:delete val="0"/>
        <c:axPos val="l"/>
        <c:numFmt formatCode="_-* #,##0_-;\-* #,##0_-;_-* &quot;-&quot;??_-;_-@_-" sourceLinked="1"/>
        <c:majorTickMark val="out"/>
        <c:minorTickMark val="none"/>
        <c:tickLblPos val="nextTo"/>
        <c:crossAx val="94718592"/>
        <c:crosses val="autoZero"/>
        <c:crossBetween val="midCat"/>
      </c:valAx>
      <c:serAx>
        <c:axId val="20975616"/>
        <c:scaling>
          <c:orientation val="minMax"/>
        </c:scaling>
        <c:delete val="1"/>
        <c:axPos val="b"/>
        <c:majorTickMark val="out"/>
        <c:minorTickMark val="none"/>
        <c:tickLblPos val="nextTo"/>
        <c:crossAx val="94744960"/>
        <c:crosses val="autoZero"/>
      </c:serAx>
    </c:plotArea>
    <c:legend>
      <c:legendPos val="b"/>
      <c:layout>
        <c:manualLayout>
          <c:xMode val="edge"/>
          <c:yMode val="edge"/>
          <c:x val="0.32986698626406308"/>
          <c:y val="0.74081957707445656"/>
          <c:w val="0.32465800260148087"/>
          <c:h val="5.2354005118084274E-2"/>
        </c:manualLayout>
      </c:layout>
      <c:overlay val="0"/>
      <c:txPr>
        <a:bodyPr/>
        <a:lstStyle/>
        <a:p>
          <a:pPr>
            <a:defRPr sz="1200"/>
          </a:pPr>
          <a:endParaRPr lang="it-IT"/>
        </a:p>
      </c:txPr>
    </c:legend>
    <c:plotVisOnly val="1"/>
    <c:dispBlanksAs val="zero"/>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Paesi europei</c:v>
          </c:tx>
          <c:invertIfNegative val="0"/>
          <c:dLbls>
            <c:spPr>
              <a:solidFill>
                <a:schemeClr val="accent6">
                  <a:lumMod val="20000"/>
                  <a:lumOff val="80000"/>
                </a:schemeClr>
              </a:solidFill>
              <a:ln>
                <a:solidFill>
                  <a:schemeClr val="accent1"/>
                </a:solidFill>
              </a:ln>
            </c:spPr>
            <c:showLegendKey val="0"/>
            <c:showVal val="1"/>
            <c:showCatName val="0"/>
            <c:showSerName val="0"/>
            <c:showPercent val="0"/>
            <c:showBubbleSize val="0"/>
            <c:showLeaderLines val="0"/>
          </c:dLbls>
          <c:cat>
            <c:strRef>
              <c:f>(arrivi!$B$74;arrivi!$K$74)</c:f>
              <c:strCache>
                <c:ptCount val="2"/>
                <c:pt idx="0">
                  <c:v>2001</c:v>
                </c:pt>
                <c:pt idx="1">
                  <c:v>2015</c:v>
                </c:pt>
              </c:strCache>
            </c:strRef>
          </c:cat>
          <c:val>
            <c:numRef>
              <c:f>(arrivi!$B$76;arrivi!$K$76)</c:f>
              <c:numCache>
                <c:formatCode>0.0</c:formatCode>
                <c:ptCount val="2"/>
                <c:pt idx="0">
                  <c:v>73.840709655935015</c:v>
                </c:pt>
                <c:pt idx="1">
                  <c:v>70.818174467812227</c:v>
                </c:pt>
              </c:numCache>
            </c:numRef>
          </c:val>
        </c:ser>
        <c:ser>
          <c:idx val="1"/>
          <c:order val="1"/>
          <c:tx>
            <c:v>Paesi extra-europei</c:v>
          </c:tx>
          <c:spPr>
            <a:solidFill>
              <a:schemeClr val="accent3"/>
            </a:solidFill>
          </c:spPr>
          <c:invertIfNegative val="0"/>
          <c:dLbls>
            <c:spPr>
              <a:solidFill>
                <a:schemeClr val="accent6">
                  <a:lumMod val="20000"/>
                  <a:lumOff val="80000"/>
                </a:schemeClr>
              </a:solidFill>
              <a:ln>
                <a:solidFill>
                  <a:schemeClr val="accent1"/>
                </a:solidFill>
              </a:ln>
            </c:spPr>
            <c:showLegendKey val="0"/>
            <c:showVal val="1"/>
            <c:showCatName val="0"/>
            <c:showSerName val="0"/>
            <c:showPercent val="0"/>
            <c:showBubbleSize val="0"/>
            <c:showLeaderLines val="0"/>
          </c:dLbls>
          <c:cat>
            <c:strRef>
              <c:f>(arrivi!$B$74;arrivi!$K$74)</c:f>
              <c:strCache>
                <c:ptCount val="2"/>
                <c:pt idx="0">
                  <c:v>2001</c:v>
                </c:pt>
                <c:pt idx="1">
                  <c:v>2015</c:v>
                </c:pt>
              </c:strCache>
            </c:strRef>
          </c:cat>
          <c:val>
            <c:numRef>
              <c:f>(arrivi!$B$77;arrivi!$K$77)</c:f>
              <c:numCache>
                <c:formatCode>0.0</c:formatCode>
                <c:ptCount val="2"/>
                <c:pt idx="0">
                  <c:v>26.159290344064988</c:v>
                </c:pt>
                <c:pt idx="1">
                  <c:v>29.180578630014242</c:v>
                </c:pt>
              </c:numCache>
            </c:numRef>
          </c:val>
        </c:ser>
        <c:dLbls>
          <c:showLegendKey val="0"/>
          <c:showVal val="0"/>
          <c:showCatName val="0"/>
          <c:showSerName val="0"/>
          <c:showPercent val="0"/>
          <c:showBubbleSize val="0"/>
        </c:dLbls>
        <c:gapWidth val="150"/>
        <c:overlap val="100"/>
        <c:serLines>
          <c:spPr>
            <a:ln>
              <a:prstDash val="dash"/>
            </a:ln>
          </c:spPr>
        </c:serLines>
        <c:axId val="95311360"/>
        <c:axId val="95312896"/>
      </c:barChart>
      <c:catAx>
        <c:axId val="95311360"/>
        <c:scaling>
          <c:orientation val="minMax"/>
        </c:scaling>
        <c:delete val="0"/>
        <c:axPos val="b"/>
        <c:majorTickMark val="out"/>
        <c:minorTickMark val="none"/>
        <c:tickLblPos val="nextTo"/>
        <c:crossAx val="95312896"/>
        <c:crosses val="autoZero"/>
        <c:auto val="1"/>
        <c:lblAlgn val="ctr"/>
        <c:lblOffset val="100"/>
        <c:noMultiLvlLbl val="0"/>
      </c:catAx>
      <c:valAx>
        <c:axId val="95312896"/>
        <c:scaling>
          <c:orientation val="minMax"/>
        </c:scaling>
        <c:delete val="1"/>
        <c:axPos val="l"/>
        <c:numFmt formatCode="0%" sourceLinked="1"/>
        <c:majorTickMark val="out"/>
        <c:minorTickMark val="none"/>
        <c:tickLblPos val="nextTo"/>
        <c:crossAx val="9531136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arrivi!$A$133</c:f>
              <c:strCache>
                <c:ptCount val="1"/>
                <c:pt idx="0">
                  <c:v>  Germania</c:v>
                </c:pt>
              </c:strCache>
            </c:strRef>
          </c:tx>
          <c:invertIfNegative val="0"/>
          <c:cat>
            <c:strRef>
              <c:f>(arrivi!$B$132;arrivi!$K$132)</c:f>
              <c:strCache>
                <c:ptCount val="2"/>
                <c:pt idx="0">
                  <c:v>2001</c:v>
                </c:pt>
                <c:pt idx="1">
                  <c:v>2015</c:v>
                </c:pt>
              </c:strCache>
            </c:strRef>
          </c:cat>
          <c:val>
            <c:numRef>
              <c:f>(arrivi!$B$133;arrivi!$K$133)</c:f>
              <c:numCache>
                <c:formatCode>_-* #,##0_-;\-* #,##0_-;_-* "-"??_-;_-@_-</c:formatCode>
                <c:ptCount val="2"/>
                <c:pt idx="0">
                  <c:v>9800706</c:v>
                </c:pt>
                <c:pt idx="1">
                  <c:v>10780210.559172999</c:v>
                </c:pt>
              </c:numCache>
            </c:numRef>
          </c:val>
        </c:ser>
        <c:ser>
          <c:idx val="1"/>
          <c:order val="1"/>
          <c:tx>
            <c:strRef>
              <c:f>arrivi!$A$134</c:f>
              <c:strCache>
                <c:ptCount val="1"/>
                <c:pt idx="0">
                  <c:v>  Stati Uniti</c:v>
                </c:pt>
              </c:strCache>
            </c:strRef>
          </c:tx>
          <c:invertIfNegative val="0"/>
          <c:cat>
            <c:strRef>
              <c:f>(arrivi!$B$132;arrivi!$K$132)</c:f>
              <c:strCache>
                <c:ptCount val="2"/>
                <c:pt idx="0">
                  <c:v>2001</c:v>
                </c:pt>
                <c:pt idx="1">
                  <c:v>2015</c:v>
                </c:pt>
              </c:strCache>
            </c:strRef>
          </c:cat>
          <c:val>
            <c:numRef>
              <c:f>(arrivi!$B$134;arrivi!$K$134)</c:f>
              <c:numCache>
                <c:formatCode>_-* #,##0_-;\-* #,##0_-;_-* "-"??_-;_-@_-</c:formatCode>
                <c:ptCount val="2"/>
                <c:pt idx="0">
                  <c:v>3719477</c:v>
                </c:pt>
                <c:pt idx="1">
                  <c:v>4695501.5983434534</c:v>
                </c:pt>
              </c:numCache>
            </c:numRef>
          </c:val>
        </c:ser>
        <c:ser>
          <c:idx val="2"/>
          <c:order val="2"/>
          <c:tx>
            <c:strRef>
              <c:f>arrivi!$A$135</c:f>
              <c:strCache>
                <c:ptCount val="1"/>
                <c:pt idx="0">
                  <c:v>  Francia</c:v>
                </c:pt>
              </c:strCache>
            </c:strRef>
          </c:tx>
          <c:invertIfNegative val="0"/>
          <c:cat>
            <c:strRef>
              <c:f>(arrivi!$B$132;arrivi!$K$132)</c:f>
              <c:strCache>
                <c:ptCount val="2"/>
                <c:pt idx="0">
                  <c:v>2001</c:v>
                </c:pt>
                <c:pt idx="1">
                  <c:v>2015</c:v>
                </c:pt>
              </c:strCache>
            </c:strRef>
          </c:cat>
          <c:val>
            <c:numRef>
              <c:f>(arrivi!$B$135;arrivi!$K$135)</c:f>
              <c:numCache>
                <c:formatCode>_-* #,##0_-;\-* #,##0_-;_-* "-"??_-;_-@_-</c:formatCode>
                <c:ptCount val="2"/>
                <c:pt idx="0">
                  <c:v>2860712</c:v>
                </c:pt>
                <c:pt idx="1">
                  <c:v>4006891.0940729589</c:v>
                </c:pt>
              </c:numCache>
            </c:numRef>
          </c:val>
        </c:ser>
        <c:ser>
          <c:idx val="3"/>
          <c:order val="3"/>
          <c:tx>
            <c:strRef>
              <c:f>arrivi!$A$136</c:f>
              <c:strCache>
                <c:ptCount val="1"/>
                <c:pt idx="0">
                  <c:v>  Regno unito</c:v>
                </c:pt>
              </c:strCache>
            </c:strRef>
          </c:tx>
          <c:invertIfNegative val="0"/>
          <c:cat>
            <c:strRef>
              <c:f>(arrivi!$B$132;arrivi!$K$132)</c:f>
              <c:strCache>
                <c:ptCount val="2"/>
                <c:pt idx="0">
                  <c:v>2001</c:v>
                </c:pt>
                <c:pt idx="1">
                  <c:v>2015</c:v>
                </c:pt>
              </c:strCache>
            </c:strRef>
          </c:cat>
          <c:val>
            <c:numRef>
              <c:f>(arrivi!$B$136;arrivi!$K$136)</c:f>
              <c:numCache>
                <c:formatCode>_-* #,##0_-;\-* #,##0_-;_-* "-"??_-;_-@_-</c:formatCode>
                <c:ptCount val="2"/>
                <c:pt idx="0">
                  <c:v>2459550</c:v>
                </c:pt>
                <c:pt idx="1">
                  <c:v>3081077.4718182166</c:v>
                </c:pt>
              </c:numCache>
            </c:numRef>
          </c:val>
        </c:ser>
        <c:ser>
          <c:idx val="4"/>
          <c:order val="4"/>
          <c:tx>
            <c:strRef>
              <c:f>arrivi!$A$137</c:f>
              <c:strCache>
                <c:ptCount val="1"/>
                <c:pt idx="0">
                  <c:v>  Cina</c:v>
                </c:pt>
              </c:strCache>
            </c:strRef>
          </c:tx>
          <c:invertIfNegative val="0"/>
          <c:cat>
            <c:strRef>
              <c:f>(arrivi!$B$132;arrivi!$K$132)</c:f>
              <c:strCache>
                <c:ptCount val="2"/>
                <c:pt idx="0">
                  <c:v>2001</c:v>
                </c:pt>
                <c:pt idx="1">
                  <c:v>2015</c:v>
                </c:pt>
              </c:strCache>
            </c:strRef>
          </c:cat>
          <c:val>
            <c:numRef>
              <c:f>(arrivi!$B$137;arrivi!$K$137)</c:f>
              <c:numCache>
                <c:formatCode>_-* #,##0_-;\-* #,##0_-;_-* "-"??_-;_-@_-</c:formatCode>
                <c:ptCount val="2"/>
                <c:pt idx="0">
                  <c:v>393543</c:v>
                </c:pt>
                <c:pt idx="1">
                  <c:v>2668561.5215204498</c:v>
                </c:pt>
              </c:numCache>
            </c:numRef>
          </c:val>
        </c:ser>
        <c:ser>
          <c:idx val="5"/>
          <c:order val="5"/>
          <c:tx>
            <c:strRef>
              <c:f>arrivi!$A$138</c:f>
              <c:strCache>
                <c:ptCount val="1"/>
                <c:pt idx="0">
                  <c:v>  Svizzera</c:v>
                </c:pt>
              </c:strCache>
            </c:strRef>
          </c:tx>
          <c:invertIfNegative val="0"/>
          <c:cat>
            <c:strRef>
              <c:f>(arrivi!$B$132;arrivi!$K$132)</c:f>
              <c:strCache>
                <c:ptCount val="2"/>
                <c:pt idx="0">
                  <c:v>2001</c:v>
                </c:pt>
                <c:pt idx="1">
                  <c:v>2015</c:v>
                </c:pt>
              </c:strCache>
            </c:strRef>
          </c:cat>
          <c:val>
            <c:numRef>
              <c:f>(arrivi!$B$138;arrivi!$K$138)</c:f>
              <c:numCache>
                <c:formatCode>_-* #,##0_-;\-* #,##0_-;_-* "-"??_-;_-@_-</c:formatCode>
                <c:ptCount val="2"/>
                <c:pt idx="0">
                  <c:v>1482603</c:v>
                </c:pt>
                <c:pt idx="1">
                  <c:v>2535156.9625728605</c:v>
                </c:pt>
              </c:numCache>
            </c:numRef>
          </c:val>
        </c:ser>
        <c:ser>
          <c:idx val="6"/>
          <c:order val="6"/>
          <c:tx>
            <c:strRef>
              <c:f>arrivi!$A$139</c:f>
              <c:strCache>
                <c:ptCount val="1"/>
                <c:pt idx="0">
                  <c:v>  Austria</c:v>
                </c:pt>
              </c:strCache>
            </c:strRef>
          </c:tx>
          <c:invertIfNegative val="0"/>
          <c:cat>
            <c:strRef>
              <c:f>(arrivi!$B$132;arrivi!$K$132)</c:f>
              <c:strCache>
                <c:ptCount val="2"/>
                <c:pt idx="0">
                  <c:v>2001</c:v>
                </c:pt>
                <c:pt idx="1">
                  <c:v>2015</c:v>
                </c:pt>
              </c:strCache>
            </c:strRef>
          </c:cat>
          <c:val>
            <c:numRef>
              <c:f>(arrivi!$B$139;arrivi!$K$139)</c:f>
              <c:numCache>
                <c:formatCode>_-* #,##0_-;\-* #,##0_-;_-* "-"??_-;_-@_-</c:formatCode>
                <c:ptCount val="2"/>
                <c:pt idx="0">
                  <c:v>1893993</c:v>
                </c:pt>
                <c:pt idx="1">
                  <c:v>2272771.4171245405</c:v>
                </c:pt>
              </c:numCache>
            </c:numRef>
          </c:val>
        </c:ser>
        <c:ser>
          <c:idx val="7"/>
          <c:order val="7"/>
          <c:tx>
            <c:strRef>
              <c:f>arrivi!$A$140</c:f>
              <c:strCache>
                <c:ptCount val="1"/>
                <c:pt idx="0">
                  <c:v>  Russia</c:v>
                </c:pt>
              </c:strCache>
            </c:strRef>
          </c:tx>
          <c:invertIfNegative val="0"/>
          <c:cat>
            <c:strRef>
              <c:f>(arrivi!$B$132;arrivi!$K$132)</c:f>
              <c:strCache>
                <c:ptCount val="2"/>
                <c:pt idx="0">
                  <c:v>2001</c:v>
                </c:pt>
                <c:pt idx="1">
                  <c:v>2015</c:v>
                </c:pt>
              </c:strCache>
            </c:strRef>
          </c:cat>
          <c:val>
            <c:numRef>
              <c:f>(arrivi!$B$140;arrivi!$K$140)</c:f>
              <c:numCache>
                <c:formatCode>_-* #,##0_-;\-* #,##0_-;_-* "-"??_-;_-@_-</c:formatCode>
                <c:ptCount val="2"/>
                <c:pt idx="0">
                  <c:v>352370</c:v>
                </c:pt>
                <c:pt idx="1">
                  <c:v>1952026.7547427774</c:v>
                </c:pt>
              </c:numCache>
            </c:numRef>
          </c:val>
        </c:ser>
        <c:ser>
          <c:idx val="8"/>
          <c:order val="8"/>
          <c:tx>
            <c:strRef>
              <c:f>arrivi!$A$141</c:f>
              <c:strCache>
                <c:ptCount val="1"/>
                <c:pt idx="0">
                  <c:v>  Paesi Bassi</c:v>
                </c:pt>
              </c:strCache>
            </c:strRef>
          </c:tx>
          <c:invertIfNegative val="0"/>
          <c:cat>
            <c:strRef>
              <c:f>(arrivi!$B$132;arrivi!$K$132)</c:f>
              <c:strCache>
                <c:ptCount val="2"/>
                <c:pt idx="0">
                  <c:v>2001</c:v>
                </c:pt>
                <c:pt idx="1">
                  <c:v>2015</c:v>
                </c:pt>
              </c:strCache>
            </c:strRef>
          </c:cat>
          <c:val>
            <c:numRef>
              <c:f>(arrivi!$B$141;arrivi!$K$141)</c:f>
              <c:numCache>
                <c:formatCode>_-* #,##0_-;\-* #,##0_-;_-* "-"??_-;_-@_-</c:formatCode>
                <c:ptCount val="2"/>
                <c:pt idx="0">
                  <c:v>1376190</c:v>
                </c:pt>
                <c:pt idx="1">
                  <c:v>1949857.7792759866</c:v>
                </c:pt>
              </c:numCache>
            </c:numRef>
          </c:val>
        </c:ser>
        <c:ser>
          <c:idx val="9"/>
          <c:order val="9"/>
          <c:tx>
            <c:strRef>
              <c:f>arrivi!$A$142</c:f>
              <c:strCache>
                <c:ptCount val="1"/>
                <c:pt idx="0">
                  <c:v>  Spagna</c:v>
                </c:pt>
              </c:strCache>
            </c:strRef>
          </c:tx>
          <c:invertIfNegative val="0"/>
          <c:cat>
            <c:strRef>
              <c:f>(arrivi!$B$132;arrivi!$K$132)</c:f>
              <c:strCache>
                <c:ptCount val="2"/>
                <c:pt idx="0">
                  <c:v>2001</c:v>
                </c:pt>
                <c:pt idx="1">
                  <c:v>2015</c:v>
                </c:pt>
              </c:strCache>
            </c:strRef>
          </c:cat>
          <c:val>
            <c:numRef>
              <c:f>(arrivi!$B$142;arrivi!$K$142)</c:f>
              <c:numCache>
                <c:formatCode>_-* #,##0_-;\-* #,##0_-;_-* "-"??_-;_-@_-</c:formatCode>
                <c:ptCount val="2"/>
                <c:pt idx="0">
                  <c:v>1085832</c:v>
                </c:pt>
                <c:pt idx="1">
                  <c:v>1677667.0680575788</c:v>
                </c:pt>
              </c:numCache>
            </c:numRef>
          </c:val>
        </c:ser>
        <c:dLbls>
          <c:showLegendKey val="0"/>
          <c:showVal val="0"/>
          <c:showCatName val="0"/>
          <c:showSerName val="0"/>
          <c:showPercent val="0"/>
          <c:showBubbleSize val="0"/>
        </c:dLbls>
        <c:gapWidth val="150"/>
        <c:overlap val="100"/>
        <c:serLines>
          <c:spPr>
            <a:ln>
              <a:prstDash val="dash"/>
            </a:ln>
          </c:spPr>
        </c:serLines>
        <c:axId val="95100288"/>
        <c:axId val="95122560"/>
      </c:barChart>
      <c:catAx>
        <c:axId val="95100288"/>
        <c:scaling>
          <c:orientation val="minMax"/>
        </c:scaling>
        <c:delete val="0"/>
        <c:axPos val="b"/>
        <c:numFmt formatCode="General" sourceLinked="1"/>
        <c:majorTickMark val="out"/>
        <c:minorTickMark val="none"/>
        <c:tickLblPos val="nextTo"/>
        <c:crossAx val="95122560"/>
        <c:crosses val="autoZero"/>
        <c:auto val="1"/>
        <c:lblAlgn val="ctr"/>
        <c:lblOffset val="100"/>
        <c:noMultiLvlLbl val="0"/>
      </c:catAx>
      <c:valAx>
        <c:axId val="95122560"/>
        <c:scaling>
          <c:orientation val="minMax"/>
        </c:scaling>
        <c:delete val="0"/>
        <c:axPos val="l"/>
        <c:numFmt formatCode="0%" sourceLinked="1"/>
        <c:majorTickMark val="out"/>
        <c:minorTickMark val="none"/>
        <c:tickLblPos val="nextTo"/>
        <c:crossAx val="95100288"/>
        <c:crosses val="autoZero"/>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arr_2014!$A$154:$A$174</c:f>
              <c:strCache>
                <c:ptCount val="21"/>
                <c:pt idx="0">
                  <c:v>  Veneto</c:v>
                </c:pt>
                <c:pt idx="1">
                  <c:v>  Lombardia</c:v>
                </c:pt>
                <c:pt idx="2">
                  <c:v>  Toscana</c:v>
                </c:pt>
                <c:pt idx="3">
                  <c:v>  Lazio</c:v>
                </c:pt>
                <c:pt idx="4">
                  <c:v>  Provincia Autonoma Bolzano</c:v>
                </c:pt>
                <c:pt idx="5">
                  <c:v>  Emilia-Romagna</c:v>
                </c:pt>
                <c:pt idx="6">
                  <c:v>  Sicilia</c:v>
                </c:pt>
                <c:pt idx="7">
                  <c:v>  Campania</c:v>
                </c:pt>
                <c:pt idx="8">
                  <c:v>  Liguria</c:v>
                </c:pt>
                <c:pt idx="9">
                  <c:v>  Piemonte</c:v>
                </c:pt>
                <c:pt idx="10">
                  <c:v>  Provincia Autonoma Trento</c:v>
                </c:pt>
                <c:pt idx="11">
                  <c:v>  Sardegna</c:v>
                </c:pt>
                <c:pt idx="12">
                  <c:v>  Friuli-Venezia Giulia</c:v>
                </c:pt>
                <c:pt idx="13">
                  <c:v>  Umbria</c:v>
                </c:pt>
                <c:pt idx="14">
                  <c:v>  Puglia</c:v>
                </c:pt>
                <c:pt idx="15">
                  <c:v>  Marche</c:v>
                </c:pt>
                <c:pt idx="16">
                  <c:v>  Valle d'Aosta</c:v>
                </c:pt>
                <c:pt idx="17">
                  <c:v>  Calabria</c:v>
                </c:pt>
                <c:pt idx="18">
                  <c:v>  Abruzzo</c:v>
                </c:pt>
                <c:pt idx="19">
                  <c:v>  Basilicata</c:v>
                </c:pt>
                <c:pt idx="20">
                  <c:v>  Molise</c:v>
                </c:pt>
              </c:strCache>
            </c:strRef>
          </c:cat>
          <c:val>
            <c:numRef>
              <c:f>arr_2014!$E$154:$E$174</c:f>
              <c:numCache>
                <c:formatCode>0.0</c:formatCode>
                <c:ptCount val="21"/>
                <c:pt idx="0">
                  <c:v>20.524257535997521</c:v>
                </c:pt>
                <c:pt idx="1">
                  <c:v>14.133036380009878</c:v>
                </c:pt>
                <c:pt idx="2">
                  <c:v>13.21173804843567</c:v>
                </c:pt>
                <c:pt idx="3">
                  <c:v>13.088568910923687</c:v>
                </c:pt>
                <c:pt idx="4">
                  <c:v>7.8428077582283509</c:v>
                </c:pt>
                <c:pt idx="5">
                  <c:v>4.88944427767718</c:v>
                </c:pt>
                <c:pt idx="6">
                  <c:v>3.9556235535629556</c:v>
                </c:pt>
                <c:pt idx="7">
                  <c:v>3.7757627988496285</c:v>
                </c:pt>
                <c:pt idx="8">
                  <c:v>3.5032894036079827</c:v>
                </c:pt>
                <c:pt idx="9">
                  <c:v>3.0422170793349537</c:v>
                </c:pt>
                <c:pt idx="10">
                  <c:v>2.7687966612117632</c:v>
                </c:pt>
                <c:pt idx="11">
                  <c:v>2.1215810827821944</c:v>
                </c:pt>
                <c:pt idx="12">
                  <c:v>2.0326558278703604</c:v>
                </c:pt>
                <c:pt idx="13">
                  <c:v>1.3308963794288813</c:v>
                </c:pt>
                <c:pt idx="14">
                  <c:v>1.285381181551452</c:v>
                </c:pt>
                <c:pt idx="15">
                  <c:v>0.77361311500808549</c:v>
                </c:pt>
                <c:pt idx="16">
                  <c:v>0.73059232504769001</c:v>
                </c:pt>
                <c:pt idx="17">
                  <c:v>0.46725218115443834</c:v>
                </c:pt>
                <c:pt idx="18">
                  <c:v>0.33730863456343019</c:v>
                </c:pt>
                <c:pt idx="19">
                  <c:v>0.15798433248443416</c:v>
                </c:pt>
                <c:pt idx="20">
                  <c:v>2.7192532269465775E-2</c:v>
                </c:pt>
              </c:numCache>
            </c:numRef>
          </c:val>
        </c:ser>
        <c:dLbls>
          <c:showLegendKey val="0"/>
          <c:showVal val="0"/>
          <c:showCatName val="0"/>
          <c:showSerName val="0"/>
          <c:showPercent val="0"/>
          <c:showBubbleSize val="0"/>
        </c:dLbls>
        <c:gapWidth val="150"/>
        <c:axId val="96752768"/>
        <c:axId val="96754304"/>
      </c:barChart>
      <c:catAx>
        <c:axId val="96752768"/>
        <c:scaling>
          <c:orientation val="minMax"/>
        </c:scaling>
        <c:delete val="0"/>
        <c:axPos val="b"/>
        <c:majorTickMark val="out"/>
        <c:minorTickMark val="none"/>
        <c:tickLblPos val="nextTo"/>
        <c:crossAx val="96754304"/>
        <c:crosses val="autoZero"/>
        <c:auto val="1"/>
        <c:lblAlgn val="ctr"/>
        <c:lblOffset val="100"/>
        <c:noMultiLvlLbl val="0"/>
      </c:catAx>
      <c:valAx>
        <c:axId val="96754304"/>
        <c:scaling>
          <c:orientation val="minMax"/>
          <c:max val="21"/>
        </c:scaling>
        <c:delete val="1"/>
        <c:axPos val="l"/>
        <c:numFmt formatCode="0.0" sourceLinked="1"/>
        <c:majorTickMark val="out"/>
        <c:minorTickMark val="none"/>
        <c:tickLblPos val="nextTo"/>
        <c:crossAx val="96752768"/>
        <c:crosses val="autoZero"/>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Paesi esteri</c:v>
          </c:tx>
          <c:invertIfNegative val="0"/>
          <c:cat>
            <c:strRef>
              <c:f>arr_2014!$B$8:$X$8</c:f>
              <c:strCache>
                <c:ptCount val="23"/>
                <c:pt idx="0">
                  <c:v>Italia</c:v>
                </c:pt>
                <c:pt idx="1">
                  <c:v>  Piemonte</c:v>
                </c:pt>
                <c:pt idx="2">
                  <c:v>  Valle d'Aosta / Vallée d'Aoste</c:v>
                </c:pt>
                <c:pt idx="3">
                  <c:v>  Liguria</c:v>
                </c:pt>
                <c:pt idx="4">
                  <c:v>  Lombardia</c:v>
                </c:pt>
                <c:pt idx="5">
                  <c:v>  Trentino Alto Adige / Südtirol</c:v>
                </c:pt>
                <c:pt idx="6">
                  <c:v>  Provincia Autonoma Bolzano / Bozen</c:v>
                </c:pt>
                <c:pt idx="7">
                  <c:v>  Provincia Autonoma Trento</c:v>
                </c:pt>
                <c:pt idx="8">
                  <c:v>  Veneto</c:v>
                </c:pt>
                <c:pt idx="9">
                  <c:v>  Friuli-Venezia Giulia</c:v>
                </c:pt>
                <c:pt idx="10">
                  <c:v>  Emilia-Romagna</c:v>
                </c:pt>
                <c:pt idx="11">
                  <c:v>  Toscana</c:v>
                </c:pt>
                <c:pt idx="12">
                  <c:v>  Umbria</c:v>
                </c:pt>
                <c:pt idx="13">
                  <c:v>  Marche</c:v>
                </c:pt>
                <c:pt idx="14">
                  <c:v>  Lazio</c:v>
                </c:pt>
                <c:pt idx="15">
                  <c:v>  Abruzzo</c:v>
                </c:pt>
                <c:pt idx="16">
                  <c:v>  Molise</c:v>
                </c:pt>
                <c:pt idx="17">
                  <c:v>  Campania</c:v>
                </c:pt>
                <c:pt idx="18">
                  <c:v>  Puglia</c:v>
                </c:pt>
                <c:pt idx="19">
                  <c:v>  Basilicata</c:v>
                </c:pt>
                <c:pt idx="20">
                  <c:v>  Calabria</c:v>
                </c:pt>
                <c:pt idx="21">
                  <c:v>  Sicilia</c:v>
                </c:pt>
                <c:pt idx="22">
                  <c:v>  Sardegna</c:v>
                </c:pt>
              </c:strCache>
            </c:strRef>
          </c:cat>
          <c:val>
            <c:numRef>
              <c:f>arr_2014!$B$11:$X$11</c:f>
              <c:numCache>
                <c:formatCode>General</c:formatCode>
                <c:ptCount val="23"/>
                <c:pt idx="0" formatCode="_-* #,##0_-;\-* #,##0_-;_-* &quot;-&quot;??_-;_-@_-">
                  <c:v>51635500</c:v>
                </c:pt>
                <c:pt idx="1">
                  <c:v>1570864</c:v>
                </c:pt>
                <c:pt idx="2">
                  <c:v>377245</c:v>
                </c:pt>
                <c:pt idx="3">
                  <c:v>1808941</c:v>
                </c:pt>
                <c:pt idx="4">
                  <c:v>7297664</c:v>
                </c:pt>
                <c:pt idx="5">
                  <c:v>5479355</c:v>
                </c:pt>
                <c:pt idx="6" formatCode="_-* #,##0_-;\-* #,##0_-;_-* &quot;-&quot;??_-;_-@_-">
                  <c:v>4049673</c:v>
                </c:pt>
                <c:pt idx="7" formatCode="_-* #,##0_-;\-* #,##0_-;_-* &quot;-&quot;??_-;_-@_-">
                  <c:v>1429682</c:v>
                </c:pt>
                <c:pt idx="8">
                  <c:v>10597803</c:v>
                </c:pt>
                <c:pt idx="9">
                  <c:v>1049572</c:v>
                </c:pt>
                <c:pt idx="10" formatCode="_-* #,##0_-;\-* #,##0_-;_-* &quot;-&quot;??_-;_-@_-">
                  <c:v>2524689</c:v>
                </c:pt>
                <c:pt idx="11">
                  <c:v>6821947</c:v>
                </c:pt>
                <c:pt idx="12" formatCode="_-* #,##0_-;\-* #,##0_-;_-* &quot;-&quot;??_-;_-@_-">
                  <c:v>687215</c:v>
                </c:pt>
                <c:pt idx="13" formatCode="_-* #,##0_-;\-* #,##0_-;_-* &quot;-&quot;??_-;_-@_-">
                  <c:v>399459</c:v>
                </c:pt>
                <c:pt idx="14">
                  <c:v>6758348</c:v>
                </c:pt>
                <c:pt idx="15" formatCode="_-* #,##0_-;\-* #,##0_-;_-* &quot;-&quot;??_-;_-@_-">
                  <c:v>174171</c:v>
                </c:pt>
                <c:pt idx="16">
                  <c:v>14041</c:v>
                </c:pt>
                <c:pt idx="17" formatCode="_-* #,##0_-;\-* #,##0_-;_-* &quot;-&quot;??_-;_-@_-">
                  <c:v>1949634</c:v>
                </c:pt>
                <c:pt idx="18" formatCode="_-* #,##0_-;\-* #,##0_-;_-* &quot;-&quot;??_-;_-@_-">
                  <c:v>663713</c:v>
                </c:pt>
                <c:pt idx="19">
                  <c:v>81576</c:v>
                </c:pt>
                <c:pt idx="20">
                  <c:v>241268</c:v>
                </c:pt>
                <c:pt idx="21" formatCode="_-* #,##0_-;\-* #,##0_-;_-* &quot;-&quot;??_-;_-@_-">
                  <c:v>2042506</c:v>
                </c:pt>
                <c:pt idx="22" formatCode="_-* #,##0_-;\-* #,##0_-;_-* &quot;-&quot;??_-;_-@_-">
                  <c:v>1095489</c:v>
                </c:pt>
              </c:numCache>
            </c:numRef>
          </c:val>
        </c:ser>
        <c:ser>
          <c:idx val="1"/>
          <c:order val="1"/>
          <c:tx>
            <c:v>Italia</c:v>
          </c:tx>
          <c:invertIfNegative val="0"/>
          <c:cat>
            <c:strRef>
              <c:f>arr_2014!$B$8:$X$8</c:f>
              <c:strCache>
                <c:ptCount val="23"/>
                <c:pt idx="0">
                  <c:v>Italia</c:v>
                </c:pt>
                <c:pt idx="1">
                  <c:v>  Piemonte</c:v>
                </c:pt>
                <c:pt idx="2">
                  <c:v>  Valle d'Aosta / Vallée d'Aoste</c:v>
                </c:pt>
                <c:pt idx="3">
                  <c:v>  Liguria</c:v>
                </c:pt>
                <c:pt idx="4">
                  <c:v>  Lombardia</c:v>
                </c:pt>
                <c:pt idx="5">
                  <c:v>  Trentino Alto Adige / Südtirol</c:v>
                </c:pt>
                <c:pt idx="6">
                  <c:v>  Provincia Autonoma Bolzano / Bozen</c:v>
                </c:pt>
                <c:pt idx="7">
                  <c:v>  Provincia Autonoma Trento</c:v>
                </c:pt>
                <c:pt idx="8">
                  <c:v>  Veneto</c:v>
                </c:pt>
                <c:pt idx="9">
                  <c:v>  Friuli-Venezia Giulia</c:v>
                </c:pt>
                <c:pt idx="10">
                  <c:v>  Emilia-Romagna</c:v>
                </c:pt>
                <c:pt idx="11">
                  <c:v>  Toscana</c:v>
                </c:pt>
                <c:pt idx="12">
                  <c:v>  Umbria</c:v>
                </c:pt>
                <c:pt idx="13">
                  <c:v>  Marche</c:v>
                </c:pt>
                <c:pt idx="14">
                  <c:v>  Lazio</c:v>
                </c:pt>
                <c:pt idx="15">
                  <c:v>  Abruzzo</c:v>
                </c:pt>
                <c:pt idx="16">
                  <c:v>  Molise</c:v>
                </c:pt>
                <c:pt idx="17">
                  <c:v>  Campania</c:v>
                </c:pt>
                <c:pt idx="18">
                  <c:v>  Puglia</c:v>
                </c:pt>
                <c:pt idx="19">
                  <c:v>  Basilicata</c:v>
                </c:pt>
                <c:pt idx="20">
                  <c:v>  Calabria</c:v>
                </c:pt>
                <c:pt idx="21">
                  <c:v>  Sicilia</c:v>
                </c:pt>
                <c:pt idx="22">
                  <c:v>  Sardegna</c:v>
                </c:pt>
              </c:strCache>
            </c:strRef>
          </c:cat>
          <c:val>
            <c:numRef>
              <c:f>arr_2014!$B$12:$X$12</c:f>
              <c:numCache>
                <c:formatCode>General</c:formatCode>
                <c:ptCount val="23"/>
                <c:pt idx="0" formatCode="_-* #,##0_-;\-* #,##0_-;_-* &quot;-&quot;??_-;_-@_-">
                  <c:v>54916852</c:v>
                </c:pt>
                <c:pt idx="1">
                  <c:v>2871389</c:v>
                </c:pt>
                <c:pt idx="2">
                  <c:v>609102</c:v>
                </c:pt>
                <c:pt idx="3">
                  <c:v>2258037</c:v>
                </c:pt>
                <c:pt idx="4">
                  <c:v>6793866</c:v>
                </c:pt>
                <c:pt idx="5">
                  <c:v>4158440</c:v>
                </c:pt>
                <c:pt idx="6">
                  <c:v>2089804</c:v>
                </c:pt>
                <c:pt idx="7">
                  <c:v>2068636</c:v>
                </c:pt>
                <c:pt idx="8">
                  <c:v>5665028</c:v>
                </c:pt>
                <c:pt idx="9">
                  <c:v>1025171</c:v>
                </c:pt>
                <c:pt idx="10" formatCode="_-* #,##0_-;\-* #,##0_-;_-* &quot;-&quot;??_-;_-@_-">
                  <c:v>6671732</c:v>
                </c:pt>
                <c:pt idx="11">
                  <c:v>5563105</c:v>
                </c:pt>
                <c:pt idx="12">
                  <c:v>1633570</c:v>
                </c:pt>
                <c:pt idx="13">
                  <c:v>1864035</c:v>
                </c:pt>
                <c:pt idx="14">
                  <c:v>3608683</c:v>
                </c:pt>
                <c:pt idx="15">
                  <c:v>1237264</c:v>
                </c:pt>
                <c:pt idx="16">
                  <c:v>133068</c:v>
                </c:pt>
                <c:pt idx="17">
                  <c:v>2683242</c:v>
                </c:pt>
                <c:pt idx="18">
                  <c:v>2607697</c:v>
                </c:pt>
                <c:pt idx="19">
                  <c:v>497535</c:v>
                </c:pt>
                <c:pt idx="20">
                  <c:v>1161105</c:v>
                </c:pt>
                <c:pt idx="21" formatCode="_-* #,##0_-;\-* #,##0_-;_-* &quot;-&quot;??_-;_-@_-">
                  <c:v>2578864</c:v>
                </c:pt>
                <c:pt idx="22" formatCode="_-* #,##0_-;\-* #,##0_-;_-* &quot;-&quot;??_-;_-@_-">
                  <c:v>1295919</c:v>
                </c:pt>
              </c:numCache>
            </c:numRef>
          </c:val>
        </c:ser>
        <c:dLbls>
          <c:showLegendKey val="0"/>
          <c:showVal val="0"/>
          <c:showCatName val="0"/>
          <c:showSerName val="0"/>
          <c:showPercent val="0"/>
          <c:showBubbleSize val="0"/>
        </c:dLbls>
        <c:gapWidth val="150"/>
        <c:overlap val="100"/>
        <c:serLines>
          <c:spPr>
            <a:ln>
              <a:prstDash val="dash"/>
            </a:ln>
          </c:spPr>
        </c:serLines>
        <c:axId val="96849920"/>
        <c:axId val="96851456"/>
      </c:barChart>
      <c:catAx>
        <c:axId val="96849920"/>
        <c:scaling>
          <c:orientation val="minMax"/>
        </c:scaling>
        <c:delete val="0"/>
        <c:axPos val="b"/>
        <c:majorTickMark val="out"/>
        <c:minorTickMark val="none"/>
        <c:tickLblPos val="nextTo"/>
        <c:crossAx val="96851456"/>
        <c:crosses val="autoZero"/>
        <c:auto val="1"/>
        <c:lblAlgn val="ctr"/>
        <c:lblOffset val="100"/>
        <c:noMultiLvlLbl val="0"/>
      </c:catAx>
      <c:valAx>
        <c:axId val="96851456"/>
        <c:scaling>
          <c:orientation val="minMax"/>
        </c:scaling>
        <c:delete val="0"/>
        <c:axPos val="l"/>
        <c:numFmt formatCode="0%" sourceLinked="1"/>
        <c:majorTickMark val="out"/>
        <c:minorTickMark val="none"/>
        <c:tickLblPos val="nextTo"/>
        <c:crossAx val="96849920"/>
        <c:crosses val="autoZero"/>
        <c:crossBetween val="between"/>
      </c:valAx>
    </c:plotArea>
    <c:legend>
      <c:legendPos val="b"/>
      <c:layout/>
      <c:overlay val="0"/>
      <c:txPr>
        <a:bodyPr/>
        <a:lstStyle/>
        <a:p>
          <a:pPr>
            <a:defRPr sz="1200"/>
          </a:pPr>
          <a:endParaRPr lang="it-IT"/>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21"/>
            <c:invertIfNegative val="0"/>
            <c:bubble3D val="0"/>
            <c:spPr>
              <a:solidFill>
                <a:srgbClr val="FF0000"/>
              </a:solidFill>
            </c:spPr>
          </c:dPt>
          <c:dLbls>
            <c:spPr>
              <a:solidFill>
                <a:schemeClr val="accent6">
                  <a:lumMod val="20000"/>
                  <a:lumOff val="80000"/>
                </a:schemeClr>
              </a:solidFill>
            </c:spPr>
            <c:txPr>
              <a:bodyPr/>
              <a:lstStyle/>
              <a:p>
                <a:pPr>
                  <a:defRPr b="1"/>
                </a:pPr>
                <a:endParaRPr lang="it-IT"/>
              </a:p>
            </c:txPr>
            <c:showLegendKey val="0"/>
            <c:showVal val="1"/>
            <c:showCatName val="0"/>
            <c:showSerName val="0"/>
            <c:showPercent val="0"/>
            <c:showBubbleSize val="0"/>
            <c:showLeaderLines val="0"/>
          </c:dLbls>
          <c:cat>
            <c:strRef>
              <c:f>arr_2014!$A$154:$A$175</c:f>
              <c:strCache>
                <c:ptCount val="22"/>
                <c:pt idx="0">
                  <c:v>  Veneto</c:v>
                </c:pt>
                <c:pt idx="1">
                  <c:v>  Lombardia</c:v>
                </c:pt>
                <c:pt idx="2">
                  <c:v>  Toscana</c:v>
                </c:pt>
                <c:pt idx="3">
                  <c:v>  Lazio</c:v>
                </c:pt>
                <c:pt idx="4">
                  <c:v>  Provincia Autonoma Bolzano</c:v>
                </c:pt>
                <c:pt idx="5">
                  <c:v>  Emilia-Romagna</c:v>
                </c:pt>
                <c:pt idx="6">
                  <c:v>  Sicilia</c:v>
                </c:pt>
                <c:pt idx="7">
                  <c:v>  Campania</c:v>
                </c:pt>
                <c:pt idx="8">
                  <c:v>  Liguria</c:v>
                </c:pt>
                <c:pt idx="9">
                  <c:v>  Piemonte</c:v>
                </c:pt>
                <c:pt idx="10">
                  <c:v>  Provincia Autonoma Trento</c:v>
                </c:pt>
                <c:pt idx="11">
                  <c:v>  Sardegna</c:v>
                </c:pt>
                <c:pt idx="12">
                  <c:v>  Friuli-Venezia Giulia</c:v>
                </c:pt>
                <c:pt idx="13">
                  <c:v>  Umbria</c:v>
                </c:pt>
                <c:pt idx="14">
                  <c:v>  Puglia</c:v>
                </c:pt>
                <c:pt idx="15">
                  <c:v>  Marche</c:v>
                </c:pt>
                <c:pt idx="16">
                  <c:v>  Valle d'Aosta</c:v>
                </c:pt>
                <c:pt idx="17">
                  <c:v>  Calabria</c:v>
                </c:pt>
                <c:pt idx="18">
                  <c:v>  Abruzzo</c:v>
                </c:pt>
                <c:pt idx="19">
                  <c:v>  Basilicata</c:v>
                </c:pt>
                <c:pt idx="20">
                  <c:v>  Molise</c:v>
                </c:pt>
                <c:pt idx="21">
                  <c:v>ITALIA</c:v>
                </c:pt>
              </c:strCache>
            </c:strRef>
          </c:cat>
          <c:val>
            <c:numRef>
              <c:f>arr_2014!$D$154:$D$175</c:f>
              <c:numCache>
                <c:formatCode>_-* #,##0_-;\-* #,##0_-;_-* "-"??_-;_-@_-</c:formatCode>
                <c:ptCount val="22"/>
                <c:pt idx="0">
                  <c:v>215.10441424870982</c:v>
                </c:pt>
                <c:pt idx="1">
                  <c:v>73.171297603013301</c:v>
                </c:pt>
                <c:pt idx="2">
                  <c:v>181.89380060477092</c:v>
                </c:pt>
                <c:pt idx="3">
                  <c:v>115.12485156591887</c:v>
                </c:pt>
                <c:pt idx="4">
                  <c:v>785.25558739921746</c:v>
                </c:pt>
                <c:pt idx="5">
                  <c:v>56.781106497593314</c:v>
                </c:pt>
                <c:pt idx="6">
                  <c:v>40.088935348955246</c:v>
                </c:pt>
                <c:pt idx="7">
                  <c:v>33.213724442990717</c:v>
                </c:pt>
                <c:pt idx="8">
                  <c:v>113.63130119935501</c:v>
                </c:pt>
                <c:pt idx="9">
                  <c:v>35.405353139809385</c:v>
                </c:pt>
                <c:pt idx="10">
                  <c:v>266.61382933292555</c:v>
                </c:pt>
                <c:pt idx="11">
                  <c:v>65.840254492718429</c:v>
                </c:pt>
                <c:pt idx="12">
                  <c:v>85.375271583738893</c:v>
                </c:pt>
                <c:pt idx="13">
                  <c:v>76.634639617638072</c:v>
                </c:pt>
                <c:pt idx="14">
                  <c:v>16.226646384367179</c:v>
                </c:pt>
                <c:pt idx="15">
                  <c:v>25.719478887259211</c:v>
                </c:pt>
                <c:pt idx="16">
                  <c:v>293.36812063052628</c:v>
                </c:pt>
                <c:pt idx="17">
                  <c:v>12.181973236497448</c:v>
                </c:pt>
                <c:pt idx="18">
                  <c:v>13.056893905943227</c:v>
                </c:pt>
                <c:pt idx="19">
                  <c:v>14.103953899697611</c:v>
                </c:pt>
                <c:pt idx="20">
                  <c:v>4.4613551513225831</c:v>
                </c:pt>
                <c:pt idx="21">
                  <c:v>84.951025841774495</c:v>
                </c:pt>
              </c:numCache>
            </c:numRef>
          </c:val>
        </c:ser>
        <c:dLbls>
          <c:showLegendKey val="0"/>
          <c:showVal val="0"/>
          <c:showCatName val="0"/>
          <c:showSerName val="0"/>
          <c:showPercent val="0"/>
          <c:showBubbleSize val="0"/>
        </c:dLbls>
        <c:gapWidth val="150"/>
        <c:axId val="97107968"/>
        <c:axId val="97109504"/>
      </c:barChart>
      <c:catAx>
        <c:axId val="97107968"/>
        <c:scaling>
          <c:orientation val="minMax"/>
        </c:scaling>
        <c:delete val="0"/>
        <c:axPos val="b"/>
        <c:majorTickMark val="out"/>
        <c:minorTickMark val="none"/>
        <c:tickLblPos val="nextTo"/>
        <c:crossAx val="97109504"/>
        <c:crosses val="autoZero"/>
        <c:auto val="1"/>
        <c:lblAlgn val="ctr"/>
        <c:lblOffset val="100"/>
        <c:noMultiLvlLbl val="0"/>
      </c:catAx>
      <c:valAx>
        <c:axId val="97109504"/>
        <c:scaling>
          <c:orientation val="minMax"/>
          <c:max val="800"/>
        </c:scaling>
        <c:delete val="1"/>
        <c:axPos val="l"/>
        <c:numFmt formatCode="_-* #,##0_-;\-* #,##0_-;_-* &quot;-&quot;??_-;_-@_-" sourceLinked="1"/>
        <c:majorTickMark val="out"/>
        <c:minorTickMark val="none"/>
        <c:tickLblPos val="nextTo"/>
        <c:crossAx val="97107968"/>
        <c:crosses val="autoZero"/>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22"/>
            <c:invertIfNegative val="0"/>
            <c:bubble3D val="0"/>
            <c:spPr>
              <a:solidFill>
                <a:srgbClr val="FF0000"/>
              </a:solidFill>
            </c:spPr>
          </c:dPt>
          <c:cat>
            <c:strRef>
              <c:f>pres_2014!$A$130:$A$152</c:f>
              <c:strCache>
                <c:ptCount val="23"/>
                <c:pt idx="0">
                  <c:v>  Piemonte</c:v>
                </c:pt>
                <c:pt idx="1">
                  <c:v>  Valle d'Aosta</c:v>
                </c:pt>
                <c:pt idx="2">
                  <c:v>  Liguria</c:v>
                </c:pt>
                <c:pt idx="3">
                  <c:v>  Lombardia</c:v>
                </c:pt>
                <c:pt idx="4">
                  <c:v>  Trentino Alto Adige</c:v>
                </c:pt>
                <c:pt idx="5">
                  <c:v>  Provincia Autonoma Bolzano</c:v>
                </c:pt>
                <c:pt idx="6">
                  <c:v>  Provincia Autonoma Trento</c:v>
                </c:pt>
                <c:pt idx="7">
                  <c:v>  Veneto</c:v>
                </c:pt>
                <c:pt idx="8">
                  <c:v>  Friuli-Venezia Giulia</c:v>
                </c:pt>
                <c:pt idx="9">
                  <c:v>  Emilia-Romagna</c:v>
                </c:pt>
                <c:pt idx="10">
                  <c:v>  Toscana</c:v>
                </c:pt>
                <c:pt idx="11">
                  <c:v>  Umbria</c:v>
                </c:pt>
                <c:pt idx="12">
                  <c:v>  Marche</c:v>
                </c:pt>
                <c:pt idx="13">
                  <c:v>  Lazio</c:v>
                </c:pt>
                <c:pt idx="14">
                  <c:v>  Abruzzo</c:v>
                </c:pt>
                <c:pt idx="15">
                  <c:v>  Molise</c:v>
                </c:pt>
                <c:pt idx="16">
                  <c:v>  Campania</c:v>
                </c:pt>
                <c:pt idx="17">
                  <c:v>  Puglia</c:v>
                </c:pt>
                <c:pt idx="18">
                  <c:v>  Basilicata</c:v>
                </c:pt>
                <c:pt idx="19">
                  <c:v>  Calabria</c:v>
                </c:pt>
                <c:pt idx="20">
                  <c:v>  Sicilia</c:v>
                </c:pt>
                <c:pt idx="21">
                  <c:v>  Sardegna</c:v>
                </c:pt>
                <c:pt idx="22">
                  <c:v>Italia</c:v>
                </c:pt>
              </c:strCache>
            </c:strRef>
          </c:cat>
          <c:val>
            <c:numRef>
              <c:f>pres_2014!$D$130:$D$152</c:f>
              <c:numCache>
                <c:formatCode>0.0</c:formatCode>
                <c:ptCount val="23"/>
                <c:pt idx="0">
                  <c:v>3.2796976695627373</c:v>
                </c:pt>
                <c:pt idx="1">
                  <c:v>3.2118490636058796</c:v>
                </c:pt>
                <c:pt idx="2">
                  <c:v>2.9418781485963335</c:v>
                </c:pt>
                <c:pt idx="3">
                  <c:v>2.6963838017206601</c:v>
                </c:pt>
                <c:pt idx="4">
                  <c:v>4.7893972921995385</c:v>
                </c:pt>
                <c:pt idx="5">
                  <c:v>4.853410880335276</c:v>
                </c:pt>
                <c:pt idx="6">
                  <c:v>4.6080743829746753</c:v>
                </c:pt>
                <c:pt idx="7">
                  <c:v>3.8976006630808291</c:v>
                </c:pt>
                <c:pt idx="8">
                  <c:v>3.9375774125071934</c:v>
                </c:pt>
                <c:pt idx="9">
                  <c:v>3.8907687243854592</c:v>
                </c:pt>
                <c:pt idx="10">
                  <c:v>3.3940672655475042</c:v>
                </c:pt>
                <c:pt idx="11">
                  <c:v>3.1092540180292922</c:v>
                </c:pt>
                <c:pt idx="12">
                  <c:v>5.1706132544266117</c:v>
                </c:pt>
                <c:pt idx="13">
                  <c:v>3.0592027815081435</c:v>
                </c:pt>
                <c:pt idx="14">
                  <c:v>4.9967445786037858</c:v>
                </c:pt>
                <c:pt idx="15">
                  <c:v>3.0024214799515705</c:v>
                </c:pt>
                <c:pt idx="16">
                  <c:v>4.1939805112138995</c:v>
                </c:pt>
                <c:pt idx="17">
                  <c:v>3.837961588819264</c:v>
                </c:pt>
                <c:pt idx="18">
                  <c:v>2.6357139354712169</c:v>
                </c:pt>
                <c:pt idx="19">
                  <c:v>6.7091781753071276</c:v>
                </c:pt>
                <c:pt idx="20">
                  <c:v>3.4797293129126672</c:v>
                </c:pt>
                <c:pt idx="21">
                  <c:v>4.8529003942531599</c:v>
                </c:pt>
                <c:pt idx="22">
                  <c:v>3.6175210272002789</c:v>
                </c:pt>
              </c:numCache>
            </c:numRef>
          </c:val>
        </c:ser>
        <c:dLbls>
          <c:showLegendKey val="0"/>
          <c:showVal val="0"/>
          <c:showCatName val="0"/>
          <c:showSerName val="0"/>
          <c:showPercent val="0"/>
          <c:showBubbleSize val="0"/>
        </c:dLbls>
        <c:gapWidth val="150"/>
        <c:axId val="116384128"/>
        <c:axId val="116385664"/>
      </c:barChart>
      <c:catAx>
        <c:axId val="116384128"/>
        <c:scaling>
          <c:orientation val="minMax"/>
        </c:scaling>
        <c:delete val="0"/>
        <c:axPos val="b"/>
        <c:majorTickMark val="out"/>
        <c:minorTickMark val="none"/>
        <c:tickLblPos val="nextTo"/>
        <c:crossAx val="116385664"/>
        <c:crosses val="autoZero"/>
        <c:auto val="1"/>
        <c:lblAlgn val="ctr"/>
        <c:lblOffset val="100"/>
        <c:noMultiLvlLbl val="0"/>
      </c:catAx>
      <c:valAx>
        <c:axId val="116385664"/>
        <c:scaling>
          <c:orientation val="minMax"/>
          <c:max val="6"/>
        </c:scaling>
        <c:delete val="0"/>
        <c:axPos val="l"/>
        <c:numFmt formatCode="0.0" sourceLinked="1"/>
        <c:majorTickMark val="out"/>
        <c:minorTickMark val="none"/>
        <c:tickLblPos val="nextTo"/>
        <c:crossAx val="116384128"/>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[GRAFICITrip1 2000-2015 (9).xls]grafici partenze GER Econom!Tabella_pivot1</c:name>
    <c:fmtId val="-1"/>
  </c:pivotSource>
  <c:chart>
    <c:autoTitleDeleted val="1"/>
    <c:pivotFmts>
      <c:pivotFmt>
        <c:idx val="0"/>
        <c:spPr>
          <a:ln w="28575" cap="rnd">
            <a:solidFill>
              <a:schemeClr val="accent2"/>
            </a:solidFill>
            <a:round/>
          </a:ln>
          <a:effectLst/>
        </c:spPr>
        <c:marker>
          <c:symbol val="none"/>
        </c:marker>
        <c:dLbl>
          <c:idx val="0"/>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
        <c:dLbl>
          <c:idx val="0"/>
          <c:delete val="1"/>
        </c:dLbl>
      </c:pivotFmt>
      <c:pivotFmt>
        <c:idx val="2"/>
        <c:dLbl>
          <c:idx val="0"/>
          <c:tx>
            <c:strRef>
              <c:f>'grafici partenze GER Econom'!$B$29</c:f>
              <c:strCache>
                <c:ptCount val="1"/>
                <c:pt idx="0">
                  <c:v>GDP  +1,8%</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3"/>
        <c:dLbl>
          <c:idx val="0"/>
          <c:tx>
            <c:strRef>
              <c:f>'grafici partenze GER Econom'!$B$30</c:f>
              <c:strCache>
                <c:ptCount val="1"/>
                <c:pt idx="0">
                  <c:v>Introduzione 
dell'euro</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4"/>
        <c:dLbl>
          <c:idx val="0"/>
          <c:delete val="1"/>
        </c:dLbl>
      </c:pivotFmt>
      <c:pivotFmt>
        <c:idx val="5"/>
        <c:dLbl>
          <c:idx val="0"/>
          <c:tx>
            <c:strRef>
              <c:f>'grafici partenze GER Econom'!$B$32</c:f>
              <c:strCache>
                <c:ptCount val="1"/>
                <c:pt idx="0">
                  <c:v>GDP +4,1%
Cambio €/$ &gt; 1,2</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6"/>
        <c:dLbl>
          <c:idx val="0"/>
          <c:delete val="1"/>
        </c:dLbl>
      </c:pivotFmt>
      <c:pivotFmt>
        <c:idx val="7"/>
        <c:dLbl>
          <c:idx val="0"/>
          <c:delete val="1"/>
        </c:dLbl>
      </c:pivotFmt>
      <c:pivotFmt>
        <c:idx val="8"/>
        <c:dLbl>
          <c:idx val="0"/>
          <c:delete val="1"/>
        </c:dLbl>
      </c:pivotFmt>
      <c:pivotFmt>
        <c:idx val="9"/>
        <c:dLbl>
          <c:idx val="0"/>
          <c:tx>
            <c:strRef>
              <c:f>'grafici partenze GER Econom'!$B$36</c:f>
              <c:strCache>
                <c:ptCount val="1"/>
                <c:pt idx="0">
                  <c:v>Avvio recessione 
Oil: &gt;94 $/barile
Cambio €/$ &gt;1,4</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0"/>
        <c:dLbl>
          <c:idx val="0"/>
          <c:tx>
            <c:strRef>
              <c:f>'grafici partenze GER Econom'!$B$37</c:f>
              <c:strCache>
                <c:ptCount val="1"/>
                <c:pt idx="0">
                  <c:v>GDP -2,1%</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1"/>
        <c:dLbl>
          <c:idx val="0"/>
          <c:delete val="1"/>
        </c:dLbl>
      </c:pivotFmt>
      <c:pivotFmt>
        <c:idx val="12"/>
        <c:dLbl>
          <c:idx val="0"/>
          <c:delete val="1"/>
        </c:dLbl>
      </c:pivotFmt>
      <c:pivotFmt>
        <c:idx val="13"/>
        <c:dLbl>
          <c:idx val="0"/>
          <c:tx>
            <c:strRef>
              <c:f>'grafici partenze GER Econom'!$B$40</c:f>
              <c:strCache>
                <c:ptCount val="1"/>
                <c:pt idx="0">
                  <c:v>Oil: &gt;109 $/barile</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4"/>
        <c:dLbl>
          <c:idx val="0"/>
          <c:delete val="1"/>
        </c:dLbl>
      </c:pivotFmt>
      <c:pivotFmt>
        <c:idx val="15"/>
        <c:dLbl>
          <c:idx val="0"/>
          <c:delete val="1"/>
        </c:dLbl>
      </c:pivotFmt>
      <c:pivotFmt>
        <c:idx val="16"/>
        <c:dLbl>
          <c:idx val="0"/>
          <c:tx>
            <c:strRef>
              <c:f>'grafici partenze GER Econom'!$B$43</c:f>
              <c:strCache>
                <c:ptCount val="1"/>
                <c:pt idx="0">
                  <c:v>Oil: &lt; 50 $/barile
Cambio €/$ 1,11</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7"/>
        <c:spPr>
          <a:ln w="28575" cap="rnd">
            <a:solidFill>
              <a:schemeClr val="accent2"/>
            </a:solidFill>
            <a:round/>
          </a:ln>
          <a:effectLst/>
        </c:spPr>
        <c:marker>
          <c:symbol val="none"/>
        </c:marker>
        <c:dLbl>
          <c:idx val="0"/>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8"/>
        <c:dLbl>
          <c:idx val="0"/>
          <c:delete val="1"/>
        </c:dLbl>
      </c:pivotFmt>
      <c:pivotFmt>
        <c:idx val="19"/>
        <c:dLbl>
          <c:idx val="0"/>
          <c:tx>
            <c:strRef>
              <c:f>'grafici partenze GER Econom'!$B$29</c:f>
              <c:strCache>
                <c:ptCount val="1"/>
                <c:pt idx="0">
                  <c:v>GDP  +1,8%</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0"/>
        <c:dLbl>
          <c:idx val="0"/>
          <c:tx>
            <c:strRef>
              <c:f>'grafici partenze GER Econom'!$B$30</c:f>
              <c:strCache>
                <c:ptCount val="1"/>
                <c:pt idx="0">
                  <c:v>Introduzione 
dell'euro</c:v>
                </c:pt>
              </c:strCache>
            </c:strRef>
          </c:tx>
          <c:dLblPos val="ctr"/>
          <c:showLegendKey val="0"/>
          <c:showVal val="0"/>
          <c:showCatName val="0"/>
          <c:showSerName val="0"/>
          <c:showPercent val="0"/>
          <c:showBubbleSize val="0"/>
        </c:dLbl>
      </c:pivotFmt>
      <c:pivotFmt>
        <c:idx val="21"/>
        <c:dLbl>
          <c:idx val="0"/>
          <c:delete val="1"/>
        </c:dLbl>
      </c:pivotFmt>
      <c:pivotFmt>
        <c:idx val="22"/>
        <c:dLbl>
          <c:idx val="0"/>
          <c:tx>
            <c:strRef>
              <c:f>'grafici partenze GER Econom'!$B$32</c:f>
              <c:strCache>
                <c:ptCount val="1"/>
                <c:pt idx="0">
                  <c:v>GDP +4,1%
Cambio €/$ &gt; 1,2</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23"/>
        <c:dLbl>
          <c:idx val="0"/>
          <c:delete val="1"/>
        </c:dLbl>
      </c:pivotFmt>
      <c:pivotFmt>
        <c:idx val="24"/>
        <c:dLbl>
          <c:idx val="0"/>
          <c:delete val="1"/>
        </c:dLbl>
      </c:pivotFmt>
      <c:pivotFmt>
        <c:idx val="25"/>
        <c:dLbl>
          <c:idx val="0"/>
          <c:delete val="1"/>
        </c:dLbl>
      </c:pivotFmt>
      <c:pivotFmt>
        <c:idx val="26"/>
        <c:dLbl>
          <c:idx val="0"/>
          <c:tx>
            <c:strRef>
              <c:f>'grafici partenze GER Econom'!$B$36</c:f>
              <c:strCache>
                <c:ptCount val="1"/>
                <c:pt idx="0">
                  <c:v>Avvio recessione 
Oil: &gt;94 $/barile
Cambio €/$ &gt;1,4</c:v>
                </c:pt>
              </c:strCache>
            </c:strRef>
          </c:tx>
          <c:dLblPos val="r"/>
          <c:showLegendKey val="0"/>
          <c:showVal val="0"/>
          <c:showCatName val="0"/>
          <c:showSerName val="0"/>
          <c:showPercent val="0"/>
          <c:showBubbleSize val="0"/>
        </c:dLbl>
      </c:pivotFmt>
      <c:pivotFmt>
        <c:idx val="27"/>
        <c:dLbl>
          <c:idx val="0"/>
          <c:tx>
            <c:strRef>
              <c:f>'grafici partenze GER Econom'!$B$37</c:f>
              <c:strCache>
                <c:ptCount val="1"/>
                <c:pt idx="0">
                  <c:v>GDP -2,1%</c:v>
                </c:pt>
              </c:strCache>
            </c:strRef>
          </c:tx>
          <c:dLblPos val="r"/>
          <c:showLegendKey val="0"/>
          <c:showVal val="0"/>
          <c:showCatName val="0"/>
          <c:showSerName val="0"/>
          <c:showPercent val="0"/>
          <c:showBubbleSize val="0"/>
        </c:dLbl>
      </c:pivotFmt>
      <c:pivotFmt>
        <c:idx val="28"/>
        <c:dLbl>
          <c:idx val="0"/>
          <c:delete val="1"/>
        </c:dLbl>
      </c:pivotFmt>
      <c:pivotFmt>
        <c:idx val="29"/>
        <c:dLbl>
          <c:idx val="0"/>
          <c:delete val="1"/>
        </c:dLbl>
      </c:pivotFmt>
      <c:pivotFmt>
        <c:idx val="30"/>
        <c:dLbl>
          <c:idx val="0"/>
          <c:tx>
            <c:strRef>
              <c:f>'grafici partenze GER Econom'!$B$40</c:f>
              <c:strCache>
                <c:ptCount val="1"/>
                <c:pt idx="0">
                  <c:v>Oil: &gt;109 $/barile</c:v>
                </c:pt>
              </c:strCache>
            </c:strRef>
          </c:tx>
          <c:dLblPos val="ctr"/>
          <c:showLegendKey val="0"/>
          <c:showVal val="0"/>
          <c:showCatName val="0"/>
          <c:showSerName val="0"/>
          <c:showPercent val="0"/>
          <c:showBubbleSize val="0"/>
        </c:dLbl>
      </c:pivotFmt>
      <c:pivotFmt>
        <c:idx val="31"/>
        <c:dLbl>
          <c:idx val="0"/>
          <c:delete val="1"/>
        </c:dLbl>
      </c:pivotFmt>
      <c:pivotFmt>
        <c:idx val="32"/>
        <c:dLbl>
          <c:idx val="0"/>
          <c:delete val="1"/>
        </c:dLbl>
      </c:pivotFmt>
      <c:pivotFmt>
        <c:idx val="33"/>
        <c:dLbl>
          <c:idx val="0"/>
          <c:tx>
            <c:strRef>
              <c:f>'grafici partenze GER Econom'!$B$43</c:f>
              <c:strCache>
                <c:ptCount val="1"/>
                <c:pt idx="0">
                  <c:v>Oil: &lt; 50 $/barile
Cambio €/$ 1,11</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s>
    <c:plotArea>
      <c:layout>
        <c:manualLayout>
          <c:layoutTarget val="inner"/>
          <c:xMode val="edge"/>
          <c:yMode val="edge"/>
          <c:x val="9.9342956384093226E-2"/>
          <c:y val="3.7625383819619752E-2"/>
          <c:w val="0.89919947166364234"/>
          <c:h val="0.91957967633225934"/>
        </c:manualLayout>
      </c:layout>
      <c:lineChart>
        <c:grouping val="standard"/>
        <c:varyColors val="0"/>
        <c:ser>
          <c:idx val="0"/>
          <c:order val="0"/>
          <c:tx>
            <c:strRef>
              <c:f>'grafici partenze GER Econom'!$B$29</c:f>
              <c:strCache>
                <c:ptCount val="1"/>
                <c:pt idx="0">
                  <c:v>Totale</c:v>
                </c:pt>
              </c:strCache>
            </c:strRef>
          </c:tx>
          <c:spPr>
            <a:ln w="28575" cap="rnd">
              <a:solidFill>
                <a:schemeClr val="accent2"/>
              </a:solidFill>
              <a:round/>
            </a:ln>
            <a:effectLst/>
          </c:spPr>
          <c:marker>
            <c:symbol val="none"/>
          </c:marker>
          <c:cat>
            <c:strRef>
              <c:f>'grafici partenze GER Econom'!$B$29</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'grafici partenze GER Econom'!$B$29</c:f>
              <c:numCache>
                <c:formatCode>#,##0</c:formatCode>
                <c:ptCount val="16"/>
                <c:pt idx="0">
                  <c:v>86568349</c:v>
                </c:pt>
                <c:pt idx="1">
                  <c:v>82768706</c:v>
                </c:pt>
                <c:pt idx="2">
                  <c:v>80364740</c:v>
                </c:pt>
                <c:pt idx="3">
                  <c:v>78585984</c:v>
                </c:pt>
                <c:pt idx="4">
                  <c:v>78024664</c:v>
                </c:pt>
                <c:pt idx="5">
                  <c:v>80911552</c:v>
                </c:pt>
                <c:pt idx="6">
                  <c:v>79660640</c:v>
                </c:pt>
                <c:pt idx="7">
                  <c:v>76551330</c:v>
                </c:pt>
                <c:pt idx="8">
                  <c:v>78455076</c:v>
                </c:pt>
                <c:pt idx="9">
                  <c:v>77802747</c:v>
                </c:pt>
                <c:pt idx="10">
                  <c:v>78339219</c:v>
                </c:pt>
                <c:pt idx="11">
                  <c:v>80441987.194599986</c:v>
                </c:pt>
                <c:pt idx="12">
                  <c:v>83298895</c:v>
                </c:pt>
                <c:pt idx="13">
                  <c:v>85139232</c:v>
                </c:pt>
                <c:pt idx="14">
                  <c:v>86767300.098062456</c:v>
                </c:pt>
                <c:pt idx="15">
                  <c:v>87589381.366776377</c:v>
                </c:pt>
              </c:numCache>
            </c:numRef>
          </c:val>
          <c:smooth val="0"/>
        </c:ser>
        <c:dLbls>
          <c:showLegendKey val="0"/>
          <c:showVal val="0"/>
          <c:showCatName val="0"/>
          <c:showSerName val="0"/>
          <c:showPercent val="0"/>
          <c:showBubbleSize val="0"/>
        </c:dLbls>
        <c:marker val="1"/>
        <c:smooth val="0"/>
        <c:axId val="80736256"/>
        <c:axId val="80737792"/>
      </c:lineChart>
      <c:catAx>
        <c:axId val="807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737792"/>
        <c:crosses val="autoZero"/>
        <c:auto val="0"/>
        <c:lblAlgn val="ctr"/>
        <c:lblOffset val="100"/>
        <c:noMultiLvlLbl val="0"/>
      </c:catAx>
      <c:valAx>
        <c:axId val="80737792"/>
        <c:scaling>
          <c:orientation val="minMax"/>
          <c:min val="75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736256"/>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b="1"/>
                </a:pPr>
                <a:endParaRPr lang="it-IT"/>
              </a:p>
            </c:txPr>
            <c:showLegendKey val="0"/>
            <c:showVal val="1"/>
            <c:showCatName val="0"/>
            <c:showSerName val="0"/>
            <c:showPercent val="0"/>
            <c:showBubbleSize val="0"/>
            <c:showLeaderLines val="0"/>
          </c:dLbls>
          <c:cat>
            <c:numRef>
              <c:f>Foglio1!$A$4:$A$19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Foglio1!$D$22:$S$22</c:f>
              <c:numCache>
                <c:formatCode>0.0%</c:formatCode>
                <c:ptCount val="16"/>
                <c:pt idx="0">
                  <c:v>0.12712315906590757</c:v>
                </c:pt>
                <c:pt idx="1">
                  <c:v>0.13713176813468608</c:v>
                </c:pt>
                <c:pt idx="2">
                  <c:v>0.13510566947643954</c:v>
                </c:pt>
                <c:pt idx="3">
                  <c:v>0.12839799779054747</c:v>
                </c:pt>
                <c:pt idx="4">
                  <c:v>0.12747571716553627</c:v>
                </c:pt>
                <c:pt idx="5">
                  <c:v>0.12157841194295717</c:v>
                </c:pt>
                <c:pt idx="6">
                  <c:v>0.13025889573571089</c:v>
                </c:pt>
                <c:pt idx="7">
                  <c:v>0.13549366157322151</c:v>
                </c:pt>
                <c:pt idx="8">
                  <c:v>0.12820790588489137</c:v>
                </c:pt>
                <c:pt idx="9">
                  <c:v>0.13638648260067218</c:v>
                </c:pt>
                <c:pt idx="10">
                  <c:v>0.13857342642131779</c:v>
                </c:pt>
                <c:pt idx="11">
                  <c:v>0.14351680512406573</c:v>
                </c:pt>
                <c:pt idx="12">
                  <c:v>0.14333276569875267</c:v>
                </c:pt>
                <c:pt idx="13">
                  <c:v>0.14205200958354899</c:v>
                </c:pt>
                <c:pt idx="14">
                  <c:v>0.1427484891889195</c:v>
                </c:pt>
                <c:pt idx="15">
                  <c:v>0.14490328395919247</c:v>
                </c:pt>
              </c:numCache>
            </c:numRef>
          </c:val>
        </c:ser>
        <c:dLbls>
          <c:showLegendKey val="0"/>
          <c:showVal val="0"/>
          <c:showCatName val="0"/>
          <c:showSerName val="0"/>
          <c:showPercent val="0"/>
          <c:showBubbleSize val="0"/>
        </c:dLbls>
        <c:gapWidth val="108"/>
        <c:axId val="81826944"/>
        <c:axId val="81828480"/>
      </c:barChart>
      <c:catAx>
        <c:axId val="81826944"/>
        <c:scaling>
          <c:orientation val="minMax"/>
        </c:scaling>
        <c:delete val="1"/>
        <c:axPos val="b"/>
        <c:numFmt formatCode="General" sourceLinked="1"/>
        <c:majorTickMark val="out"/>
        <c:minorTickMark val="none"/>
        <c:tickLblPos val="nextTo"/>
        <c:crossAx val="81828480"/>
        <c:crosses val="autoZero"/>
        <c:auto val="1"/>
        <c:lblAlgn val="ctr"/>
        <c:lblOffset val="100"/>
        <c:noMultiLvlLbl val="0"/>
      </c:catAx>
      <c:valAx>
        <c:axId val="81828480"/>
        <c:scaling>
          <c:orientation val="minMax"/>
        </c:scaling>
        <c:delete val="1"/>
        <c:axPos val="l"/>
        <c:majorGridlines>
          <c:spPr>
            <a:ln>
              <a:noFill/>
            </a:ln>
          </c:spPr>
        </c:majorGridlines>
        <c:numFmt formatCode="0.0%" sourceLinked="1"/>
        <c:majorTickMark val="out"/>
        <c:minorTickMark val="none"/>
        <c:tickLblPos val="nextTo"/>
        <c:crossAx val="818269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[GRAFICITrip1 2000-2015 (9).xls]grafici partenze USA Eventi!Tabella_pivot1</c:name>
    <c:fmtId val="-1"/>
  </c:pivotSource>
  <c:chart>
    <c:autoTitleDeleted val="1"/>
    <c:pivotFmts>
      <c:pivotFmt>
        <c:idx val="0"/>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
        <c:dLbl>
          <c:idx val="0"/>
          <c:delete val="1"/>
        </c:dLbl>
      </c:pivotFmt>
      <c:pivotFmt>
        <c:idx val="2"/>
        <c:dLbl>
          <c:idx val="0"/>
          <c:tx>
            <c:strRef>
              <c:f>'grafici partenze USA Eventi'!$B$29</c:f>
              <c:strCache>
                <c:ptCount val="1"/>
                <c:pt idx="0">
                  <c:v>Torri 
gemelle</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3"/>
        <c:dLbl>
          <c:idx val="0"/>
          <c:tx>
            <c:strRef>
              <c:f>'grafici partenze USA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4"/>
        <c:dLbl>
          <c:idx val="0"/>
          <c:tx>
            <c:strRef>
              <c:f>'grafici partenze USA Eventi'!$B$31</c:f>
              <c:strCache>
                <c:ptCount val="1"/>
                <c:pt idx="0">
                  <c:v>II guerra
del golfo</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5"/>
        <c:dLbl>
          <c:idx val="0"/>
          <c:tx>
            <c:strRef>
              <c:f>'grafici partenze USA Eventi'!$B$32</c:f>
              <c:strCache>
                <c:ptCount val="1"/>
                <c:pt idx="0">
                  <c:v>Stazioni 
di Madrid</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6"/>
        <c:dLbl>
          <c:idx val="0"/>
          <c:tx>
            <c:strRef>
              <c:f>'grafici partenze USA Eventi'!$B$33</c:f>
              <c:strCache>
                <c:ptCount val="1"/>
                <c:pt idx="0">
                  <c:v>Metro di
Londra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7"/>
        <c:dLbl>
          <c:idx val="0"/>
          <c:delete val="1"/>
        </c:dLbl>
      </c:pivotFmt>
      <c:pivotFmt>
        <c:idx val="8"/>
        <c:dLbl>
          <c:idx val="0"/>
          <c:delete val="1"/>
        </c:dLbl>
      </c:pivotFmt>
      <c:pivotFmt>
        <c:idx val="9"/>
        <c:dLbl>
          <c:idx val="0"/>
          <c:delete val="1"/>
        </c:dLbl>
      </c:pivotFmt>
      <c:pivotFmt>
        <c:idx val="10"/>
        <c:dLbl>
          <c:idx val="0"/>
          <c:delete val="1"/>
        </c:dLbl>
      </c:pivotFmt>
      <c:pivotFmt>
        <c:idx val="11"/>
        <c:dLbl>
          <c:idx val="0"/>
          <c:tx>
            <c:strRef>
              <c:f>'grafici partenze USA Eventi'!$B$38</c:f>
              <c:strCache>
                <c:ptCount val="1"/>
                <c:pt idx="0">
                  <c:v>Primavera 
araba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2"/>
        <c:dLbl>
          <c:idx val="0"/>
          <c:tx>
            <c:strRef>
              <c:f>'grafici partenze USA Eventi'!$B$39</c:f>
              <c:strCache>
                <c:ptCount val="1"/>
                <c:pt idx="0">
                  <c:v>Charlie Hebdo;
Tolosa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3"/>
        <c:dLbl>
          <c:idx val="0"/>
          <c:delete val="1"/>
        </c:dLbl>
      </c:pivotFmt>
      <c:pivotFmt>
        <c:idx val="14"/>
        <c:dLbl>
          <c:idx val="0"/>
          <c:tx>
            <c:strRef>
              <c:f>'grafici partenze USA Eventi'!$B$41</c:f>
              <c:strCache>
                <c:ptCount val="1"/>
                <c:pt idx="0">
                  <c:v>Bruxelles</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5"/>
        <c:dLbl>
          <c:idx val="0"/>
          <c:delete val="1"/>
        </c:dLbl>
      </c:pivotFmt>
      <c:pivotFmt>
        <c:idx val="16"/>
        <c:dLbl>
          <c:idx val="0"/>
          <c:tx>
            <c:strRef>
              <c:f>'grafici partenze USA Eventi'!$B$43</c:f>
              <c:strCache>
                <c:ptCount val="1"/>
                <c:pt idx="0">
                  <c:v>Charlie Hebdo;
Bataclan;
Tunisia, Egitto, Turchia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7"/>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8"/>
        <c:dLbl>
          <c:idx val="0"/>
          <c:delete val="1"/>
        </c:dLbl>
      </c:pivotFmt>
      <c:pivotFmt>
        <c:idx val="19"/>
        <c:dLbl>
          <c:idx val="0"/>
          <c:tx>
            <c:strRef>
              <c:f>'grafici partenze USA Eventi'!$B$29</c:f>
              <c:strCache>
                <c:ptCount val="1"/>
                <c:pt idx="0">
                  <c:v>Torri 
gemelle</c:v>
                </c:pt>
              </c:strCache>
            </c:strRef>
          </c:tx>
          <c:dLblPos val="ctr"/>
          <c:showLegendKey val="0"/>
          <c:showVal val="0"/>
          <c:showCatName val="0"/>
          <c:showSerName val="0"/>
          <c:showPercent val="0"/>
          <c:showBubbleSize val="0"/>
        </c:dLbl>
      </c:pivotFmt>
      <c:pivotFmt>
        <c:idx val="20"/>
        <c:dLbl>
          <c:idx val="0"/>
          <c:tx>
            <c:strRef>
              <c:f>'grafici partenze USA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1"/>
        <c:dLbl>
          <c:idx val="0"/>
          <c:tx>
            <c:strRef>
              <c:f>'grafici partenze USA Eventi'!$B$31</c:f>
              <c:strCache>
                <c:ptCount val="1"/>
                <c:pt idx="0">
                  <c:v>II guerra
del golfo</c:v>
                </c:pt>
              </c:strCache>
            </c:strRef>
          </c:tx>
          <c:dLblPos val="ctr"/>
          <c:showLegendKey val="0"/>
          <c:showVal val="0"/>
          <c:showCatName val="0"/>
          <c:showSerName val="0"/>
          <c:showPercent val="0"/>
          <c:showBubbleSize val="0"/>
        </c:dLbl>
      </c:pivotFmt>
      <c:pivotFmt>
        <c:idx val="22"/>
        <c:dLbl>
          <c:idx val="0"/>
          <c:tx>
            <c:strRef>
              <c:f>'grafici partenze USA Eventi'!$B$32</c:f>
              <c:strCache>
                <c:ptCount val="1"/>
                <c:pt idx="0">
                  <c:v>Stazioni 
di Madrid</c:v>
                </c:pt>
              </c:strCache>
            </c:strRef>
          </c:tx>
          <c:dLblPos val="ctr"/>
          <c:showLegendKey val="0"/>
          <c:showVal val="0"/>
          <c:showCatName val="0"/>
          <c:showSerName val="0"/>
          <c:showPercent val="0"/>
          <c:showBubbleSize val="0"/>
        </c:dLbl>
      </c:pivotFmt>
      <c:pivotFmt>
        <c:idx val="23"/>
        <c:dLbl>
          <c:idx val="0"/>
          <c:tx>
            <c:strRef>
              <c:f>'grafici partenze USA Eventi'!$B$33</c:f>
              <c:strCache>
                <c:ptCount val="1"/>
                <c:pt idx="0">
                  <c:v>Metro di
Londra</c:v>
                </c:pt>
              </c:strCache>
            </c:strRef>
          </c:tx>
          <c:dLblPos val="ctr"/>
          <c:showLegendKey val="0"/>
          <c:showVal val="0"/>
          <c:showCatName val="0"/>
          <c:showSerName val="0"/>
          <c:showPercent val="0"/>
          <c:showBubbleSize val="0"/>
        </c:dLbl>
      </c:pivotFmt>
      <c:pivotFmt>
        <c:idx val="24"/>
        <c:dLbl>
          <c:idx val="0"/>
          <c:delete val="1"/>
        </c:dLbl>
      </c:pivotFmt>
      <c:pivotFmt>
        <c:idx val="25"/>
        <c:dLbl>
          <c:idx val="0"/>
          <c:delete val="1"/>
        </c:dLbl>
      </c:pivotFmt>
      <c:pivotFmt>
        <c:idx val="26"/>
        <c:dLbl>
          <c:idx val="0"/>
          <c:delete val="1"/>
        </c:dLbl>
      </c:pivotFmt>
      <c:pivotFmt>
        <c:idx val="27"/>
        <c:dLbl>
          <c:idx val="0"/>
          <c:delete val="1"/>
        </c:dLbl>
      </c:pivotFmt>
      <c:pivotFmt>
        <c:idx val="28"/>
        <c:dLbl>
          <c:idx val="0"/>
          <c:tx>
            <c:strRef>
              <c:f>'grafici partenze USA Eventi'!$B$38</c:f>
              <c:strCache>
                <c:ptCount val="1"/>
                <c:pt idx="0">
                  <c:v>Primavera 
araba</c:v>
                </c:pt>
              </c:strCache>
            </c:strRef>
          </c:tx>
          <c:dLblPos val="ctr"/>
          <c:showLegendKey val="0"/>
          <c:showVal val="0"/>
          <c:showCatName val="0"/>
          <c:showSerName val="0"/>
          <c:showPercent val="0"/>
          <c:showBubbleSize val="0"/>
        </c:dLbl>
      </c:pivotFmt>
      <c:pivotFmt>
        <c:idx val="29"/>
        <c:dLbl>
          <c:idx val="0"/>
          <c:tx>
            <c:strRef>
              <c:f>'grafici partenze USA Eventi'!$B$39</c:f>
              <c:strCache>
                <c:ptCount val="1"/>
                <c:pt idx="0">
                  <c:v>Charlie Hebdo;
Tolosa</c:v>
                </c:pt>
              </c:strCache>
            </c:strRef>
          </c:tx>
          <c:dLblPos val="r"/>
          <c:showLegendKey val="0"/>
          <c:showVal val="0"/>
          <c:showCatName val="0"/>
          <c:showSerName val="0"/>
          <c:showPercent val="0"/>
          <c:showBubbleSize val="0"/>
        </c:dLbl>
      </c:pivotFmt>
      <c:pivotFmt>
        <c:idx val="30"/>
        <c:dLbl>
          <c:idx val="0"/>
          <c:delete val="1"/>
        </c:dLbl>
      </c:pivotFmt>
      <c:pivotFmt>
        <c:idx val="31"/>
        <c:dLbl>
          <c:idx val="0"/>
          <c:tx>
            <c:strRef>
              <c:f>'grafici partenze USA Eventi'!$B$41</c:f>
              <c:strCache>
                <c:ptCount val="1"/>
                <c:pt idx="0">
                  <c:v>Bruxelles</c:v>
                </c:pt>
              </c:strCache>
            </c:strRef>
          </c:tx>
          <c:dLblPos val="ctr"/>
          <c:showLegendKey val="0"/>
          <c:showVal val="0"/>
          <c:showCatName val="0"/>
          <c:showSerName val="0"/>
          <c:showPercent val="0"/>
          <c:showBubbleSize val="0"/>
        </c:dLbl>
      </c:pivotFmt>
      <c:pivotFmt>
        <c:idx val="32"/>
        <c:dLbl>
          <c:idx val="0"/>
          <c:delete val="1"/>
        </c:dLbl>
      </c:pivotFmt>
      <c:pivotFmt>
        <c:idx val="33"/>
        <c:dLbl>
          <c:idx val="0"/>
          <c:tx>
            <c:strRef>
              <c:f>'grafici partenze USA Eventi'!$B$43</c:f>
              <c:strCache>
                <c:ptCount val="1"/>
                <c:pt idx="0">
                  <c:v>Charlie Hebdo;
Bataclan;
Tunisia, Egitto, Turchia</c:v>
                </c:pt>
              </c:strCache>
            </c:strRef>
          </c:tx>
          <c:dLblPos val="r"/>
          <c:showLegendKey val="0"/>
          <c:showVal val="0"/>
          <c:showCatName val="0"/>
          <c:showSerName val="0"/>
          <c:showPercent val="0"/>
          <c:showBubbleSize val="0"/>
        </c:dLbl>
      </c:pivotFmt>
    </c:pivotFmts>
    <c:plotArea>
      <c:layout/>
      <c:lineChart>
        <c:grouping val="standard"/>
        <c:varyColors val="0"/>
        <c:ser>
          <c:idx val="0"/>
          <c:order val="0"/>
          <c:tx>
            <c:strRef>
              <c:f>'grafici partenze USA Eventi'!$B$29</c:f>
              <c:strCache>
                <c:ptCount val="1"/>
                <c:pt idx="0">
                  <c:v>Totale</c:v>
                </c:pt>
              </c:strCache>
            </c:strRef>
          </c:tx>
          <c:spPr>
            <a:ln w="28575" cap="rnd">
              <a:solidFill>
                <a:schemeClr val="accent2"/>
              </a:solidFill>
              <a:round/>
            </a:ln>
            <a:effectLst/>
          </c:spPr>
          <c:marker>
            <c:symbol val="none"/>
          </c:marker>
          <c:cat>
            <c:strRef>
              <c:f>'grafici partenze USA Eventi'!$B$29</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'grafici partenze USA Eventi'!$B$29</c:f>
              <c:numCache>
                <c:formatCode>#,##0</c:formatCode>
                <c:ptCount val="16"/>
                <c:pt idx="0">
                  <c:v>72388445</c:v>
                </c:pt>
                <c:pt idx="1">
                  <c:v>70055986</c:v>
                </c:pt>
                <c:pt idx="2">
                  <c:v>68747813</c:v>
                </c:pt>
                <c:pt idx="3">
                  <c:v>64664261</c:v>
                </c:pt>
                <c:pt idx="4">
                  <c:v>71414760</c:v>
                </c:pt>
                <c:pt idx="5">
                  <c:v>74298622</c:v>
                </c:pt>
                <c:pt idx="6">
                  <c:v>75847381</c:v>
                </c:pt>
                <c:pt idx="7">
                  <c:v>71909106</c:v>
                </c:pt>
                <c:pt idx="8">
                  <c:v>71911029</c:v>
                </c:pt>
                <c:pt idx="9">
                  <c:v>73416833</c:v>
                </c:pt>
                <c:pt idx="10">
                  <c:v>74663283</c:v>
                </c:pt>
                <c:pt idx="11">
                  <c:v>74898656.751074001</c:v>
                </c:pt>
                <c:pt idx="12">
                  <c:v>76792908</c:v>
                </c:pt>
                <c:pt idx="13">
                  <c:v>78384822</c:v>
                </c:pt>
                <c:pt idx="14">
                  <c:v>81292441.621005192</c:v>
                </c:pt>
                <c:pt idx="15">
                  <c:v>89629839.045512542</c:v>
                </c:pt>
              </c:numCache>
            </c:numRef>
          </c:val>
          <c:smooth val="0"/>
        </c:ser>
        <c:dLbls>
          <c:showLegendKey val="0"/>
          <c:showVal val="0"/>
          <c:showCatName val="0"/>
          <c:showSerName val="0"/>
          <c:showPercent val="0"/>
          <c:showBubbleSize val="0"/>
        </c:dLbls>
        <c:marker val="1"/>
        <c:smooth val="0"/>
        <c:axId val="82060032"/>
        <c:axId val="82061568"/>
      </c:lineChart>
      <c:catAx>
        <c:axId val="820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2061568"/>
        <c:crosses val="autoZero"/>
        <c:auto val="0"/>
        <c:lblAlgn val="ctr"/>
        <c:lblOffset val="100"/>
        <c:noMultiLvlLbl val="0"/>
      </c:catAx>
      <c:valAx>
        <c:axId val="82061568"/>
        <c:scaling>
          <c:orientation val="minMax"/>
          <c:max val="90000000"/>
          <c:min val="6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206003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b="1"/>
                </a:pPr>
                <a:endParaRPr lang="it-IT"/>
              </a:p>
            </c:txPr>
            <c:showLegendKey val="0"/>
            <c:showVal val="1"/>
            <c:showCatName val="0"/>
            <c:showSerName val="0"/>
            <c:showPercent val="0"/>
            <c:showBubbleSize val="0"/>
            <c:showLeaderLines val="0"/>
          </c:dLbls>
          <c:cat>
            <c:numRef>
              <c:f>Foglio1!$A$4:$A$19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Foglio1!$D$23:$S$23</c:f>
              <c:numCache>
                <c:formatCode>0.0%</c:formatCode>
                <c:ptCount val="16"/>
                <c:pt idx="0">
                  <c:v>5.6603011709949011E-2</c:v>
                </c:pt>
                <c:pt idx="1">
                  <c:v>5.3872412844207206E-2</c:v>
                </c:pt>
                <c:pt idx="2">
                  <c:v>5.1489579748522328E-2</c:v>
                </c:pt>
                <c:pt idx="3">
                  <c:v>5.2074932086519941E-2</c:v>
                </c:pt>
                <c:pt idx="4">
                  <c:v>5.7950625332914375E-2</c:v>
                </c:pt>
                <c:pt idx="5">
                  <c:v>5.9746518582807634E-2</c:v>
                </c:pt>
                <c:pt idx="6">
                  <c:v>6.540527747424793E-2</c:v>
                </c:pt>
                <c:pt idx="7">
                  <c:v>7.1413584254544901E-2</c:v>
                </c:pt>
                <c:pt idx="8">
                  <c:v>6.0553075940548699E-2</c:v>
                </c:pt>
                <c:pt idx="9">
                  <c:v>5.5111107829998604E-2</c:v>
                </c:pt>
                <c:pt idx="10">
                  <c:v>5.845065773494048E-2</c:v>
                </c:pt>
                <c:pt idx="11">
                  <c:v>6.1510342105486927E-2</c:v>
                </c:pt>
                <c:pt idx="12">
                  <c:v>5.9729695351555118E-2</c:v>
                </c:pt>
                <c:pt idx="13">
                  <c:v>5.9897246433754742E-2</c:v>
                </c:pt>
                <c:pt idx="14">
                  <c:v>6.0241332433231015E-2</c:v>
                </c:pt>
                <c:pt idx="15">
                  <c:v>6.1404896612670554E-2</c:v>
                </c:pt>
              </c:numCache>
            </c:numRef>
          </c:val>
        </c:ser>
        <c:dLbls>
          <c:showLegendKey val="0"/>
          <c:showVal val="0"/>
          <c:showCatName val="0"/>
          <c:showSerName val="0"/>
          <c:showPercent val="0"/>
          <c:showBubbleSize val="0"/>
        </c:dLbls>
        <c:gapWidth val="108"/>
        <c:axId val="82077568"/>
        <c:axId val="82079104"/>
      </c:barChart>
      <c:catAx>
        <c:axId val="82077568"/>
        <c:scaling>
          <c:orientation val="minMax"/>
        </c:scaling>
        <c:delete val="1"/>
        <c:axPos val="b"/>
        <c:numFmt formatCode="General" sourceLinked="1"/>
        <c:majorTickMark val="out"/>
        <c:minorTickMark val="none"/>
        <c:tickLblPos val="nextTo"/>
        <c:crossAx val="82079104"/>
        <c:crosses val="autoZero"/>
        <c:auto val="1"/>
        <c:lblAlgn val="ctr"/>
        <c:lblOffset val="100"/>
        <c:noMultiLvlLbl val="0"/>
      </c:catAx>
      <c:valAx>
        <c:axId val="82079104"/>
        <c:scaling>
          <c:orientation val="minMax"/>
        </c:scaling>
        <c:delete val="1"/>
        <c:axPos val="l"/>
        <c:majorGridlines>
          <c:spPr>
            <a:ln>
              <a:noFill/>
            </a:ln>
          </c:spPr>
        </c:majorGridlines>
        <c:numFmt formatCode="0.0%" sourceLinked="1"/>
        <c:majorTickMark val="out"/>
        <c:minorTickMark val="none"/>
        <c:tickLblPos val="nextTo"/>
        <c:crossAx val="820775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[GRAFICITrip1 2000-2015 (9).xls]grafici partenze UK Eventi!Tabella_pivot1</c:name>
    <c:fmtId val="-1"/>
  </c:pivotSource>
  <c:chart>
    <c:autoTitleDeleted val="1"/>
    <c:pivotFmts>
      <c:pivotFmt>
        <c:idx val="0"/>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
        <c:dLbl>
          <c:idx val="0"/>
          <c:delete val="1"/>
        </c:dLbl>
      </c:pivotFmt>
      <c:pivotFmt>
        <c:idx val="2"/>
        <c:dLbl>
          <c:idx val="0"/>
          <c:tx>
            <c:strRef>
              <c:f>'grafici partenze UK Eventi'!$B$29</c:f>
              <c:strCache>
                <c:ptCount val="1"/>
                <c:pt idx="0">
                  <c:v>Torri 
gemelle</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3"/>
        <c:dLbl>
          <c:idx val="0"/>
          <c:tx>
            <c:strRef>
              <c:f>'grafici partenze UK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4"/>
        <c:dLbl>
          <c:idx val="0"/>
          <c:tx>
            <c:strRef>
              <c:f>'grafici partenze UK Eventi'!$B$31</c:f>
              <c:strCache>
                <c:ptCount val="1"/>
                <c:pt idx="0">
                  <c:v>II guerra
del golfo</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5"/>
        <c:dLbl>
          <c:idx val="0"/>
          <c:tx>
            <c:strRef>
              <c:f>'grafici partenze UK Eventi'!$B$32</c:f>
              <c:strCache>
                <c:ptCount val="1"/>
                <c:pt idx="0">
                  <c:v>Stazioni 
di Madrid</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6"/>
        <c:dLbl>
          <c:idx val="0"/>
          <c:tx>
            <c:strRef>
              <c:f>'grafici partenze UK Eventi'!$B$33</c:f>
              <c:strCache>
                <c:ptCount val="1"/>
                <c:pt idx="0">
                  <c:v>Metro di
Londra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7"/>
        <c:dLbl>
          <c:idx val="0"/>
          <c:delete val="1"/>
        </c:dLbl>
      </c:pivotFmt>
      <c:pivotFmt>
        <c:idx val="8"/>
        <c:dLbl>
          <c:idx val="0"/>
          <c:delete val="1"/>
        </c:dLbl>
      </c:pivotFmt>
      <c:pivotFmt>
        <c:idx val="9"/>
        <c:dLbl>
          <c:idx val="0"/>
          <c:delete val="1"/>
        </c:dLbl>
      </c:pivotFmt>
      <c:pivotFmt>
        <c:idx val="10"/>
        <c:dLbl>
          <c:idx val="0"/>
          <c:delete val="1"/>
        </c:dLbl>
      </c:pivotFmt>
      <c:pivotFmt>
        <c:idx val="11"/>
        <c:dLbl>
          <c:idx val="0"/>
          <c:tx>
            <c:strRef>
              <c:f>'grafici partenze UK Eventi'!$B$38</c:f>
              <c:strCache>
                <c:ptCount val="1"/>
                <c:pt idx="0">
                  <c:v>Primavera 
araba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2"/>
        <c:dLbl>
          <c:idx val="0"/>
          <c:tx>
            <c:strRef>
              <c:f>'grafici partenze UK Eventi'!$B$39</c:f>
              <c:strCache>
                <c:ptCount val="1"/>
                <c:pt idx="0">
                  <c:v>Charlie Hebdo;
Tolosa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3"/>
        <c:dLbl>
          <c:idx val="0"/>
          <c:delete val="1"/>
        </c:dLbl>
      </c:pivotFmt>
      <c:pivotFmt>
        <c:idx val="14"/>
        <c:dLbl>
          <c:idx val="0"/>
          <c:tx>
            <c:strRef>
              <c:f>'grafici partenze UK Eventi'!$B$41</c:f>
              <c:strCache>
                <c:ptCount val="1"/>
                <c:pt idx="0">
                  <c:v>Bruxelles</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15"/>
        <c:dLbl>
          <c:idx val="0"/>
          <c:delete val="1"/>
        </c:dLbl>
      </c:pivotFmt>
      <c:pivotFmt>
        <c:idx val="16"/>
        <c:dLbl>
          <c:idx val="0"/>
          <c:tx>
            <c:strRef>
              <c:f>'grafici partenze UK Eventi'!$B$43</c:f>
              <c:strCache>
                <c:ptCount val="1"/>
                <c:pt idx="0">
                  <c:v>Charlie Hebdo;
Bataclan;
Tunisia, Egitto, Turchia</c:v>
                </c:pt>
              </c:strCache>
            </c:strRef>
          </c:tx>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r"/>
          <c:showLegendKey val="0"/>
          <c:showVal val="0"/>
          <c:showCatName val="0"/>
          <c:showSerName val="0"/>
          <c:showPercent val="0"/>
          <c:showBubbleSize val="0"/>
        </c:dLbl>
      </c:pivotFmt>
      <c:pivotFmt>
        <c:idx val="17"/>
        <c:spPr>
          <a:ln w="28575" cap="rnd">
            <a:solidFill>
              <a:schemeClr val="accent2"/>
            </a:solidFill>
            <a:round/>
          </a:ln>
          <a:effectLst/>
        </c:spPr>
        <c:marker>
          <c:symbol val="none"/>
        </c:marker>
        <c:dLbl>
          <c:idx val="0"/>
          <c:spPr>
            <a:solidFill>
              <a:schemeClr val="bg2"/>
            </a:solidFill>
            <a:ln>
              <a:solidFill>
                <a:schemeClr val="bg2">
                  <a:lumMod val="50000"/>
                </a:schemeClr>
              </a:solidFill>
            </a:ln>
            <a:effectLst/>
          </c:spPr>
          <c:txPr>
            <a:bodyPr wrap="square" lIns="38100" tIns="19050" rIns="38100" bIns="19050" anchor="ctr">
              <a:spAutoFit/>
            </a:bodyPr>
            <a:lstStyle/>
            <a:p>
              <a:pPr>
                <a:defRPr sz="1100"/>
              </a:pPr>
              <a:endParaRPr lang="it-IT"/>
            </a:p>
          </c:txPr>
          <c:dLblPos val="ctr"/>
          <c:showLegendKey val="0"/>
          <c:showVal val="0"/>
          <c:showCatName val="1"/>
          <c:showSerName val="0"/>
          <c:showPercent val="0"/>
          <c:showBubbleSize val="0"/>
        </c:dLbl>
      </c:pivotFmt>
      <c:pivotFmt>
        <c:idx val="18"/>
        <c:dLbl>
          <c:idx val="0"/>
          <c:delete val="1"/>
        </c:dLbl>
      </c:pivotFmt>
      <c:pivotFmt>
        <c:idx val="19"/>
        <c:dLbl>
          <c:idx val="0"/>
          <c:tx>
            <c:strRef>
              <c:f>'grafici partenze UK Eventi'!$B$29</c:f>
              <c:strCache>
                <c:ptCount val="1"/>
                <c:pt idx="0">
                  <c:v>Torri 
gemelle</c:v>
                </c:pt>
              </c:strCache>
            </c:strRef>
          </c:tx>
          <c:dLblPos val="ctr"/>
          <c:showLegendKey val="0"/>
          <c:showVal val="0"/>
          <c:showCatName val="0"/>
          <c:showSerName val="0"/>
          <c:showPercent val="0"/>
          <c:showBubbleSize val="0"/>
        </c:dLbl>
      </c:pivotFmt>
      <c:pivotFmt>
        <c:idx val="20"/>
        <c:dLbl>
          <c:idx val="0"/>
          <c:tx>
            <c:strRef>
              <c:f>'grafici partenze UK Eventi'!$B$30</c:f>
              <c:strCache>
                <c:ptCount val="1"/>
                <c:pt idx="0">
                  <c:v>Bali</c:v>
                </c:pt>
              </c:strCache>
            </c:strRef>
          </c:tx>
          <c:spPr>
            <a:solidFill>
              <a:srgbClr val="E7E6E6"/>
            </a:solidFill>
            <a:ln>
              <a:solidFill>
                <a:srgbClr val="E7E6E6">
                  <a:lumMod val="50000"/>
                </a:srgbClr>
              </a:solidFill>
            </a:ln>
            <a:effectLst/>
          </c:spPr>
          <c:txPr>
            <a:bodyPr wrap="square" lIns="38100" tIns="19050" rIns="38100" bIns="19050" anchor="ctr">
              <a:spAutoFit/>
            </a:bodyPr>
            <a:lstStyle/>
            <a:p>
              <a:pPr>
                <a:defRPr sz="1100"/>
              </a:pPr>
              <a:endParaRPr lang="it-IT"/>
            </a:p>
          </c:txPr>
          <c:dLblPos val="ctr"/>
          <c:showLegendKey val="0"/>
          <c:showVal val="0"/>
          <c:showCatName val="0"/>
          <c:showSerName val="0"/>
          <c:showPercent val="0"/>
          <c:showBubbleSize val="0"/>
        </c:dLbl>
      </c:pivotFmt>
      <c:pivotFmt>
        <c:idx val="21"/>
        <c:dLbl>
          <c:idx val="0"/>
          <c:tx>
            <c:strRef>
              <c:f>'grafici partenze UK Eventi'!$B$31</c:f>
              <c:strCache>
                <c:ptCount val="1"/>
                <c:pt idx="0">
                  <c:v>II guerra
del golfo</c:v>
                </c:pt>
              </c:strCache>
            </c:strRef>
          </c:tx>
          <c:dLblPos val="r"/>
          <c:showLegendKey val="0"/>
          <c:showVal val="0"/>
          <c:showCatName val="0"/>
          <c:showSerName val="0"/>
          <c:showPercent val="0"/>
          <c:showBubbleSize val="0"/>
        </c:dLbl>
      </c:pivotFmt>
      <c:pivotFmt>
        <c:idx val="22"/>
        <c:dLbl>
          <c:idx val="0"/>
          <c:tx>
            <c:strRef>
              <c:f>'grafici partenze UK Eventi'!$B$32</c:f>
              <c:strCache>
                <c:ptCount val="1"/>
                <c:pt idx="0">
                  <c:v>Stazioni 
di Madrid</c:v>
                </c:pt>
              </c:strCache>
            </c:strRef>
          </c:tx>
          <c:dLblPos val="r"/>
          <c:showLegendKey val="0"/>
          <c:showVal val="0"/>
          <c:showCatName val="0"/>
          <c:showSerName val="0"/>
          <c:showPercent val="0"/>
          <c:showBubbleSize val="0"/>
        </c:dLbl>
      </c:pivotFmt>
      <c:pivotFmt>
        <c:idx val="23"/>
        <c:dLbl>
          <c:idx val="0"/>
          <c:tx>
            <c:strRef>
              <c:f>'grafici partenze UK Eventi'!$B$33</c:f>
              <c:strCache>
                <c:ptCount val="1"/>
                <c:pt idx="0">
                  <c:v>Metro di
Londra</c:v>
                </c:pt>
              </c:strCache>
            </c:strRef>
          </c:tx>
          <c:dLblPos val="ctr"/>
          <c:showLegendKey val="0"/>
          <c:showVal val="0"/>
          <c:showCatName val="0"/>
          <c:showSerName val="0"/>
          <c:showPercent val="0"/>
          <c:showBubbleSize val="0"/>
        </c:dLbl>
      </c:pivotFmt>
      <c:pivotFmt>
        <c:idx val="24"/>
        <c:dLbl>
          <c:idx val="0"/>
          <c:delete val="1"/>
        </c:dLbl>
      </c:pivotFmt>
      <c:pivotFmt>
        <c:idx val="25"/>
        <c:dLbl>
          <c:idx val="0"/>
          <c:delete val="1"/>
        </c:dLbl>
      </c:pivotFmt>
      <c:pivotFmt>
        <c:idx val="26"/>
        <c:dLbl>
          <c:idx val="0"/>
          <c:delete val="1"/>
        </c:dLbl>
      </c:pivotFmt>
      <c:pivotFmt>
        <c:idx val="27"/>
        <c:dLbl>
          <c:idx val="0"/>
          <c:delete val="1"/>
        </c:dLbl>
      </c:pivotFmt>
      <c:pivotFmt>
        <c:idx val="28"/>
        <c:dLbl>
          <c:idx val="0"/>
          <c:tx>
            <c:strRef>
              <c:f>'grafici partenze UK Eventi'!$B$38</c:f>
              <c:strCache>
                <c:ptCount val="1"/>
                <c:pt idx="0">
                  <c:v>Primavera 
araba</c:v>
                </c:pt>
              </c:strCache>
            </c:strRef>
          </c:tx>
          <c:dLblPos val="ctr"/>
          <c:showLegendKey val="0"/>
          <c:showVal val="0"/>
          <c:showCatName val="0"/>
          <c:showSerName val="0"/>
          <c:showPercent val="0"/>
          <c:showBubbleSize val="0"/>
        </c:dLbl>
      </c:pivotFmt>
      <c:pivotFmt>
        <c:idx val="29"/>
        <c:dLbl>
          <c:idx val="0"/>
          <c:tx>
            <c:strRef>
              <c:f>'grafici partenze UK Eventi'!$B$39</c:f>
              <c:strCache>
                <c:ptCount val="1"/>
                <c:pt idx="0">
                  <c:v>Charlie Hebdo;
Tolosa</c:v>
                </c:pt>
              </c:strCache>
            </c:strRef>
          </c:tx>
          <c:dLblPos val="r"/>
          <c:showLegendKey val="0"/>
          <c:showVal val="0"/>
          <c:showCatName val="0"/>
          <c:showSerName val="0"/>
          <c:showPercent val="0"/>
          <c:showBubbleSize val="0"/>
        </c:dLbl>
      </c:pivotFmt>
      <c:pivotFmt>
        <c:idx val="30"/>
        <c:dLbl>
          <c:idx val="0"/>
          <c:delete val="1"/>
        </c:dLbl>
      </c:pivotFmt>
      <c:pivotFmt>
        <c:idx val="31"/>
        <c:dLbl>
          <c:idx val="0"/>
          <c:tx>
            <c:strRef>
              <c:f>'grafici partenze UK Eventi'!$B$41</c:f>
              <c:strCache>
                <c:ptCount val="1"/>
                <c:pt idx="0">
                  <c:v>Bruxelles</c:v>
                </c:pt>
              </c:strCache>
            </c:strRef>
          </c:tx>
          <c:dLblPos val="ctr"/>
          <c:showLegendKey val="0"/>
          <c:showVal val="0"/>
          <c:showCatName val="0"/>
          <c:showSerName val="0"/>
          <c:showPercent val="0"/>
          <c:showBubbleSize val="0"/>
        </c:dLbl>
      </c:pivotFmt>
      <c:pivotFmt>
        <c:idx val="32"/>
        <c:dLbl>
          <c:idx val="0"/>
          <c:delete val="1"/>
        </c:dLbl>
      </c:pivotFmt>
      <c:pivotFmt>
        <c:idx val="33"/>
        <c:dLbl>
          <c:idx val="0"/>
          <c:tx>
            <c:strRef>
              <c:f>'grafici partenze UK Eventi'!$B$43</c:f>
              <c:strCache>
                <c:ptCount val="1"/>
                <c:pt idx="0">
                  <c:v>Charlie Hebdo;
Bataclan;
Tunisia, Egitto, Turchia</c:v>
                </c:pt>
              </c:strCache>
            </c:strRef>
          </c:tx>
          <c:dLblPos val="r"/>
          <c:showLegendKey val="0"/>
          <c:showVal val="0"/>
          <c:showCatName val="0"/>
          <c:showSerName val="0"/>
          <c:showPercent val="0"/>
          <c:showBubbleSize val="0"/>
        </c:dLbl>
      </c:pivotFmt>
    </c:pivotFmts>
    <c:plotArea>
      <c:layout>
        <c:manualLayout>
          <c:layoutTarget val="inner"/>
          <c:xMode val="edge"/>
          <c:yMode val="edge"/>
          <c:x val="8.9762447745232218E-2"/>
          <c:y val="8.8099260319732767E-2"/>
          <c:w val="0.90602131622699777"/>
          <c:h val="0.85636736730222773"/>
        </c:manualLayout>
      </c:layout>
      <c:lineChart>
        <c:grouping val="standard"/>
        <c:varyColors val="0"/>
        <c:ser>
          <c:idx val="0"/>
          <c:order val="0"/>
          <c:tx>
            <c:strRef>
              <c:f>'grafici partenze UK Eventi'!$B$29</c:f>
              <c:strCache>
                <c:ptCount val="1"/>
                <c:pt idx="0">
                  <c:v>Totale</c:v>
                </c:pt>
              </c:strCache>
            </c:strRef>
          </c:tx>
          <c:spPr>
            <a:ln w="28575" cap="rnd">
              <a:solidFill>
                <a:schemeClr val="accent2"/>
              </a:solidFill>
              <a:round/>
            </a:ln>
            <a:effectLst/>
          </c:spPr>
          <c:marker>
            <c:symbol val="none"/>
          </c:marker>
          <c:cat>
            <c:strRef>
              <c:f>'grafici partenze UK Eventi'!$B$29</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'grafici partenze UK Eventi'!$B$29</c:f>
              <c:numCache>
                <c:formatCode>#,##0</c:formatCode>
                <c:ptCount val="16"/>
                <c:pt idx="0">
                  <c:v>62429470</c:v>
                </c:pt>
                <c:pt idx="1">
                  <c:v>64206446</c:v>
                </c:pt>
                <c:pt idx="2">
                  <c:v>65026746</c:v>
                </c:pt>
                <c:pt idx="3">
                  <c:v>65925097</c:v>
                </c:pt>
                <c:pt idx="4">
                  <c:v>68854181</c:v>
                </c:pt>
                <c:pt idx="5">
                  <c:v>71769613</c:v>
                </c:pt>
                <c:pt idx="6">
                  <c:v>72692485</c:v>
                </c:pt>
                <c:pt idx="7">
                  <c:v>72515416</c:v>
                </c:pt>
                <c:pt idx="8">
                  <c:v>70229298</c:v>
                </c:pt>
                <c:pt idx="9">
                  <c:v>65066828</c:v>
                </c:pt>
                <c:pt idx="10">
                  <c:v>64477876.593417875</c:v>
                </c:pt>
                <c:pt idx="11">
                  <c:v>64622315.753221795</c:v>
                </c:pt>
                <c:pt idx="12">
                  <c:v>64321218.249331623</c:v>
                </c:pt>
                <c:pt idx="13">
                  <c:v>67313823</c:v>
                </c:pt>
                <c:pt idx="14">
                  <c:v>69464241.373658657</c:v>
                </c:pt>
                <c:pt idx="15">
                  <c:v>72933542.925442219</c:v>
                </c:pt>
              </c:numCache>
            </c:numRef>
          </c:val>
          <c:smooth val="0"/>
        </c:ser>
        <c:dLbls>
          <c:showLegendKey val="0"/>
          <c:showVal val="0"/>
          <c:showCatName val="0"/>
          <c:showSerName val="0"/>
          <c:showPercent val="0"/>
          <c:showBubbleSize val="0"/>
        </c:dLbls>
        <c:marker val="1"/>
        <c:smooth val="0"/>
        <c:axId val="82155008"/>
        <c:axId val="82156544"/>
      </c:lineChart>
      <c:catAx>
        <c:axId val="821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2156544"/>
        <c:crosses val="autoZero"/>
        <c:auto val="0"/>
        <c:lblAlgn val="ctr"/>
        <c:lblOffset val="100"/>
        <c:noMultiLvlLbl val="0"/>
      </c:catAx>
      <c:valAx>
        <c:axId val="82156544"/>
        <c:scaling>
          <c:orientation val="minMax"/>
          <c:max val="74000000"/>
          <c:min val="62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21550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b="1"/>
                </a:pPr>
                <a:endParaRPr lang="it-IT"/>
              </a:p>
            </c:txPr>
            <c:showLegendKey val="0"/>
            <c:showVal val="1"/>
            <c:showCatName val="0"/>
            <c:showSerName val="0"/>
            <c:showPercent val="0"/>
            <c:showBubbleSize val="0"/>
            <c:showLeaderLines val="0"/>
          </c:dLbls>
          <c:cat>
            <c:numRef>
              <c:f>Foglio1!$A$4:$A$19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Foglio1!$D$24:$S$24</c:f>
              <c:numCache>
                <c:formatCode>0.0%</c:formatCode>
                <c:ptCount val="16"/>
                <c:pt idx="0">
                  <c:v>3.6605036051082923E-2</c:v>
                </c:pt>
                <c:pt idx="1">
                  <c:v>3.9008155037891366E-2</c:v>
                </c:pt>
                <c:pt idx="2">
                  <c:v>4.1183484715658386E-2</c:v>
                </c:pt>
                <c:pt idx="3">
                  <c:v>4.3120528135134936E-2</c:v>
                </c:pt>
                <c:pt idx="4">
                  <c:v>4.3485739812953408E-2</c:v>
                </c:pt>
                <c:pt idx="5">
                  <c:v>4.5368601890050597E-2</c:v>
                </c:pt>
                <c:pt idx="6">
                  <c:v>4.46982930904068E-2</c:v>
                </c:pt>
                <c:pt idx="7">
                  <c:v>4.6608254995048226E-2</c:v>
                </c:pt>
                <c:pt idx="8">
                  <c:v>4.5062617598712149E-2</c:v>
                </c:pt>
                <c:pt idx="9">
                  <c:v>4.2340730056796373E-2</c:v>
                </c:pt>
                <c:pt idx="10">
                  <c:v>4.2617734100141184E-2</c:v>
                </c:pt>
                <c:pt idx="11">
                  <c:v>4.3667670635268302E-2</c:v>
                </c:pt>
                <c:pt idx="12">
                  <c:v>4.6168279781156944E-2</c:v>
                </c:pt>
                <c:pt idx="13">
                  <c:v>4.5142644772976276E-2</c:v>
                </c:pt>
                <c:pt idx="14">
                  <c:v>4.6050168212346185E-2</c:v>
                </c:pt>
                <c:pt idx="15">
                  <c:v>4.5534425818240382E-2</c:v>
                </c:pt>
              </c:numCache>
            </c:numRef>
          </c:val>
        </c:ser>
        <c:dLbls>
          <c:showLegendKey val="0"/>
          <c:showVal val="0"/>
          <c:showCatName val="0"/>
          <c:showSerName val="0"/>
          <c:showPercent val="0"/>
          <c:showBubbleSize val="0"/>
        </c:dLbls>
        <c:gapWidth val="108"/>
        <c:axId val="82229888"/>
        <c:axId val="82231680"/>
      </c:barChart>
      <c:catAx>
        <c:axId val="82229888"/>
        <c:scaling>
          <c:orientation val="minMax"/>
        </c:scaling>
        <c:delete val="1"/>
        <c:axPos val="b"/>
        <c:numFmt formatCode="General" sourceLinked="1"/>
        <c:majorTickMark val="out"/>
        <c:minorTickMark val="none"/>
        <c:tickLblPos val="nextTo"/>
        <c:crossAx val="82231680"/>
        <c:crosses val="autoZero"/>
        <c:auto val="1"/>
        <c:lblAlgn val="ctr"/>
        <c:lblOffset val="100"/>
        <c:noMultiLvlLbl val="0"/>
      </c:catAx>
      <c:valAx>
        <c:axId val="82231680"/>
        <c:scaling>
          <c:orientation val="minMax"/>
        </c:scaling>
        <c:delete val="1"/>
        <c:axPos val="l"/>
        <c:majorGridlines>
          <c:spPr>
            <a:ln>
              <a:noFill/>
            </a:ln>
          </c:spPr>
        </c:majorGridlines>
        <c:numFmt formatCode="0.0%" sourceLinked="1"/>
        <c:majorTickMark val="out"/>
        <c:minorTickMark val="none"/>
        <c:tickLblPos val="nextTo"/>
        <c:crossAx val="8222988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Foglio1!$B$3</c:f>
              <c:strCache>
                <c:ptCount val="1"/>
                <c:pt idx="0">
                  <c:v>Partenze</c:v>
                </c:pt>
              </c:strCache>
            </c:strRef>
          </c:tx>
          <c:spPr>
            <a:ln>
              <a:solidFill>
                <a:schemeClr val="accent2"/>
              </a:solidFill>
            </a:ln>
          </c:spPr>
          <c:marker>
            <c:symbol val="none"/>
          </c:marker>
          <c:cat>
            <c:numRef>
              <c:f>Foglio1!$A$4:$A$19</c:f>
              <c:numCache>
                <c:formatCode>0</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Foglio1!$B$4:$B$19</c:f>
              <c:numCache>
                <c:formatCode>_-* #,##0_-;\-* #,##0_-;_-* "-"??_-;_-@_-</c:formatCode>
                <c:ptCount val="16"/>
                <c:pt idx="0">
                  <c:v>10145849</c:v>
                </c:pt>
                <c:pt idx="1">
                  <c:v>11560587</c:v>
                </c:pt>
                <c:pt idx="2">
                  <c:v>15682913</c:v>
                </c:pt>
                <c:pt idx="3">
                  <c:v>17376778</c:v>
                </c:pt>
                <c:pt idx="4">
                  <c:v>26002566</c:v>
                </c:pt>
                <c:pt idx="5">
                  <c:v>27823414</c:v>
                </c:pt>
                <c:pt idx="6">
                  <c:v>31274399</c:v>
                </c:pt>
                <c:pt idx="7">
                  <c:v>36174615</c:v>
                </c:pt>
                <c:pt idx="8">
                  <c:v>34045747</c:v>
                </c:pt>
                <c:pt idx="9">
                  <c:v>34257556</c:v>
                </c:pt>
                <c:pt idx="10">
                  <c:v>42834938</c:v>
                </c:pt>
                <c:pt idx="11">
                  <c:v>51954143.193659998</c:v>
                </c:pt>
                <c:pt idx="12">
                  <c:v>60369575.064300001</c:v>
                </c:pt>
                <c:pt idx="13">
                  <c:v>70964688.676187322</c:v>
                </c:pt>
                <c:pt idx="14">
                  <c:v>82042231.05059731</c:v>
                </c:pt>
                <c:pt idx="15">
                  <c:v>95251030</c:v>
                </c:pt>
              </c:numCache>
            </c:numRef>
          </c:val>
          <c:smooth val="0"/>
        </c:ser>
        <c:dLbls>
          <c:showLegendKey val="0"/>
          <c:showVal val="0"/>
          <c:showCatName val="0"/>
          <c:showSerName val="0"/>
          <c:showPercent val="0"/>
          <c:showBubbleSize val="0"/>
        </c:dLbls>
        <c:marker val="1"/>
        <c:smooth val="0"/>
        <c:axId val="82383616"/>
        <c:axId val="82385152"/>
      </c:lineChart>
      <c:catAx>
        <c:axId val="82383616"/>
        <c:scaling>
          <c:orientation val="minMax"/>
        </c:scaling>
        <c:delete val="0"/>
        <c:axPos val="b"/>
        <c:numFmt formatCode="0" sourceLinked="1"/>
        <c:majorTickMark val="out"/>
        <c:minorTickMark val="none"/>
        <c:tickLblPos val="nextTo"/>
        <c:spPr>
          <a:ln>
            <a:noFill/>
          </a:ln>
        </c:spPr>
        <c:txPr>
          <a:bodyPr/>
          <a:lstStyle/>
          <a:p>
            <a:pPr>
              <a:defRPr sz="900">
                <a:solidFill>
                  <a:srgbClr val="595959"/>
                </a:solidFill>
              </a:defRPr>
            </a:pPr>
            <a:endParaRPr lang="it-IT"/>
          </a:p>
        </c:txPr>
        <c:crossAx val="82385152"/>
        <c:crosses val="autoZero"/>
        <c:auto val="1"/>
        <c:lblAlgn val="ctr"/>
        <c:lblOffset val="100"/>
        <c:noMultiLvlLbl val="0"/>
      </c:catAx>
      <c:valAx>
        <c:axId val="82385152"/>
        <c:scaling>
          <c:orientation val="minMax"/>
        </c:scaling>
        <c:delete val="0"/>
        <c:axPos val="l"/>
        <c:majorGridlines>
          <c:spPr>
            <a:ln>
              <a:solidFill>
                <a:srgbClr val="D9D9D9"/>
              </a:solidFill>
            </a:ln>
          </c:spPr>
        </c:majorGridlines>
        <c:numFmt formatCode="_-* #,##0_-;\-* #,##0_-;_-* &quot;-&quot;??_-;_-@_-" sourceLinked="1"/>
        <c:majorTickMark val="out"/>
        <c:minorTickMark val="none"/>
        <c:tickLblPos val="nextTo"/>
        <c:spPr>
          <a:ln>
            <a:noFill/>
          </a:ln>
        </c:spPr>
        <c:txPr>
          <a:bodyPr/>
          <a:lstStyle/>
          <a:p>
            <a:pPr>
              <a:defRPr sz="900">
                <a:solidFill>
                  <a:srgbClr val="595959"/>
                </a:solidFill>
              </a:defRPr>
            </a:pPr>
            <a:endParaRPr lang="it-IT"/>
          </a:p>
        </c:txPr>
        <c:crossAx val="82383616"/>
        <c:crosses val="autoZero"/>
        <c:crossBetween val="between"/>
      </c:valAx>
    </c:plotArea>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0.40926</cdr:x>
      <cdr:y>0.54911</cdr:y>
    </cdr:from>
    <cdr:to>
      <cdr:x>0.9637</cdr:x>
      <cdr:y>0.88914</cdr:y>
    </cdr:to>
    <cdr:sp macro="" textlink="">
      <cdr:nvSpPr>
        <cdr:cNvPr id="3" name="CasellaDiTesto 2"/>
        <cdr:cNvSpPr txBox="1"/>
      </cdr:nvSpPr>
      <cdr:spPr>
        <a:xfrm xmlns:a="http://schemas.openxmlformats.org/drawingml/2006/main">
          <a:off x="3559627" y="3164340"/>
          <a:ext cx="4822373" cy="19594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t-IT" dirty="0" smtClean="0">
              <a:solidFill>
                <a:sysClr val="windowText" lastClr="000000"/>
              </a:solidFill>
            </a:rPr>
            <a:t>Considerando il totale mondale delle partenze turistiche,  solo tre  anni  hanno registrato un calo rispetto all’anno precedente.</a:t>
          </a:r>
        </a:p>
        <a:p xmlns:a="http://schemas.openxmlformats.org/drawingml/2006/main">
          <a:r>
            <a:rPr lang="it-IT" dirty="0" smtClean="0">
              <a:solidFill>
                <a:sysClr val="windowText" lastClr="000000"/>
              </a:solidFill>
            </a:rPr>
            <a:t>STAGNAZIONE 2000-2003</a:t>
          </a:r>
        </a:p>
        <a:p xmlns:a="http://schemas.openxmlformats.org/drawingml/2006/main">
          <a:pPr marL="179388" indent="-179388" algn="just">
            <a:buFont typeface="Arial" pitchFamily="34" charset="0"/>
            <a:buChar char="•"/>
          </a:pPr>
          <a:r>
            <a:rPr lang="it-IT" dirty="0" smtClean="0">
              <a:solidFill>
                <a:sysClr val="windowText" lastClr="000000"/>
              </a:solidFill>
            </a:rPr>
            <a:t>2001 Attribuibile all’attentato alle Torri Gemelle che ha penalizzato l’ultima parte dell’anno</a:t>
          </a:r>
        </a:p>
        <a:p xmlns:a="http://schemas.openxmlformats.org/drawingml/2006/main">
          <a:pPr marL="179388" indent="-179388">
            <a:buFont typeface="Arial" pitchFamily="34" charset="0"/>
            <a:buChar char="•"/>
          </a:pPr>
          <a:r>
            <a:rPr lang="it-IT" dirty="0" smtClean="0">
              <a:solidFill>
                <a:sysClr val="windowText" lastClr="000000"/>
              </a:solidFill>
            </a:rPr>
            <a:t>2002 INTRDUZIONE EURO</a:t>
          </a:r>
        </a:p>
        <a:p xmlns:a="http://schemas.openxmlformats.org/drawingml/2006/main">
          <a:pPr marL="179388" indent="-179388" algn="just">
            <a:buFont typeface="Arial" pitchFamily="34" charset="0"/>
            <a:buChar char="•"/>
          </a:pPr>
          <a:r>
            <a:rPr lang="it-IT" dirty="0" smtClean="0">
              <a:solidFill>
                <a:sysClr val="windowText" lastClr="000000"/>
              </a:solidFill>
            </a:rPr>
            <a:t>2003 attribuibile principalmente a due fattori: II Guerra del Golfo, ma anche SARS (vedi crollo Giappone). </a:t>
          </a:r>
        </a:p>
        <a:p xmlns:a="http://schemas.openxmlformats.org/drawingml/2006/main">
          <a:pPr marL="179388" indent="-179388" algn="just">
            <a:buFont typeface="Arial" pitchFamily="34" charset="0"/>
            <a:buChar char="•"/>
          </a:pPr>
          <a:r>
            <a:rPr lang="it-IT" dirty="0" smtClean="0">
              <a:solidFill>
                <a:sysClr val="windowText" lastClr="000000"/>
              </a:solidFill>
            </a:rPr>
            <a:t> 2009 conseguenze crisi subprime</a:t>
          </a:r>
        </a:p>
        <a:p xmlns:a="http://schemas.openxmlformats.org/drawingml/2006/main">
          <a:pPr algn="ctr"/>
          <a:r>
            <a:rPr lang="it-IT" dirty="0" smtClean="0">
              <a:solidFill>
                <a:sysClr val="windowText" lastClr="000000"/>
              </a:solidFill>
            </a:rPr>
            <a:t>Tutti gli altri eventi geopolitici a livello globale non hanno prodotto cambiamenti significativi all’andamento dei flussi turistici (resilienza del settore)</a:t>
          </a:r>
          <a:endParaRPr lang="it-I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0.42374</cdr:x>
      <cdr:y>0.47085</cdr:y>
    </cdr:from>
    <cdr:to>
      <cdr:x>0.93181</cdr:x>
      <cdr:y>0.83474</cdr:y>
    </cdr:to>
    <cdr:sp macro="" textlink="">
      <cdr:nvSpPr>
        <cdr:cNvPr id="3" name="Fumetto 1 2"/>
        <cdr:cNvSpPr/>
      </cdr:nvSpPr>
      <cdr:spPr>
        <a:xfrm xmlns:a="http://schemas.openxmlformats.org/drawingml/2006/main" rot="10800000">
          <a:off x="3579695" y="2473453"/>
          <a:ext cx="4292098" cy="1911574"/>
        </a:xfrm>
        <a:prstGeom xmlns:a="http://schemas.openxmlformats.org/drawingml/2006/main" prst="wedgeRectCallout">
          <a:avLst>
            <a:gd name="adj1" fmla="val 25024"/>
            <a:gd name="adj2" fmla="val 82626"/>
          </a:avLst>
        </a:prstGeom>
        <a:noFill xmlns:a="http://schemas.openxmlformats.org/drawingml/2006/main"/>
        <a:ln xmlns:a="http://schemas.openxmlformats.org/drawingml/2006/main" w="317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it-IT" sz="1050" dirty="0" smtClean="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0.19091</cdr:x>
      <cdr:y>0.10256</cdr:y>
    </cdr:from>
    <cdr:to>
      <cdr:x>0.30635</cdr:x>
      <cdr:y>0.23077</cdr:y>
    </cdr:to>
    <cdr:sp macro="" textlink="">
      <cdr:nvSpPr>
        <cdr:cNvPr id="2" name="CasellaDiTesto 1"/>
        <cdr:cNvSpPr txBox="1"/>
      </cdr:nvSpPr>
      <cdr:spPr>
        <a:xfrm xmlns:a="http://schemas.openxmlformats.org/drawingml/2006/main">
          <a:off x="1512168" y="28803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it-IT" sz="1800" b="1" kern="1200" dirty="0">
              <a:solidFill>
                <a:schemeClr val="tx1"/>
              </a:solidFill>
            </a:rPr>
            <a:t>presenze</a:t>
          </a:r>
        </a:p>
      </cdr:txBody>
    </cdr:sp>
  </cdr:relSizeAnchor>
</c:userShapes>
</file>

<file path=ppt/drawings/drawing4.xml><?xml version="1.0" encoding="utf-8"?>
<c:userShapes xmlns:c="http://schemas.openxmlformats.org/drawingml/2006/chart">
  <cdr:relSizeAnchor xmlns:cdr="http://schemas.openxmlformats.org/drawingml/2006/chartDrawing">
    <cdr:from>
      <cdr:x>0.0837</cdr:x>
      <cdr:y>0.14286</cdr:y>
    </cdr:from>
    <cdr:to>
      <cdr:x>0.20699</cdr:x>
      <cdr:y>0.50567</cdr:y>
    </cdr:to>
    <cdr:sp macro="" textlink="">
      <cdr:nvSpPr>
        <cdr:cNvPr id="2" name="CasellaDiTesto 1"/>
        <cdr:cNvSpPr txBox="1"/>
      </cdr:nvSpPr>
      <cdr:spPr>
        <a:xfrm xmlns:a="http://schemas.openxmlformats.org/drawingml/2006/main">
          <a:off x="620815" y="360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800" b="1" kern="1200" dirty="0">
              <a:solidFill>
                <a:schemeClr val="tx1"/>
              </a:solidFill>
            </a:rPr>
            <a:t>presenze</a:t>
          </a:r>
        </a:p>
      </cdr:txBody>
    </cdr:sp>
  </cdr:relSizeAnchor>
</c:userShapes>
</file>

<file path=ppt/drawings/drawing5.xml><?xml version="1.0" encoding="utf-8"?>
<c:userShapes xmlns:c="http://schemas.openxmlformats.org/drawingml/2006/chart">
  <cdr:relSizeAnchor xmlns:cdr="http://schemas.openxmlformats.org/drawingml/2006/chartDrawing">
    <cdr:from>
      <cdr:x>0.04587</cdr:x>
      <cdr:y>0.29841</cdr:y>
    </cdr:from>
    <cdr:to>
      <cdr:x>1</cdr:x>
      <cdr:y>0.29841</cdr:y>
    </cdr:to>
    <cdr:cxnSp macro="">
      <cdr:nvCxnSpPr>
        <cdr:cNvPr id="2" name="Connettore 1 1"/>
        <cdr:cNvCxnSpPr/>
      </cdr:nvCxnSpPr>
      <cdr:spPr>
        <a:xfrm xmlns:a="http://schemas.openxmlformats.org/drawingml/2006/main" flipH="1">
          <a:off x="360040" y="1368152"/>
          <a:ext cx="7488832"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30E225-F6C5-4EA6-9FCD-D0E28B174C3B}" type="datetimeFigureOut">
              <a:rPr lang="it-IT" smtClean="0"/>
              <a:t>15/03/2016</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636A010-3398-4BD9-82F5-1EB64DF776CE}" type="slidenum">
              <a:rPr lang="it-IT" smtClean="0"/>
              <a:t>‹N›</a:t>
            </a:fld>
            <a:endParaRPr lang="it-IT"/>
          </a:p>
        </p:txBody>
      </p:sp>
    </p:spTree>
    <p:extLst>
      <p:ext uri="{BB962C8B-B14F-4D97-AF65-F5344CB8AC3E}">
        <p14:creationId xmlns:p14="http://schemas.microsoft.com/office/powerpoint/2010/main" val="138090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67BF54F-152F-4DAC-95DC-0958A7BF9DF2}" type="datetimeFigureOut">
              <a:rPr lang="it-IT" smtClean="0"/>
              <a:t>15/03/2016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B1FF423-ED15-43B8-BA7F-8D68E0D8204C}" type="slidenum">
              <a:rPr lang="it-IT" smtClean="0"/>
              <a:t>‹N›</a:t>
            </a:fld>
            <a:endParaRPr lang="it-IT"/>
          </a:p>
        </p:txBody>
      </p:sp>
    </p:spTree>
    <p:extLst>
      <p:ext uri="{BB962C8B-B14F-4D97-AF65-F5344CB8AC3E}">
        <p14:creationId xmlns:p14="http://schemas.microsoft.com/office/powerpoint/2010/main" val="96317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34087E2-D3BA-44CB-9CB2-A001F142C17A}" type="slidenum">
              <a:rPr lang="it-IT" smtClean="0"/>
              <a:t>13</a:t>
            </a:fld>
            <a:endParaRPr lang="it-IT" dirty="0"/>
          </a:p>
        </p:txBody>
      </p:sp>
    </p:spTree>
    <p:extLst>
      <p:ext uri="{BB962C8B-B14F-4D97-AF65-F5344CB8AC3E}">
        <p14:creationId xmlns:p14="http://schemas.microsoft.com/office/powerpoint/2010/main" val="82191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34087E2-D3BA-44CB-9CB2-A001F142C17A}" type="slidenum">
              <a:rPr lang="it-IT" smtClean="0"/>
              <a:t>14</a:t>
            </a:fld>
            <a:endParaRPr lang="it-IT" dirty="0"/>
          </a:p>
        </p:txBody>
      </p:sp>
    </p:spTree>
    <p:extLst>
      <p:ext uri="{BB962C8B-B14F-4D97-AF65-F5344CB8AC3E}">
        <p14:creationId xmlns:p14="http://schemas.microsoft.com/office/powerpoint/2010/main" val="82191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8879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143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549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17" name="Immagine 16" descr="logo Confcommercio bassa"/>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962" y="6203523"/>
            <a:ext cx="1062718" cy="537845"/>
          </a:xfrm>
          <a:prstGeom prst="rect">
            <a:avLst/>
          </a:prstGeom>
          <a:noFill/>
          <a:ln>
            <a:noFill/>
          </a:ln>
        </p:spPr>
      </p:pic>
      <p:sp>
        <p:nvSpPr>
          <p:cNvPr id="3" name="Segnaposto data 2"/>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
        <p:nvSpPr>
          <p:cNvPr id="6" name="Rectangle 26"/>
          <p:cNvSpPr>
            <a:spLocks noChangeArrowheads="1"/>
          </p:cNvSpPr>
          <p:nvPr userDrawn="1"/>
        </p:nvSpPr>
        <p:spPr bwMode="auto">
          <a:xfrm>
            <a:off x="8396602" y="6324600"/>
            <a:ext cx="747398" cy="533400"/>
          </a:xfrm>
          <a:prstGeom prst="rect">
            <a:avLst/>
          </a:prstGeom>
          <a:solidFill>
            <a:srgbClr val="00467F"/>
          </a:solidFill>
          <a:ln w="9525" algn="ctr">
            <a:noFill/>
            <a:miter lim="800000"/>
            <a:headEnd/>
            <a:tailEnd/>
          </a:ln>
          <a:effectLst/>
        </p:spPr>
        <p:txBody>
          <a:bodyPr wrap="none" anchor="ctr"/>
          <a:lstStyle/>
          <a:p>
            <a:pPr>
              <a:defRPr/>
            </a:pPr>
            <a:endParaRPr lang="it-IT">
              <a:solidFill>
                <a:prstClr val="black"/>
              </a:solidFill>
            </a:endParaRPr>
          </a:p>
        </p:txBody>
      </p:sp>
      <p:sp>
        <p:nvSpPr>
          <p:cNvPr id="10" name="Rectangle 30"/>
          <p:cNvSpPr>
            <a:spLocks noChangeArrowheads="1"/>
          </p:cNvSpPr>
          <p:nvPr userDrawn="1"/>
        </p:nvSpPr>
        <p:spPr bwMode="auto">
          <a:xfrm>
            <a:off x="612440" y="6041592"/>
            <a:ext cx="7920000" cy="3600"/>
          </a:xfrm>
          <a:prstGeom prst="rect">
            <a:avLst/>
          </a:prstGeom>
          <a:solidFill>
            <a:srgbClr val="00467F"/>
          </a:solidFill>
          <a:ln w="9525">
            <a:solidFill>
              <a:srgbClr val="00467F"/>
            </a:solidFill>
            <a:miter lim="800000"/>
            <a:headEnd/>
            <a:tailEnd/>
          </a:ln>
          <a:effectLst/>
        </p:spPr>
        <p:txBody>
          <a:bodyPr wrap="none" anchor="ctr"/>
          <a:lstStyle/>
          <a:p>
            <a:pPr>
              <a:defRPr/>
            </a:pPr>
            <a:endParaRPr lang="it-IT">
              <a:solidFill>
                <a:prstClr val="black"/>
              </a:solidFill>
            </a:endParaRPr>
          </a:p>
        </p:txBody>
      </p:sp>
      <p:sp>
        <p:nvSpPr>
          <p:cNvPr id="11" name="Rectangle 32"/>
          <p:cNvSpPr>
            <a:spLocks noChangeArrowheads="1"/>
          </p:cNvSpPr>
          <p:nvPr userDrawn="1"/>
        </p:nvSpPr>
        <p:spPr bwMode="auto">
          <a:xfrm>
            <a:off x="0" y="0"/>
            <a:ext cx="9144000" cy="6851650"/>
          </a:xfrm>
          <a:prstGeom prst="rect">
            <a:avLst/>
          </a:prstGeom>
          <a:noFill/>
          <a:ln w="12700" cap="sq">
            <a:solidFill>
              <a:srgbClr val="595959"/>
            </a:solidFill>
            <a:miter lim="800000"/>
            <a:headEnd type="none" w="sm" len="sm"/>
            <a:tailEnd type="none" w="sm" len="sm"/>
          </a:ln>
          <a:effectLst/>
        </p:spPr>
        <p:txBody>
          <a:bodyPr wrap="none" anchor="ctr"/>
          <a:lstStyle/>
          <a:p>
            <a:pPr>
              <a:defRPr/>
            </a:pPr>
            <a:endParaRPr lang="it-IT">
              <a:solidFill>
                <a:prstClr val="black"/>
              </a:solidFill>
            </a:endParaRPr>
          </a:p>
        </p:txBody>
      </p:sp>
      <p:sp>
        <p:nvSpPr>
          <p:cNvPr id="12" name="Rectangle 34"/>
          <p:cNvSpPr>
            <a:spLocks noChangeArrowheads="1"/>
          </p:cNvSpPr>
          <p:nvPr userDrawn="1"/>
        </p:nvSpPr>
        <p:spPr bwMode="auto">
          <a:xfrm>
            <a:off x="7162800" y="6324600"/>
            <a:ext cx="1581150" cy="533400"/>
          </a:xfrm>
          <a:prstGeom prst="rect">
            <a:avLst/>
          </a:prstGeom>
          <a:noFill/>
          <a:ln w="12700" cap="sq">
            <a:noFill/>
            <a:miter lim="800000"/>
            <a:headEnd type="none" w="sm" len="sm"/>
            <a:tailEnd type="none" w="sm" len="sm"/>
          </a:ln>
          <a:effectLst/>
        </p:spPr>
        <p:txBody>
          <a:bodyPr anchor="ctr"/>
          <a:lstStyle/>
          <a:p>
            <a:pPr algn="r" eaLnBrk="0" hangingPunct="0">
              <a:defRPr/>
            </a:pPr>
            <a:r>
              <a:rPr lang="en-US" sz="1100" b="1">
                <a:solidFill>
                  <a:prstClr val="white"/>
                </a:solidFill>
                <a:latin typeface="Arial" charset="0"/>
              </a:rPr>
              <a:t> </a:t>
            </a:r>
          </a:p>
        </p:txBody>
      </p:sp>
      <p:sp>
        <p:nvSpPr>
          <p:cNvPr id="15" name="Rectangle 47"/>
          <p:cNvSpPr txBox="1">
            <a:spLocks noChangeArrowheads="1"/>
          </p:cNvSpPr>
          <p:nvPr userDrawn="1"/>
        </p:nvSpPr>
        <p:spPr bwMode="auto">
          <a:xfrm>
            <a:off x="8532813" y="6511831"/>
            <a:ext cx="864567" cy="355600"/>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defPPr>
              <a:defRPr lang="it-IT"/>
            </a:defPPr>
            <a:lvl1pPr marL="0" algn="ctr" defTabSz="914400" rtl="0" eaLnBrk="1" latinLnBrk="0" hangingPunct="1">
              <a:defRPr sz="1400" b="1" i="1" kern="1200">
                <a:solidFill>
                  <a:srgbClr val="0000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6DDBA9-F256-4E45-9CBB-7130F420F403}" type="slidenum">
              <a:rPr lang="it-IT" smtClean="0">
                <a:solidFill>
                  <a:prstClr val="white"/>
                </a:solidFill>
              </a:rPr>
              <a:pPr>
                <a:defRPr/>
              </a:pPr>
              <a:t>‹N›</a:t>
            </a:fld>
            <a:endParaRPr lang="it-IT" dirty="0">
              <a:solidFill>
                <a:prstClr val="white"/>
              </a:solidFill>
            </a:endParaRPr>
          </a:p>
        </p:txBody>
      </p:sp>
      <p:sp>
        <p:nvSpPr>
          <p:cNvPr id="18" name="Rectangle 2"/>
          <p:cNvSpPr txBox="1">
            <a:spLocks noChangeArrowheads="1"/>
          </p:cNvSpPr>
          <p:nvPr userDrawn="1"/>
        </p:nvSpPr>
        <p:spPr bwMode="auto">
          <a:xfrm>
            <a:off x="1458331" y="6093296"/>
            <a:ext cx="6426037" cy="424737"/>
          </a:xfrm>
          <a:prstGeom prst="rect">
            <a:avLst/>
          </a:prstGeom>
          <a:noFill/>
          <a:ln>
            <a:noFill/>
          </a:ln>
          <a:effectLs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dirty="0" smtClean="0">
                <a:solidFill>
                  <a:srgbClr val="1F497D"/>
                </a:solidFill>
                <a:latin typeface="Microsoft Uighur" panose="02000000000000000000" pitchFamily="2" charset="-78"/>
                <a:cs typeface="Microsoft Uighur" panose="02000000000000000000" pitchFamily="2" charset="-78"/>
              </a:rPr>
              <a:t>Cernobbio 19 marzo 2016</a:t>
            </a:r>
            <a:endParaRPr lang="it-IT" sz="1800" dirty="0">
              <a:solidFill>
                <a:srgbClr val="1F497D"/>
              </a:solidFill>
              <a:latin typeface="Microsoft Uighur" panose="02000000000000000000" pitchFamily="2" charset="-78"/>
              <a:cs typeface="Microsoft Uighur" panose="02000000000000000000" pitchFamily="2" charset="-78"/>
            </a:endParaRPr>
          </a:p>
          <a:p>
            <a:r>
              <a:rPr lang="it-IT" sz="2400" dirty="0" smtClean="0">
                <a:solidFill>
                  <a:srgbClr val="1F497D"/>
                </a:solidFill>
                <a:latin typeface="Microsoft Uighur" panose="02000000000000000000" pitchFamily="2" charset="-78"/>
                <a:cs typeface="Microsoft Uighur" panose="02000000000000000000" pitchFamily="2" charset="-78"/>
              </a:rPr>
              <a:t>  </a:t>
            </a:r>
            <a:endParaRPr lang="it-IT" sz="2400" dirty="0">
              <a:solidFill>
                <a:srgbClr val="1F497D"/>
              </a:solidFill>
              <a:latin typeface="Microsoft Uighur" panose="02000000000000000000" pitchFamily="2" charset="-78"/>
              <a:cs typeface="Microsoft Uighur" panose="02000000000000000000" pitchFamily="2" charset="-78"/>
            </a:endParaRPr>
          </a:p>
        </p:txBody>
      </p:sp>
      <p:sp>
        <p:nvSpPr>
          <p:cNvPr id="14" name="Rectangle 25"/>
          <p:cNvSpPr>
            <a:spLocks noChangeArrowheads="1"/>
          </p:cNvSpPr>
          <p:nvPr userDrawn="1"/>
        </p:nvSpPr>
        <p:spPr bwMode="auto">
          <a:xfrm>
            <a:off x="0" y="569913"/>
            <a:ext cx="9144000" cy="46037"/>
          </a:xfrm>
          <a:prstGeom prst="rect">
            <a:avLst/>
          </a:prstGeom>
          <a:solidFill>
            <a:srgbClr val="00467F"/>
          </a:solidFill>
          <a:ln w="9525">
            <a:noFill/>
            <a:miter lim="800000"/>
            <a:headEnd/>
            <a:tailEnd/>
          </a:ln>
          <a:effectLst/>
        </p:spPr>
        <p:txBody>
          <a:bodyPr wrap="none" anchor="ctr"/>
          <a:lstStyle/>
          <a:p>
            <a:pPr>
              <a:defRPr/>
            </a:pPr>
            <a:endParaRPr lang="it-IT">
              <a:solidFill>
                <a:prstClr val="black"/>
              </a:solidFill>
            </a:endParaRPr>
          </a:p>
        </p:txBody>
      </p:sp>
      <p:pic>
        <p:nvPicPr>
          <p:cNvPr id="2" name="Immagin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6624" y="6165046"/>
            <a:ext cx="613168" cy="615374"/>
          </a:xfrm>
          <a:prstGeom prst="rect">
            <a:avLst/>
          </a:prstGeom>
        </p:spPr>
      </p:pic>
    </p:spTree>
    <p:extLst>
      <p:ext uri="{BB962C8B-B14F-4D97-AF65-F5344CB8AC3E}">
        <p14:creationId xmlns:p14="http://schemas.microsoft.com/office/powerpoint/2010/main" val="37444562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30713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5371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1297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380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6638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522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2300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980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87257-A4B6-4F79-9DF2-2DF6C350DB4F}" type="datetimeFigureOut">
              <a:rPr lang="it-IT" smtClean="0">
                <a:solidFill>
                  <a:prstClr val="black">
                    <a:tint val="75000"/>
                  </a:prstClr>
                </a:solidFill>
              </a:rPr>
              <a:pPr/>
              <a:t>15/03/2016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3183D-7D2D-479D-9EA9-C84090026E3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995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467544" y="1844824"/>
            <a:ext cx="8229600" cy="23328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it-IT" sz="4400" b="1" dirty="0" smtClean="0">
                <a:solidFill>
                  <a:schemeClr val="tx2"/>
                </a:solidFill>
              </a:rPr>
              <a:t>Il turismo nello scenario internazionale</a:t>
            </a:r>
            <a:endParaRPr lang="it-IT" sz="4400" b="1" dirty="0">
              <a:solidFill>
                <a:schemeClr val="tx2"/>
              </a:solidFill>
            </a:endParaRPr>
          </a:p>
        </p:txBody>
      </p:sp>
    </p:spTree>
    <p:extLst>
      <p:ext uri="{BB962C8B-B14F-4D97-AF65-F5344CB8AC3E}">
        <p14:creationId xmlns:p14="http://schemas.microsoft.com/office/powerpoint/2010/main" val="98375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extLst>
              <p:ext uri="{D42A27DB-BD31-4B8C-83A1-F6EECF244321}">
                <p14:modId xmlns:p14="http://schemas.microsoft.com/office/powerpoint/2010/main" val="591007016"/>
              </p:ext>
            </p:extLst>
          </p:nvPr>
        </p:nvGraphicFramePr>
        <p:xfrm>
          <a:off x="107504" y="692696"/>
          <a:ext cx="871296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778645" y="188640"/>
            <a:ext cx="7321747" cy="430887"/>
          </a:xfrm>
          <a:prstGeom prst="rect">
            <a:avLst/>
          </a:prstGeom>
        </p:spPr>
        <p:txBody>
          <a:bodyPr wrap="square">
            <a:spAutoFit/>
          </a:bodyPr>
          <a:lstStyle/>
          <a:p>
            <a:pPr algn="ctr"/>
            <a:r>
              <a:rPr lang="it-IT" sz="2200" b="1" dirty="0" smtClean="0">
                <a:solidFill>
                  <a:srgbClr val="00467F"/>
                </a:solidFill>
              </a:rPr>
              <a:t>Partenze dal Regno Unito</a:t>
            </a:r>
            <a:endParaRPr lang="it-IT" sz="2200" b="1" dirty="0">
              <a:solidFill>
                <a:srgbClr val="00467F"/>
              </a:solidFill>
            </a:endParaRPr>
          </a:p>
        </p:txBody>
      </p:sp>
      <p:graphicFrame>
        <p:nvGraphicFramePr>
          <p:cNvPr id="13" name="Grafico 12"/>
          <p:cNvGraphicFramePr>
            <a:graphicFrameLocks/>
          </p:cNvGraphicFramePr>
          <p:nvPr>
            <p:extLst>
              <p:ext uri="{D42A27DB-BD31-4B8C-83A1-F6EECF244321}">
                <p14:modId xmlns:p14="http://schemas.microsoft.com/office/powerpoint/2010/main" val="1877317835"/>
              </p:ext>
            </p:extLst>
          </p:nvPr>
        </p:nvGraphicFramePr>
        <p:xfrm>
          <a:off x="1043608" y="5157192"/>
          <a:ext cx="7704856" cy="567318"/>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p:cNvSpPr txBox="1"/>
          <p:nvPr/>
        </p:nvSpPr>
        <p:spPr>
          <a:xfrm>
            <a:off x="3491880" y="4869160"/>
            <a:ext cx="2376264" cy="338554"/>
          </a:xfrm>
          <a:prstGeom prst="rect">
            <a:avLst/>
          </a:prstGeom>
          <a:noFill/>
        </p:spPr>
        <p:txBody>
          <a:bodyPr wrap="square" rtlCol="0">
            <a:spAutoFit/>
          </a:bodyPr>
          <a:lstStyle/>
          <a:p>
            <a:pPr algn="ctr"/>
            <a:r>
              <a:rPr lang="it-IT" sz="1600" b="1" dirty="0" smtClean="0">
                <a:solidFill>
                  <a:srgbClr val="00467F"/>
                </a:solidFill>
              </a:rPr>
              <a:t>Quota arrivi in Italia</a:t>
            </a:r>
            <a:endParaRPr lang="it-IT" sz="1600" b="1" dirty="0">
              <a:solidFill>
                <a:srgbClr val="00467F"/>
              </a:solidFill>
            </a:endParaRPr>
          </a:p>
        </p:txBody>
      </p:sp>
    </p:spTree>
    <p:extLst>
      <p:ext uri="{BB962C8B-B14F-4D97-AF65-F5344CB8AC3E}">
        <p14:creationId xmlns:p14="http://schemas.microsoft.com/office/powerpoint/2010/main" val="219239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159023"/>
            <a:ext cx="7321747" cy="430887"/>
          </a:xfrm>
          <a:prstGeom prst="rect">
            <a:avLst/>
          </a:prstGeom>
        </p:spPr>
        <p:txBody>
          <a:bodyPr wrap="square">
            <a:spAutoFit/>
          </a:bodyPr>
          <a:lstStyle/>
          <a:p>
            <a:pPr algn="ctr"/>
            <a:r>
              <a:rPr lang="it-IT" sz="2200" b="1" dirty="0" smtClean="0">
                <a:solidFill>
                  <a:srgbClr val="00467F"/>
                </a:solidFill>
              </a:rPr>
              <a:t>Partenze dalla Cina</a:t>
            </a:r>
            <a:endParaRPr lang="it-IT" sz="2200" b="1" dirty="0">
              <a:solidFill>
                <a:srgbClr val="00467F"/>
              </a:solidFill>
            </a:endParaRPr>
          </a:p>
        </p:txBody>
      </p:sp>
      <p:graphicFrame>
        <p:nvGraphicFramePr>
          <p:cNvPr id="12" name="Grafico 11"/>
          <p:cNvGraphicFramePr>
            <a:graphicFrameLocks/>
          </p:cNvGraphicFramePr>
          <p:nvPr>
            <p:extLst>
              <p:ext uri="{D42A27DB-BD31-4B8C-83A1-F6EECF244321}">
                <p14:modId xmlns:p14="http://schemas.microsoft.com/office/powerpoint/2010/main" val="3258519066"/>
              </p:ext>
            </p:extLst>
          </p:nvPr>
        </p:nvGraphicFramePr>
        <p:xfrm>
          <a:off x="251520" y="970483"/>
          <a:ext cx="8712968" cy="4422989"/>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5942106" y="4104174"/>
            <a:ext cx="2376264" cy="338554"/>
          </a:xfrm>
          <a:prstGeom prst="rect">
            <a:avLst/>
          </a:prstGeom>
          <a:noFill/>
        </p:spPr>
        <p:txBody>
          <a:bodyPr wrap="square" rtlCol="0">
            <a:spAutoFit/>
          </a:bodyPr>
          <a:lstStyle/>
          <a:p>
            <a:pPr algn="ctr"/>
            <a:r>
              <a:rPr lang="it-IT" sz="1600" b="1" dirty="0" smtClean="0">
                <a:solidFill>
                  <a:srgbClr val="00467F"/>
                </a:solidFill>
              </a:rPr>
              <a:t>Quota arrivi in Italia</a:t>
            </a:r>
            <a:endParaRPr lang="it-IT" sz="1600" b="1" dirty="0">
              <a:solidFill>
                <a:srgbClr val="00467F"/>
              </a:solidFill>
            </a:endParaRPr>
          </a:p>
        </p:txBody>
      </p:sp>
      <p:graphicFrame>
        <p:nvGraphicFramePr>
          <p:cNvPr id="9" name="Grafico 8"/>
          <p:cNvGraphicFramePr>
            <a:graphicFrameLocks/>
          </p:cNvGraphicFramePr>
          <p:nvPr>
            <p:extLst>
              <p:ext uri="{D42A27DB-BD31-4B8C-83A1-F6EECF244321}">
                <p14:modId xmlns:p14="http://schemas.microsoft.com/office/powerpoint/2010/main" val="2037409458"/>
              </p:ext>
            </p:extLst>
          </p:nvPr>
        </p:nvGraphicFramePr>
        <p:xfrm>
          <a:off x="4788024" y="4581128"/>
          <a:ext cx="4104456" cy="635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846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p:cNvGraphicFramePr>
            <a:graphicFrameLocks/>
          </p:cNvGraphicFramePr>
          <p:nvPr>
            <p:extLst>
              <p:ext uri="{D42A27DB-BD31-4B8C-83A1-F6EECF244321}">
                <p14:modId xmlns:p14="http://schemas.microsoft.com/office/powerpoint/2010/main" val="143884208"/>
              </p:ext>
            </p:extLst>
          </p:nvPr>
        </p:nvGraphicFramePr>
        <p:xfrm>
          <a:off x="611560" y="980728"/>
          <a:ext cx="8105558" cy="46150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p:cNvSpPr/>
          <p:nvPr/>
        </p:nvSpPr>
        <p:spPr>
          <a:xfrm>
            <a:off x="827584" y="159023"/>
            <a:ext cx="7321747" cy="430887"/>
          </a:xfrm>
          <a:prstGeom prst="rect">
            <a:avLst/>
          </a:prstGeom>
        </p:spPr>
        <p:txBody>
          <a:bodyPr wrap="square">
            <a:spAutoFit/>
          </a:bodyPr>
          <a:lstStyle/>
          <a:p>
            <a:pPr algn="ctr"/>
            <a:r>
              <a:rPr lang="it-IT" sz="2200" b="1" dirty="0" smtClean="0">
                <a:solidFill>
                  <a:srgbClr val="00467F"/>
                </a:solidFill>
              </a:rPr>
              <a:t>Partenze dalla Russia</a:t>
            </a:r>
            <a:endParaRPr lang="it-IT" sz="2200" b="1" dirty="0">
              <a:solidFill>
                <a:srgbClr val="00467F"/>
              </a:solidFill>
            </a:endParaRPr>
          </a:p>
        </p:txBody>
      </p:sp>
      <p:sp>
        <p:nvSpPr>
          <p:cNvPr id="14" name="CasellaDiTesto 13"/>
          <p:cNvSpPr txBox="1"/>
          <p:nvPr/>
        </p:nvSpPr>
        <p:spPr>
          <a:xfrm>
            <a:off x="611560" y="5774020"/>
            <a:ext cx="736712" cy="230832"/>
          </a:xfrm>
          <a:prstGeom prst="rect">
            <a:avLst/>
          </a:prstGeom>
          <a:noFill/>
        </p:spPr>
        <p:txBody>
          <a:bodyPr wrap="square" rtlCol="0">
            <a:spAutoFit/>
          </a:bodyPr>
          <a:lstStyle/>
          <a:p>
            <a:r>
              <a:rPr lang="it-IT" sz="900" dirty="0" smtClean="0">
                <a:solidFill>
                  <a:srgbClr val="595959"/>
                </a:solidFill>
              </a:rPr>
              <a:t>(*) stima</a:t>
            </a:r>
            <a:endParaRPr lang="it-IT" sz="900" dirty="0">
              <a:solidFill>
                <a:srgbClr val="595959"/>
              </a:solidFill>
            </a:endParaRPr>
          </a:p>
        </p:txBody>
      </p:sp>
      <p:sp>
        <p:nvSpPr>
          <p:cNvPr id="15" name="CasellaDiTesto 14"/>
          <p:cNvSpPr txBox="1"/>
          <p:nvPr/>
        </p:nvSpPr>
        <p:spPr>
          <a:xfrm>
            <a:off x="8341508" y="5234081"/>
            <a:ext cx="194226" cy="261610"/>
          </a:xfrm>
          <a:prstGeom prst="rect">
            <a:avLst/>
          </a:prstGeom>
          <a:noFill/>
        </p:spPr>
        <p:txBody>
          <a:bodyPr wrap="square" rtlCol="0">
            <a:spAutoFit/>
          </a:bodyPr>
          <a:lstStyle/>
          <a:p>
            <a:r>
              <a:rPr lang="it-IT" sz="1100" dirty="0" smtClean="0">
                <a:solidFill>
                  <a:srgbClr val="595959"/>
                </a:solidFill>
              </a:rPr>
              <a:t>*</a:t>
            </a:r>
            <a:endParaRPr lang="it-IT" sz="1100" dirty="0">
              <a:solidFill>
                <a:srgbClr val="595959"/>
              </a:solidFill>
            </a:endParaRPr>
          </a:p>
        </p:txBody>
      </p:sp>
      <p:sp>
        <p:nvSpPr>
          <p:cNvPr id="6" name="CasellaDiTesto 5"/>
          <p:cNvSpPr txBox="1"/>
          <p:nvPr/>
        </p:nvSpPr>
        <p:spPr>
          <a:xfrm>
            <a:off x="5773067" y="4430395"/>
            <a:ext cx="2376264" cy="338554"/>
          </a:xfrm>
          <a:prstGeom prst="rect">
            <a:avLst/>
          </a:prstGeom>
          <a:noFill/>
        </p:spPr>
        <p:txBody>
          <a:bodyPr wrap="square" rtlCol="0">
            <a:spAutoFit/>
          </a:bodyPr>
          <a:lstStyle/>
          <a:p>
            <a:pPr algn="ctr"/>
            <a:r>
              <a:rPr lang="it-IT" sz="1600" b="1" dirty="0" smtClean="0">
                <a:solidFill>
                  <a:srgbClr val="00467F"/>
                </a:solidFill>
              </a:rPr>
              <a:t>Quota arrivi in Italia</a:t>
            </a:r>
            <a:endParaRPr lang="it-IT" sz="1600" b="1" dirty="0">
              <a:solidFill>
                <a:srgbClr val="00467F"/>
              </a:solidFill>
            </a:endParaRPr>
          </a:p>
        </p:txBody>
      </p:sp>
      <p:graphicFrame>
        <p:nvGraphicFramePr>
          <p:cNvPr id="8" name="Grafico 7"/>
          <p:cNvGraphicFramePr>
            <a:graphicFrameLocks/>
          </p:cNvGraphicFramePr>
          <p:nvPr>
            <p:extLst>
              <p:ext uri="{D42A27DB-BD31-4B8C-83A1-F6EECF244321}">
                <p14:modId xmlns:p14="http://schemas.microsoft.com/office/powerpoint/2010/main" val="537302348"/>
              </p:ext>
            </p:extLst>
          </p:nvPr>
        </p:nvGraphicFramePr>
        <p:xfrm>
          <a:off x="4752020" y="4673267"/>
          <a:ext cx="3936111" cy="63548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flipH="1">
            <a:off x="8438621" y="4714706"/>
            <a:ext cx="66169" cy="261610"/>
          </a:xfrm>
          <a:prstGeom prst="rect">
            <a:avLst/>
          </a:prstGeom>
          <a:noFill/>
        </p:spPr>
        <p:txBody>
          <a:bodyPr wrap="square" rtlCol="0">
            <a:spAutoFit/>
          </a:bodyPr>
          <a:lstStyle/>
          <a:p>
            <a:r>
              <a:rPr lang="it-IT" sz="1100" dirty="0" smtClean="0">
                <a:solidFill>
                  <a:srgbClr val="595959"/>
                </a:solidFill>
              </a:rPr>
              <a:t>*</a:t>
            </a:r>
            <a:endParaRPr lang="it-IT" sz="1100" dirty="0">
              <a:solidFill>
                <a:srgbClr val="595959"/>
              </a:solidFill>
            </a:endParaRPr>
          </a:p>
        </p:txBody>
      </p:sp>
    </p:spTree>
    <p:extLst>
      <p:ext uri="{BB962C8B-B14F-4D97-AF65-F5344CB8AC3E}">
        <p14:creationId xmlns:p14="http://schemas.microsoft.com/office/powerpoint/2010/main" val="1811241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0"/>
            <a:ext cx="6696744" cy="669414"/>
          </a:xfrm>
          <a:prstGeom prst="rect">
            <a:avLst/>
          </a:prstGeom>
        </p:spPr>
        <p:txBody>
          <a:bodyPr wrap="square">
            <a:spAutoFit/>
          </a:bodyPr>
          <a:lstStyle/>
          <a:p>
            <a:pPr algn="ctr">
              <a:lnSpc>
                <a:spcPts val="2300"/>
              </a:lnSpc>
            </a:pPr>
            <a:r>
              <a:rPr lang="it-IT" sz="2200" b="1" dirty="0" smtClean="0">
                <a:solidFill>
                  <a:srgbClr val="00467F"/>
                </a:solidFill>
                <a:ea typeface="Open Sans" panose="020B0606030504020204" pitchFamily="34" charset="0"/>
                <a:cs typeface="Open Sans" panose="020B0606030504020204" pitchFamily="34" charset="0"/>
              </a:rPr>
              <a:t>I primi 20 Paesi per spese turistiche all’estero</a:t>
            </a:r>
            <a:br>
              <a:rPr lang="it-IT" sz="2200" b="1" dirty="0" smtClean="0">
                <a:solidFill>
                  <a:srgbClr val="00467F"/>
                </a:solidFill>
                <a:ea typeface="Open Sans" panose="020B0606030504020204" pitchFamily="34" charset="0"/>
                <a:cs typeface="Open Sans" panose="020B0606030504020204" pitchFamily="34" charset="0"/>
              </a:rPr>
            </a:br>
            <a:r>
              <a:rPr lang="it-IT" i="1" dirty="0" smtClean="0">
                <a:solidFill>
                  <a:srgbClr val="00467F"/>
                </a:solidFill>
                <a:ea typeface="Open Sans" panose="020B0606030504020204" pitchFamily="34" charset="0"/>
                <a:cs typeface="Open Sans" panose="020B0606030504020204" pitchFamily="34" charset="0"/>
              </a:rPr>
              <a:t>(in miliardi di euro)</a:t>
            </a:r>
            <a:endParaRPr lang="it-IT" i="1" dirty="0">
              <a:solidFill>
                <a:srgbClr val="00467F"/>
              </a:solidFill>
              <a:ea typeface="Open Sans" panose="020B0606030504020204" pitchFamily="34" charset="0"/>
              <a:cs typeface="Open Sans" panose="020B0606030504020204" pitchFamily="34" charset="0"/>
            </a:endParaRPr>
          </a:p>
        </p:txBody>
      </p:sp>
      <p:pic>
        <p:nvPicPr>
          <p:cNvPr id="59" name="Immagin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40768"/>
            <a:ext cx="6624736" cy="3888432"/>
          </a:xfrm>
          <a:prstGeom prst="rect">
            <a:avLst/>
          </a:prstGeom>
          <a:ln w="3175">
            <a:noFill/>
          </a:ln>
        </p:spPr>
      </p:pic>
      <p:grpSp>
        <p:nvGrpSpPr>
          <p:cNvPr id="60" name="Gruppo 59"/>
          <p:cNvGrpSpPr/>
          <p:nvPr/>
        </p:nvGrpSpPr>
        <p:grpSpPr>
          <a:xfrm>
            <a:off x="1646492" y="2025134"/>
            <a:ext cx="6159642" cy="2409884"/>
            <a:chOff x="2510589" y="1671940"/>
            <a:chExt cx="6159642" cy="2409884"/>
          </a:xfrm>
        </p:grpSpPr>
        <p:sp>
          <p:nvSpPr>
            <p:cNvPr id="61" name="CasellaDiTesto 60"/>
            <p:cNvSpPr txBox="1"/>
            <p:nvPr/>
          </p:nvSpPr>
          <p:spPr>
            <a:xfrm>
              <a:off x="2510589" y="1918293"/>
              <a:ext cx="862737"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Canada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(24,9)</a:t>
              </a:r>
            </a:p>
          </p:txBody>
        </p:sp>
        <p:sp>
          <p:nvSpPr>
            <p:cNvPr id="62" name="CasellaDiTesto 61"/>
            <p:cNvSpPr txBox="1"/>
            <p:nvPr/>
          </p:nvSpPr>
          <p:spPr>
            <a:xfrm>
              <a:off x="6079781" y="2281706"/>
              <a:ext cx="763351"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Cina</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(210,8)</a:t>
              </a:r>
            </a:p>
          </p:txBody>
        </p:sp>
        <p:sp>
          <p:nvSpPr>
            <p:cNvPr id="63" name="CasellaDiTesto 62"/>
            <p:cNvSpPr txBox="1"/>
            <p:nvPr/>
          </p:nvSpPr>
          <p:spPr>
            <a:xfrm>
              <a:off x="2714662" y="2472718"/>
              <a:ext cx="679994"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USA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(91,0)</a:t>
              </a:r>
            </a:p>
          </p:txBody>
        </p:sp>
        <p:sp>
          <p:nvSpPr>
            <p:cNvPr id="64" name="CasellaDiTesto 63"/>
            <p:cNvSpPr txBox="1"/>
            <p:nvPr/>
          </p:nvSpPr>
          <p:spPr>
            <a:xfrm>
              <a:off x="5583708" y="2095966"/>
              <a:ext cx="982961"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Germania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(71,6)</a:t>
              </a:r>
            </a:p>
          </p:txBody>
        </p:sp>
        <p:sp>
          <p:nvSpPr>
            <p:cNvPr id="65" name="CasellaDiTesto 64"/>
            <p:cNvSpPr txBox="1"/>
            <p:nvPr/>
          </p:nvSpPr>
          <p:spPr>
            <a:xfrm>
              <a:off x="4105402" y="1884631"/>
              <a:ext cx="110639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Regno Unito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(49,9)</a:t>
              </a:r>
            </a:p>
          </p:txBody>
        </p:sp>
        <p:sp>
          <p:nvSpPr>
            <p:cNvPr id="66" name="CasellaDiTesto 65"/>
            <p:cNvSpPr txBox="1"/>
            <p:nvPr/>
          </p:nvSpPr>
          <p:spPr>
            <a:xfrm>
              <a:off x="4484487" y="2315378"/>
              <a:ext cx="85632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Francia</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(35,6)</a:t>
              </a:r>
            </a:p>
          </p:txBody>
        </p:sp>
        <p:sp>
          <p:nvSpPr>
            <p:cNvPr id="67" name="CasellaDiTesto 66"/>
            <p:cNvSpPr txBox="1"/>
            <p:nvPr/>
          </p:nvSpPr>
          <p:spPr>
            <a:xfrm>
              <a:off x="6916178" y="1720540"/>
              <a:ext cx="80823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Russia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(26,6)</a:t>
              </a:r>
            </a:p>
          </p:txBody>
        </p:sp>
        <p:sp>
          <p:nvSpPr>
            <p:cNvPr id="68" name="CasellaDiTesto 67"/>
            <p:cNvSpPr txBox="1"/>
            <p:nvPr/>
          </p:nvSpPr>
          <p:spPr>
            <a:xfrm>
              <a:off x="5526896" y="2427734"/>
              <a:ext cx="744114"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Italia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(22,1)</a:t>
              </a:r>
            </a:p>
          </p:txBody>
        </p:sp>
        <p:sp>
          <p:nvSpPr>
            <p:cNvPr id="69" name="CasellaDiTesto 68"/>
            <p:cNvSpPr txBox="1"/>
            <p:nvPr/>
          </p:nvSpPr>
          <p:spPr>
            <a:xfrm>
              <a:off x="7668344" y="3866380"/>
              <a:ext cx="94609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Australia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(19,4)</a:t>
              </a:r>
            </a:p>
          </p:txBody>
        </p:sp>
        <p:sp>
          <p:nvSpPr>
            <p:cNvPr id="70" name="CasellaDiTesto 69"/>
            <p:cNvSpPr txBox="1"/>
            <p:nvPr/>
          </p:nvSpPr>
          <p:spPr>
            <a:xfrm>
              <a:off x="4878001" y="2824068"/>
              <a:ext cx="123463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Arabia Saudita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(18,9)</a:t>
              </a:r>
            </a:p>
          </p:txBody>
        </p:sp>
        <p:sp>
          <p:nvSpPr>
            <p:cNvPr id="71" name="CasellaDiTesto 70"/>
            <p:cNvSpPr txBox="1"/>
            <p:nvPr/>
          </p:nvSpPr>
          <p:spPr>
            <a:xfrm>
              <a:off x="7425643" y="2364996"/>
              <a:ext cx="77617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Corea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(18,7)</a:t>
              </a:r>
            </a:p>
          </p:txBody>
        </p:sp>
        <p:sp>
          <p:nvSpPr>
            <p:cNvPr id="72" name="CasellaDiTesto 71"/>
            <p:cNvSpPr txBox="1"/>
            <p:nvPr/>
          </p:nvSpPr>
          <p:spPr>
            <a:xfrm>
              <a:off x="4601100" y="2173984"/>
              <a:ext cx="79220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Belgio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(17,3)</a:t>
              </a:r>
            </a:p>
          </p:txBody>
        </p:sp>
        <p:sp>
          <p:nvSpPr>
            <p:cNvPr id="73" name="CasellaDiTesto 72"/>
            <p:cNvSpPr txBox="1"/>
            <p:nvPr/>
          </p:nvSpPr>
          <p:spPr>
            <a:xfrm>
              <a:off x="6144323" y="3290382"/>
              <a:ext cx="98937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Singapore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(17,2)</a:t>
              </a:r>
            </a:p>
          </p:txBody>
        </p:sp>
        <p:sp>
          <p:nvSpPr>
            <p:cNvPr id="74" name="CasellaDiTesto 73"/>
            <p:cNvSpPr txBox="1"/>
            <p:nvPr/>
          </p:nvSpPr>
          <p:spPr>
            <a:xfrm>
              <a:off x="7273806" y="2993034"/>
              <a:ext cx="102944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Hong Kong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(17,2)</a:t>
              </a:r>
            </a:p>
          </p:txBody>
        </p:sp>
        <p:sp>
          <p:nvSpPr>
            <p:cNvPr id="75" name="CasellaDiTesto 74"/>
            <p:cNvSpPr txBox="1"/>
            <p:nvPr/>
          </p:nvSpPr>
          <p:spPr>
            <a:xfrm>
              <a:off x="5276196" y="1957644"/>
              <a:ext cx="84830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Olanda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(16,9)</a:t>
              </a:r>
            </a:p>
          </p:txBody>
        </p:sp>
        <p:sp>
          <p:nvSpPr>
            <p:cNvPr id="76" name="CasellaDiTesto 75"/>
            <p:cNvSpPr txBox="1"/>
            <p:nvPr/>
          </p:nvSpPr>
          <p:spPr>
            <a:xfrm>
              <a:off x="4453846" y="2513468"/>
              <a:ext cx="84830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Spagna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(15,7)</a:t>
              </a:r>
            </a:p>
          </p:txBody>
        </p:sp>
        <p:sp>
          <p:nvSpPr>
            <p:cNvPr id="77" name="CasellaDiTesto 76"/>
            <p:cNvSpPr txBox="1"/>
            <p:nvPr/>
          </p:nvSpPr>
          <p:spPr>
            <a:xfrm>
              <a:off x="5583708" y="1671940"/>
              <a:ext cx="795411"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Svezia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(15,6)</a:t>
              </a:r>
            </a:p>
          </p:txBody>
        </p:sp>
        <p:sp>
          <p:nvSpPr>
            <p:cNvPr id="78" name="CasellaDiTesto 77"/>
            <p:cNvSpPr txBox="1"/>
            <p:nvPr/>
          </p:nvSpPr>
          <p:spPr>
            <a:xfrm>
              <a:off x="4602825" y="1689425"/>
              <a:ext cx="94128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Norvegia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(15,4)</a:t>
              </a:r>
            </a:p>
          </p:txBody>
        </p:sp>
        <p:sp>
          <p:nvSpPr>
            <p:cNvPr id="79" name="CasellaDiTesto 78"/>
            <p:cNvSpPr txBox="1"/>
            <p:nvPr/>
          </p:nvSpPr>
          <p:spPr>
            <a:xfrm>
              <a:off x="7701696" y="2610660"/>
              <a:ext cx="96853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Giappone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(13,9)</a:t>
              </a:r>
            </a:p>
          </p:txBody>
        </p:sp>
        <p:sp>
          <p:nvSpPr>
            <p:cNvPr id="80" name="CasellaDiTesto 79"/>
            <p:cNvSpPr txBox="1"/>
            <p:nvPr/>
          </p:nvSpPr>
          <p:spPr>
            <a:xfrm>
              <a:off x="4337595" y="3567548"/>
              <a:ext cx="830677"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Brasile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(13,4)</a:t>
              </a:r>
            </a:p>
          </p:txBody>
        </p:sp>
      </p:grpSp>
      <p:sp>
        <p:nvSpPr>
          <p:cNvPr id="81" name="Ovale 80"/>
          <p:cNvSpPr/>
          <p:nvPr/>
        </p:nvSpPr>
        <p:spPr>
          <a:xfrm>
            <a:off x="5842999" y="2604300"/>
            <a:ext cx="784800" cy="7848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Ovale 81"/>
          <p:cNvSpPr/>
          <p:nvPr/>
        </p:nvSpPr>
        <p:spPr>
          <a:xfrm>
            <a:off x="2470815" y="2701712"/>
            <a:ext cx="327600" cy="3276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3" name="Ovale 82"/>
          <p:cNvSpPr/>
          <p:nvPr/>
        </p:nvSpPr>
        <p:spPr>
          <a:xfrm>
            <a:off x="4524811" y="2453269"/>
            <a:ext cx="259200" cy="2592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4" name="Ovale 83"/>
          <p:cNvSpPr/>
          <p:nvPr/>
        </p:nvSpPr>
        <p:spPr>
          <a:xfrm>
            <a:off x="4255208" y="2367932"/>
            <a:ext cx="180000" cy="1800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5" name="Ovale 84"/>
          <p:cNvSpPr/>
          <p:nvPr/>
        </p:nvSpPr>
        <p:spPr>
          <a:xfrm>
            <a:off x="4400800" y="2684981"/>
            <a:ext cx="126000" cy="1260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6" name="Ovale 85"/>
          <p:cNvSpPr/>
          <p:nvPr/>
        </p:nvSpPr>
        <p:spPr>
          <a:xfrm>
            <a:off x="6012159" y="2132856"/>
            <a:ext cx="97200" cy="972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7" name="Ovale 86"/>
          <p:cNvSpPr/>
          <p:nvPr/>
        </p:nvSpPr>
        <p:spPr>
          <a:xfrm>
            <a:off x="2440559" y="2330256"/>
            <a:ext cx="90000" cy="900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8" name="Ovale 87"/>
          <p:cNvSpPr/>
          <p:nvPr/>
        </p:nvSpPr>
        <p:spPr>
          <a:xfrm>
            <a:off x="4640411" y="2825912"/>
            <a:ext cx="79200" cy="792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Ovale 88"/>
          <p:cNvSpPr/>
          <p:nvPr/>
        </p:nvSpPr>
        <p:spPr>
          <a:xfrm>
            <a:off x="6804247" y="4293096"/>
            <a:ext cx="68400" cy="684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Ovale 89"/>
          <p:cNvSpPr/>
          <p:nvPr/>
        </p:nvSpPr>
        <p:spPr>
          <a:xfrm>
            <a:off x="6235399" y="3717098"/>
            <a:ext cx="68400" cy="684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1" name="Ovale 90"/>
          <p:cNvSpPr/>
          <p:nvPr/>
        </p:nvSpPr>
        <p:spPr>
          <a:xfrm>
            <a:off x="6670906" y="2893600"/>
            <a:ext cx="64800" cy="648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2" name="Ovale 91"/>
          <p:cNvSpPr/>
          <p:nvPr/>
        </p:nvSpPr>
        <p:spPr>
          <a:xfrm>
            <a:off x="4465600" y="2573700"/>
            <a:ext cx="61200" cy="612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3" name="Ovale 92"/>
          <p:cNvSpPr/>
          <p:nvPr/>
        </p:nvSpPr>
        <p:spPr>
          <a:xfrm>
            <a:off x="6421999" y="3312028"/>
            <a:ext cx="68400" cy="684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4" name="Ovale 93"/>
          <p:cNvSpPr/>
          <p:nvPr/>
        </p:nvSpPr>
        <p:spPr>
          <a:xfrm>
            <a:off x="4498608" y="2526282"/>
            <a:ext cx="61200" cy="612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5" name="Ovale 94"/>
          <p:cNvSpPr/>
          <p:nvPr/>
        </p:nvSpPr>
        <p:spPr>
          <a:xfrm>
            <a:off x="4334619" y="2855216"/>
            <a:ext cx="57600" cy="576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6" name="Ovale 95"/>
          <p:cNvSpPr/>
          <p:nvPr/>
        </p:nvSpPr>
        <p:spPr>
          <a:xfrm>
            <a:off x="4730052" y="2104056"/>
            <a:ext cx="57600" cy="576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7" name="Ovale 96"/>
          <p:cNvSpPr/>
          <p:nvPr/>
        </p:nvSpPr>
        <p:spPr>
          <a:xfrm>
            <a:off x="4570688" y="2231856"/>
            <a:ext cx="54000" cy="540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8" name="Ovale 97"/>
          <p:cNvSpPr/>
          <p:nvPr/>
        </p:nvSpPr>
        <p:spPr>
          <a:xfrm>
            <a:off x="6899234" y="2958684"/>
            <a:ext cx="50400" cy="504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9" name="Ovale 98"/>
          <p:cNvSpPr/>
          <p:nvPr/>
        </p:nvSpPr>
        <p:spPr>
          <a:xfrm>
            <a:off x="3491879" y="4005064"/>
            <a:ext cx="46800" cy="468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Ovale 99"/>
          <p:cNvSpPr/>
          <p:nvPr/>
        </p:nvSpPr>
        <p:spPr>
          <a:xfrm>
            <a:off x="5189189" y="3246493"/>
            <a:ext cx="68400" cy="68400"/>
          </a:xfrm>
          <a:prstGeom prst="ellipse">
            <a:avLst/>
          </a:prstGeom>
          <a:solidFill>
            <a:srgbClr val="92D050">
              <a:alpha val="74902"/>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301056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0"/>
            <a:ext cx="8604448" cy="707886"/>
          </a:xfrm>
          <a:prstGeom prst="rect">
            <a:avLst/>
          </a:prstGeom>
        </p:spPr>
        <p:txBody>
          <a:bodyPr wrap="square">
            <a:spAutoFit/>
          </a:bodyPr>
          <a:lstStyle/>
          <a:p>
            <a:pPr algn="ctr">
              <a:lnSpc>
                <a:spcPts val="2400"/>
              </a:lnSpc>
            </a:pPr>
            <a:r>
              <a:rPr lang="it-IT" sz="2200" b="1" dirty="0" smtClean="0">
                <a:solidFill>
                  <a:srgbClr val="00467F"/>
                </a:solidFill>
                <a:ea typeface="Open Sans" panose="020B0606030504020204" pitchFamily="34" charset="0"/>
                <a:cs typeface="Open Sans" panose="020B0606030504020204" pitchFamily="34" charset="0"/>
              </a:rPr>
              <a:t>I primi 20 Paesi per entrate valutarie da turismo internazionale</a:t>
            </a:r>
          </a:p>
          <a:p>
            <a:pPr algn="ctr">
              <a:lnSpc>
                <a:spcPts val="2300"/>
              </a:lnSpc>
            </a:pPr>
            <a:r>
              <a:rPr lang="it-IT" b="1" i="1" dirty="0" smtClean="0">
                <a:solidFill>
                  <a:srgbClr val="00467F"/>
                </a:solidFill>
                <a:ea typeface="Open Sans" panose="020B0606030504020204" pitchFamily="34" charset="0"/>
                <a:cs typeface="Open Sans" panose="020B0606030504020204" pitchFamily="34" charset="0"/>
              </a:rPr>
              <a:t> </a:t>
            </a:r>
            <a:r>
              <a:rPr lang="it-IT" i="1" dirty="0" smtClean="0">
                <a:solidFill>
                  <a:srgbClr val="00467F"/>
                </a:solidFill>
                <a:ea typeface="Open Sans" panose="020B0606030504020204" pitchFamily="34" charset="0"/>
                <a:cs typeface="Open Sans" panose="020B0606030504020204" pitchFamily="34" charset="0"/>
              </a:rPr>
              <a:t>(in miliardi di euro)</a:t>
            </a:r>
            <a:endParaRPr lang="it-IT" i="1" dirty="0">
              <a:solidFill>
                <a:srgbClr val="00467F"/>
              </a:solidFill>
              <a:ea typeface="Open Sans" panose="020B0606030504020204" pitchFamily="34" charset="0"/>
              <a:cs typeface="Open Sans" panose="020B0606030504020204" pitchFamily="34" charset="0"/>
            </a:endParaRPr>
          </a:p>
        </p:txBody>
      </p:sp>
      <p:pic>
        <p:nvPicPr>
          <p:cNvPr id="60" name="Immagin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12776"/>
            <a:ext cx="6624736" cy="3888432"/>
          </a:xfrm>
          <a:prstGeom prst="rect">
            <a:avLst/>
          </a:prstGeom>
          <a:ln w="3175">
            <a:noFill/>
          </a:ln>
        </p:spPr>
      </p:pic>
      <p:sp>
        <p:nvSpPr>
          <p:cNvPr id="61" name="Ovale 60"/>
          <p:cNvSpPr/>
          <p:nvPr/>
        </p:nvSpPr>
        <p:spPr>
          <a:xfrm>
            <a:off x="6013983" y="3005642"/>
            <a:ext cx="154800" cy="1548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2" name="Ovale 61"/>
          <p:cNvSpPr/>
          <p:nvPr/>
        </p:nvSpPr>
        <p:spPr>
          <a:xfrm>
            <a:off x="2289399" y="2730576"/>
            <a:ext cx="482400" cy="4824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Ovale 62"/>
          <p:cNvSpPr/>
          <p:nvPr/>
        </p:nvSpPr>
        <p:spPr>
          <a:xfrm>
            <a:off x="4417195" y="2603639"/>
            <a:ext cx="118800" cy="1188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Ovale 63"/>
          <p:cNvSpPr/>
          <p:nvPr/>
        </p:nvSpPr>
        <p:spPr>
          <a:xfrm>
            <a:off x="4171353" y="2521168"/>
            <a:ext cx="129600" cy="1296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5" name="Ovale 64"/>
          <p:cNvSpPr/>
          <p:nvPr/>
        </p:nvSpPr>
        <p:spPr>
          <a:xfrm>
            <a:off x="4242838" y="2704302"/>
            <a:ext cx="144000" cy="1440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Ovale 65"/>
          <p:cNvSpPr/>
          <p:nvPr/>
        </p:nvSpPr>
        <p:spPr>
          <a:xfrm>
            <a:off x="2308576" y="2429988"/>
            <a:ext cx="50400" cy="504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Ovale 66"/>
          <p:cNvSpPr/>
          <p:nvPr/>
        </p:nvSpPr>
        <p:spPr>
          <a:xfrm>
            <a:off x="4453672" y="2862300"/>
            <a:ext cx="129600" cy="1296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Ovale 67"/>
          <p:cNvSpPr/>
          <p:nvPr/>
        </p:nvSpPr>
        <p:spPr>
          <a:xfrm>
            <a:off x="6646783" y="4352504"/>
            <a:ext cx="93600" cy="936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Ovale 68"/>
          <p:cNvSpPr/>
          <p:nvPr/>
        </p:nvSpPr>
        <p:spPr>
          <a:xfrm>
            <a:off x="6133988" y="3820299"/>
            <a:ext cx="46800" cy="468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p:cNvSpPr/>
          <p:nvPr/>
        </p:nvSpPr>
        <p:spPr>
          <a:xfrm>
            <a:off x="6526890" y="2965608"/>
            <a:ext cx="43200" cy="432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p:cNvSpPr/>
          <p:nvPr/>
        </p:nvSpPr>
        <p:spPr>
          <a:xfrm>
            <a:off x="6004388" y="3546323"/>
            <a:ext cx="129600" cy="1296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Ovale 71"/>
          <p:cNvSpPr/>
          <p:nvPr/>
        </p:nvSpPr>
        <p:spPr>
          <a:xfrm>
            <a:off x="6347894" y="3305813"/>
            <a:ext cx="97200" cy="972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Ovale 72"/>
          <p:cNvSpPr/>
          <p:nvPr/>
        </p:nvSpPr>
        <p:spPr>
          <a:xfrm>
            <a:off x="6248153" y="3372413"/>
            <a:ext cx="90000" cy="900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Ovale 73"/>
          <p:cNvSpPr/>
          <p:nvPr/>
        </p:nvSpPr>
        <p:spPr>
          <a:xfrm>
            <a:off x="4152699" y="2870658"/>
            <a:ext cx="180000" cy="1800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Ovale 74"/>
          <p:cNvSpPr/>
          <p:nvPr/>
        </p:nvSpPr>
        <p:spPr>
          <a:xfrm>
            <a:off x="5685363" y="3356992"/>
            <a:ext cx="54000" cy="540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6" name="Ovale 75"/>
          <p:cNvSpPr/>
          <p:nvPr/>
        </p:nvSpPr>
        <p:spPr>
          <a:xfrm>
            <a:off x="4457661" y="2749302"/>
            <a:ext cx="61200" cy="612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7" name="Ovale 76"/>
          <p:cNvSpPr/>
          <p:nvPr/>
        </p:nvSpPr>
        <p:spPr>
          <a:xfrm>
            <a:off x="6755218" y="3030692"/>
            <a:ext cx="79200" cy="792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8" name="Ovale 77"/>
          <p:cNvSpPr/>
          <p:nvPr/>
        </p:nvSpPr>
        <p:spPr>
          <a:xfrm>
            <a:off x="4877141" y="2938307"/>
            <a:ext cx="72000" cy="720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9" name="Ovale 78"/>
          <p:cNvSpPr/>
          <p:nvPr/>
        </p:nvSpPr>
        <p:spPr>
          <a:xfrm>
            <a:off x="4653211" y="2965199"/>
            <a:ext cx="50400" cy="504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80" name="Gruppo 79"/>
          <p:cNvGrpSpPr/>
          <p:nvPr/>
        </p:nvGrpSpPr>
        <p:grpSpPr>
          <a:xfrm>
            <a:off x="1502476" y="2343495"/>
            <a:ext cx="6241727" cy="2163531"/>
            <a:chOff x="2510589" y="1918293"/>
            <a:chExt cx="6241727" cy="2163531"/>
          </a:xfrm>
        </p:grpSpPr>
        <p:grpSp>
          <p:nvGrpSpPr>
            <p:cNvPr id="81" name="Gruppo 80"/>
            <p:cNvGrpSpPr/>
            <p:nvPr/>
          </p:nvGrpSpPr>
          <p:grpSpPr>
            <a:xfrm>
              <a:off x="2510589" y="1918293"/>
              <a:ext cx="6241727" cy="2163531"/>
              <a:chOff x="2510589" y="1918293"/>
              <a:chExt cx="6241727" cy="2163531"/>
            </a:xfrm>
          </p:grpSpPr>
          <p:grpSp>
            <p:nvGrpSpPr>
              <p:cNvPr id="83" name="Gruppo 82"/>
              <p:cNvGrpSpPr/>
              <p:nvPr/>
            </p:nvGrpSpPr>
            <p:grpSpPr>
              <a:xfrm>
                <a:off x="2510589" y="1918293"/>
                <a:ext cx="6241727" cy="2163531"/>
                <a:chOff x="2510589" y="1918293"/>
                <a:chExt cx="6241727" cy="2163531"/>
              </a:xfrm>
            </p:grpSpPr>
            <p:sp>
              <p:nvSpPr>
                <p:cNvPr id="85" name="CasellaDiTesto 84"/>
                <p:cNvSpPr txBox="1"/>
                <p:nvPr/>
              </p:nvSpPr>
              <p:spPr>
                <a:xfrm>
                  <a:off x="6395456" y="2549105"/>
                  <a:ext cx="704040"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Cina</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(43,1)</a:t>
                  </a:r>
                </a:p>
              </p:txBody>
            </p:sp>
            <p:sp>
              <p:nvSpPr>
                <p:cNvPr id="86" name="CasellaDiTesto 85"/>
                <p:cNvSpPr txBox="1"/>
                <p:nvPr/>
              </p:nvSpPr>
              <p:spPr>
                <a:xfrm>
                  <a:off x="2627784" y="2472718"/>
                  <a:ext cx="73930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USA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(134,5)</a:t>
                  </a:r>
                </a:p>
              </p:txBody>
            </p:sp>
            <p:sp>
              <p:nvSpPr>
                <p:cNvPr id="87" name="CasellaDiTesto 86"/>
                <p:cNvSpPr txBox="1"/>
                <p:nvPr/>
              </p:nvSpPr>
              <p:spPr>
                <a:xfrm>
                  <a:off x="5396158" y="2022393"/>
                  <a:ext cx="982961"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Germania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(33,0)</a:t>
                  </a:r>
                </a:p>
              </p:txBody>
            </p:sp>
            <p:sp>
              <p:nvSpPr>
                <p:cNvPr id="88" name="CasellaDiTesto 87"/>
                <p:cNvSpPr txBox="1"/>
                <p:nvPr/>
              </p:nvSpPr>
              <p:spPr>
                <a:xfrm>
                  <a:off x="4144558" y="2053044"/>
                  <a:ext cx="110639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Regno Unito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(36,4)</a:t>
                  </a:r>
                </a:p>
              </p:txBody>
            </p:sp>
            <p:sp>
              <p:nvSpPr>
                <p:cNvPr id="89" name="CasellaDiTesto 88"/>
                <p:cNvSpPr txBox="1"/>
                <p:nvPr/>
              </p:nvSpPr>
              <p:spPr>
                <a:xfrm>
                  <a:off x="4452741" y="2243378"/>
                  <a:ext cx="85632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Francia</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(40,3)</a:t>
                  </a:r>
                </a:p>
              </p:txBody>
            </p:sp>
            <p:sp>
              <p:nvSpPr>
                <p:cNvPr id="90" name="CasellaDiTesto 89"/>
                <p:cNvSpPr txBox="1"/>
                <p:nvPr/>
              </p:nvSpPr>
              <p:spPr>
                <a:xfrm>
                  <a:off x="2510589" y="1918293"/>
                  <a:ext cx="862737"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Canada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(14,1)</a:t>
                  </a:r>
                </a:p>
              </p:txBody>
            </p:sp>
            <p:sp>
              <p:nvSpPr>
                <p:cNvPr id="91" name="CasellaDiTesto 90"/>
                <p:cNvSpPr txBox="1"/>
                <p:nvPr/>
              </p:nvSpPr>
              <p:spPr>
                <a:xfrm>
                  <a:off x="5495317" y="2329376"/>
                  <a:ext cx="744114"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Italia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(36,2)</a:t>
                  </a:r>
                </a:p>
              </p:txBody>
            </p:sp>
            <p:sp>
              <p:nvSpPr>
                <p:cNvPr id="92" name="CasellaDiTesto 91"/>
                <p:cNvSpPr txBox="1"/>
                <p:nvPr/>
              </p:nvSpPr>
              <p:spPr>
                <a:xfrm>
                  <a:off x="7712916" y="3866380"/>
                  <a:ext cx="94609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Australia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(26,5)</a:t>
                  </a:r>
                </a:p>
              </p:txBody>
            </p:sp>
            <p:sp>
              <p:nvSpPr>
                <p:cNvPr id="93" name="CasellaDiTesto 92"/>
                <p:cNvSpPr txBox="1"/>
                <p:nvPr/>
              </p:nvSpPr>
              <p:spPr>
                <a:xfrm>
                  <a:off x="7425643" y="2364996"/>
                  <a:ext cx="77617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Corea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(11,8)</a:t>
                  </a:r>
                </a:p>
              </p:txBody>
            </p:sp>
            <p:sp>
              <p:nvSpPr>
                <p:cNvPr id="94" name="CasellaDiTesto 93"/>
                <p:cNvSpPr txBox="1"/>
                <p:nvPr/>
              </p:nvSpPr>
              <p:spPr>
                <a:xfrm>
                  <a:off x="6128297" y="3078199"/>
                  <a:ext cx="95250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Tailandia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(36,4)</a:t>
                  </a:r>
                </a:p>
              </p:txBody>
            </p:sp>
            <p:sp>
              <p:nvSpPr>
                <p:cNvPr id="95" name="CasellaDiTesto 94"/>
                <p:cNvSpPr txBox="1"/>
                <p:nvPr/>
              </p:nvSpPr>
              <p:spPr>
                <a:xfrm>
                  <a:off x="7142100" y="3316260"/>
                  <a:ext cx="989373"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Singapore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(13,5)</a:t>
                  </a:r>
                </a:p>
              </p:txBody>
            </p:sp>
            <p:sp>
              <p:nvSpPr>
                <p:cNvPr id="96" name="CasellaDiTesto 95"/>
                <p:cNvSpPr txBox="1"/>
                <p:nvPr/>
              </p:nvSpPr>
              <p:spPr>
                <a:xfrm>
                  <a:off x="7382119" y="2824068"/>
                  <a:ext cx="102944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Hong Kong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(27,4)</a:t>
                  </a:r>
                </a:p>
              </p:txBody>
            </p:sp>
            <p:sp>
              <p:nvSpPr>
                <p:cNvPr id="97" name="CasellaDiTesto 96"/>
                <p:cNvSpPr txBox="1"/>
                <p:nvPr/>
              </p:nvSpPr>
              <p:spPr>
                <a:xfrm>
                  <a:off x="7192479" y="3003107"/>
                  <a:ext cx="814647"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Macao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(25,4)</a:t>
                  </a:r>
                </a:p>
              </p:txBody>
            </p:sp>
            <p:sp>
              <p:nvSpPr>
                <p:cNvPr id="98" name="CasellaDiTesto 97"/>
                <p:cNvSpPr txBox="1"/>
                <p:nvPr/>
              </p:nvSpPr>
              <p:spPr>
                <a:xfrm>
                  <a:off x="4370264" y="2425603"/>
                  <a:ext cx="84830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Spagna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(50,5)</a:t>
                  </a:r>
                </a:p>
              </p:txBody>
            </p:sp>
            <p:sp>
              <p:nvSpPr>
                <p:cNvPr id="99" name="CasellaDiTesto 98"/>
                <p:cNvSpPr txBox="1"/>
                <p:nvPr/>
              </p:nvSpPr>
              <p:spPr>
                <a:xfrm>
                  <a:off x="6035772" y="2851068"/>
                  <a:ext cx="737702"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India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(15,2)</a:t>
                  </a:r>
                </a:p>
              </p:txBody>
            </p:sp>
            <p:sp>
              <p:nvSpPr>
                <p:cNvPr id="100" name="CasellaDiTesto 99"/>
                <p:cNvSpPr txBox="1"/>
                <p:nvPr/>
              </p:nvSpPr>
              <p:spPr>
                <a:xfrm>
                  <a:off x="5473752" y="2225566"/>
                  <a:ext cx="85151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Austria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(16,7)</a:t>
                  </a:r>
                </a:p>
              </p:txBody>
            </p:sp>
            <p:sp>
              <p:nvSpPr>
                <p:cNvPr id="101" name="CasellaDiTesto 100"/>
                <p:cNvSpPr txBox="1"/>
                <p:nvPr/>
              </p:nvSpPr>
              <p:spPr>
                <a:xfrm>
                  <a:off x="7783781" y="2544698"/>
                  <a:ext cx="968535"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Giappone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(22,5)</a:t>
                  </a:r>
                </a:p>
              </p:txBody>
            </p:sp>
            <p:sp>
              <p:nvSpPr>
                <p:cNvPr id="102" name="CasellaDiTesto 101"/>
                <p:cNvSpPr txBox="1"/>
                <p:nvPr/>
              </p:nvSpPr>
              <p:spPr>
                <a:xfrm>
                  <a:off x="5874497" y="2445456"/>
                  <a:ext cx="86433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Turchia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(20,3)</a:t>
                  </a:r>
                </a:p>
              </p:txBody>
            </p:sp>
          </p:grpSp>
          <p:sp>
            <p:nvSpPr>
              <p:cNvPr id="84" name="CasellaDiTesto 83"/>
              <p:cNvSpPr txBox="1"/>
              <p:nvPr/>
            </p:nvSpPr>
            <p:spPr>
              <a:xfrm>
                <a:off x="5179466" y="2585105"/>
                <a:ext cx="805029"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Grecia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(13,9)</a:t>
                </a:r>
              </a:p>
            </p:txBody>
          </p:sp>
        </p:grpSp>
        <p:sp>
          <p:nvSpPr>
            <p:cNvPr id="82" name="CasellaDiTesto 81"/>
            <p:cNvSpPr txBox="1"/>
            <p:nvPr/>
          </p:nvSpPr>
          <p:spPr>
            <a:xfrm>
              <a:off x="6301857" y="3232716"/>
              <a:ext cx="873957" cy="215444"/>
            </a:xfrm>
            <a:prstGeom prst="rect">
              <a:avLst/>
            </a:prstGeom>
            <a:noFill/>
          </p:spPr>
          <p:txBody>
            <a:bodyPr wrap="none" rtlCol="0">
              <a:spAutoFit/>
            </a:bodyPr>
            <a:lstStyle/>
            <a:p>
              <a:pPr algn="ctr"/>
              <a:r>
                <a:rPr lang="it-IT" sz="8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Malesia </a:t>
              </a:r>
              <a:r>
                <a:rPr lang="it-IT" sz="8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(13,5)</a:t>
              </a:r>
            </a:p>
          </p:txBody>
        </p:sp>
      </p:grpSp>
      <p:sp>
        <p:nvSpPr>
          <p:cNvPr id="103" name="Ovale 102"/>
          <p:cNvSpPr/>
          <p:nvPr/>
        </p:nvSpPr>
        <p:spPr>
          <a:xfrm>
            <a:off x="6092618" y="3742240"/>
            <a:ext cx="46800" cy="46800"/>
          </a:xfrm>
          <a:prstGeom prst="ellipse">
            <a:avLst/>
          </a:prstGeom>
          <a:solidFill>
            <a:srgbClr val="00467F">
              <a:alpha val="74902"/>
            </a:srgbClr>
          </a:solidFill>
          <a:ln w="3175">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55713518"/>
      </p:ext>
    </p:extLst>
  </p:cSld>
  <p:clrMapOvr>
    <a:masterClrMapping/>
  </p:clrMapOvr>
  <mc:AlternateContent xmlns:mc="http://schemas.openxmlformats.org/markup-compatibility/2006" xmlns:p14="http://schemas.microsoft.com/office/powerpoint/2010/main">
    <mc:Choice Requires="p14">
      <p:transition spd="slow" p14:dur="15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12508" y="2896787"/>
            <a:ext cx="5711820" cy="584775"/>
          </a:xfrm>
          <a:prstGeom prst="rect">
            <a:avLst/>
          </a:prstGeom>
          <a:noFill/>
        </p:spPr>
        <p:txBody>
          <a:bodyPr wrap="none" rtlCol="0">
            <a:spAutoFit/>
          </a:bodyPr>
          <a:lstStyle/>
          <a:p>
            <a:r>
              <a:rPr lang="it-IT" sz="3200" b="1" dirty="0" smtClean="0">
                <a:solidFill>
                  <a:schemeClr val="tx2"/>
                </a:solidFill>
              </a:rPr>
              <a:t>Il turismo internazionale in Italia</a:t>
            </a:r>
            <a:endParaRPr lang="it-IT" sz="3200" b="1" dirty="0">
              <a:solidFill>
                <a:schemeClr val="tx2"/>
              </a:solidFill>
            </a:endParaRPr>
          </a:p>
        </p:txBody>
      </p:sp>
    </p:spTree>
    <p:extLst>
      <p:ext uri="{BB962C8B-B14F-4D97-AF65-F5344CB8AC3E}">
        <p14:creationId xmlns:p14="http://schemas.microsoft.com/office/powerpoint/2010/main" val="227285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802" y="908720"/>
            <a:ext cx="7272808" cy="5688737"/>
          </a:xfrm>
          <a:prstGeom prst="rect">
            <a:avLst/>
          </a:prstGeom>
        </p:spPr>
        <p:txBody>
          <a:bodyPr wrap="square">
            <a:spAutoFit/>
          </a:bodyPr>
          <a:lstStyle/>
          <a:p>
            <a:pPr algn="just">
              <a:lnSpc>
                <a:spcPct val="115000"/>
              </a:lnSpc>
              <a:spcAft>
                <a:spcPts val="1000"/>
              </a:spcAft>
            </a:pPr>
            <a:r>
              <a:rPr lang="it-IT" sz="1400" dirty="0" smtClean="0">
                <a:solidFill>
                  <a:schemeClr val="tx2"/>
                </a:solidFill>
              </a:rPr>
              <a:t>In quindici anni gli arrivi sono cresciuti di circa il 50% superando la soglia dei 53 milioni. Un trend positivo che ha visto solo tre break in corrispondenza del 2003 (inizio della seconda guerra del golfo) e del biennio 2008-2009 (la grande recessione).</a:t>
            </a:r>
          </a:p>
          <a:p>
            <a:pPr algn="just">
              <a:lnSpc>
                <a:spcPct val="115000"/>
              </a:lnSpc>
              <a:spcAft>
                <a:spcPts val="1000"/>
              </a:spcAft>
            </a:pPr>
            <a:r>
              <a:rPr lang="it-IT" sz="1400" dirty="0" smtClean="0">
                <a:solidFill>
                  <a:schemeClr val="tx2"/>
                </a:solidFill>
                <a:ea typeface="Calibri"/>
                <a:cs typeface="Times New Roman"/>
              </a:rPr>
              <a:t>Nel resto degli anni la crescita è stata costante seppure con diverse intensità. Il tasso di crescita delle presenze è stato più contenuto (29,5%) di quello degli arrivi come conseguenza di una progressiva riduzione della permanenza media.</a:t>
            </a:r>
          </a:p>
          <a:p>
            <a:pPr algn="just">
              <a:lnSpc>
                <a:spcPct val="115000"/>
              </a:lnSpc>
              <a:spcAft>
                <a:spcPts val="1000"/>
              </a:spcAft>
            </a:pPr>
            <a:r>
              <a:rPr lang="it-IT" sz="1400" dirty="0" smtClean="0">
                <a:solidFill>
                  <a:schemeClr val="tx2"/>
                </a:solidFill>
                <a:ea typeface="Calibri"/>
                <a:cs typeface="Times New Roman"/>
              </a:rPr>
              <a:t>In effetti la permanenza media è passata da </a:t>
            </a:r>
            <a:r>
              <a:rPr lang="it-IT" sz="1400" b="1" dirty="0" smtClean="0">
                <a:solidFill>
                  <a:schemeClr val="tx2"/>
                </a:solidFill>
                <a:ea typeface="Calibri"/>
                <a:cs typeface="Times New Roman"/>
              </a:rPr>
              <a:t>4,1 giorni </a:t>
            </a:r>
            <a:r>
              <a:rPr lang="it-IT" sz="1400" dirty="0" smtClean="0">
                <a:solidFill>
                  <a:schemeClr val="tx2"/>
                </a:solidFill>
                <a:ea typeface="Calibri"/>
                <a:cs typeface="Times New Roman"/>
              </a:rPr>
              <a:t>del 2001 a </a:t>
            </a:r>
            <a:r>
              <a:rPr lang="it-IT" sz="1400" b="1" dirty="0" smtClean="0">
                <a:solidFill>
                  <a:schemeClr val="tx2"/>
                </a:solidFill>
                <a:ea typeface="Calibri"/>
                <a:cs typeface="Times New Roman"/>
              </a:rPr>
              <a:t>3,6 giorni del 2015</a:t>
            </a:r>
            <a:r>
              <a:rPr lang="it-IT" sz="1400" dirty="0" smtClean="0">
                <a:solidFill>
                  <a:schemeClr val="tx2"/>
                </a:solidFill>
                <a:ea typeface="Calibri"/>
                <a:cs typeface="Times New Roman"/>
              </a:rPr>
              <a:t>. E’ da segnalare che proprio negli ultimi anni, quelli caratterizzati da una maggiore crescita degli arrivi, si registri la più forte contrazione della permanenza media ad indicare l’affermazione di una domanda più orientata al mordi e fuggi. Sono i nostri principali mercati incoming a subire importanti riduzioni della permanenza media. Il turismo dalla Germania scende da 5,5 a 5,0, quello inglese da 4,3 a 3,8 ed il francese da 3,4 a 3,0. Al contempo  i flussi turistici dai nuovi Paesi segnano una permanenza media stabile (è il caso della Russia) o sempre in calo come avviene per la Cina (da 1,8 a 1,5). </a:t>
            </a:r>
          </a:p>
          <a:p>
            <a:pPr algn="just">
              <a:lnSpc>
                <a:spcPct val="115000"/>
              </a:lnSpc>
              <a:spcAft>
                <a:spcPts val="1000"/>
              </a:spcAft>
            </a:pPr>
            <a:r>
              <a:rPr lang="it-IT" sz="1400" dirty="0" smtClean="0">
                <a:solidFill>
                  <a:schemeClr val="tx2"/>
                </a:solidFill>
                <a:ea typeface="Calibri"/>
                <a:cs typeface="Times New Roman"/>
              </a:rPr>
              <a:t>Un fenomeno che mette in evidenza una importante criticità del nostro modello di offerta dal momento che nel turismo l’obiettivo non è principalmente quello di attrarre i turisti ma soprattutto quello di trattenerli perché in questo modo crescano le occasioni di spesa e, dunque, le entrate valutarie.</a:t>
            </a:r>
          </a:p>
          <a:p>
            <a:pPr algn="just">
              <a:lnSpc>
                <a:spcPct val="115000"/>
              </a:lnSpc>
              <a:spcAft>
                <a:spcPts val="1000"/>
              </a:spcAft>
            </a:pPr>
            <a:endParaRPr lang="it-IT" sz="1400" dirty="0" smtClean="0">
              <a:solidFill>
                <a:schemeClr val="tx2"/>
              </a:solidFill>
              <a:ea typeface="Calibri"/>
              <a:cs typeface="Times New Roman"/>
            </a:endParaRPr>
          </a:p>
          <a:p>
            <a:pPr algn="just">
              <a:lnSpc>
                <a:spcPct val="115000"/>
              </a:lnSpc>
              <a:spcAft>
                <a:spcPts val="1000"/>
              </a:spcAft>
            </a:pPr>
            <a:endParaRPr lang="it-IT" sz="1400" dirty="0" smtClean="0">
              <a:ea typeface="Calibri"/>
              <a:cs typeface="Times New Roman"/>
            </a:endParaRPr>
          </a:p>
        </p:txBody>
      </p:sp>
    </p:spTree>
    <p:extLst>
      <p:ext uri="{BB962C8B-B14F-4D97-AF65-F5344CB8AC3E}">
        <p14:creationId xmlns:p14="http://schemas.microsoft.com/office/powerpoint/2010/main" val="2623834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extLst>
              <p:ext uri="{D42A27DB-BD31-4B8C-83A1-F6EECF244321}">
                <p14:modId xmlns:p14="http://schemas.microsoft.com/office/powerpoint/2010/main" val="4206119715"/>
              </p:ext>
            </p:extLst>
          </p:nvPr>
        </p:nvGraphicFramePr>
        <p:xfrm>
          <a:off x="683568" y="670049"/>
          <a:ext cx="7848872" cy="2614935"/>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4932040" y="2051556"/>
            <a:ext cx="931665" cy="369332"/>
          </a:xfrm>
          <a:prstGeom prst="rect">
            <a:avLst/>
          </a:prstGeom>
          <a:noFill/>
        </p:spPr>
        <p:txBody>
          <a:bodyPr wrap="none" rtlCol="0">
            <a:spAutoFit/>
          </a:bodyPr>
          <a:lstStyle/>
          <a:p>
            <a:r>
              <a:rPr lang="it-IT" b="1" dirty="0" smtClean="0">
                <a:solidFill>
                  <a:schemeClr val="tx2"/>
                </a:solidFill>
              </a:rPr>
              <a:t>+ 48,3%</a:t>
            </a:r>
            <a:endParaRPr lang="it-IT" b="1" dirty="0">
              <a:solidFill>
                <a:schemeClr val="tx2"/>
              </a:solidFill>
            </a:endParaRPr>
          </a:p>
        </p:txBody>
      </p:sp>
      <p:cxnSp>
        <p:nvCxnSpPr>
          <p:cNvPr id="6" name="Connettore 1 5"/>
          <p:cNvCxnSpPr/>
          <p:nvPr/>
        </p:nvCxnSpPr>
        <p:spPr>
          <a:xfrm>
            <a:off x="1835696" y="191683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8244408" y="1340768"/>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1835696" y="2276872"/>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6156176" y="2276872"/>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4788024" y="1988840"/>
            <a:ext cx="1289759"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p:cNvSpPr/>
          <p:nvPr/>
        </p:nvSpPr>
        <p:spPr>
          <a:xfrm>
            <a:off x="2411760" y="-87198"/>
            <a:ext cx="4514762" cy="707886"/>
          </a:xfrm>
          <a:prstGeom prst="rect">
            <a:avLst/>
          </a:prstGeom>
        </p:spPr>
        <p:txBody>
          <a:bodyPr wrap="none">
            <a:spAutoFit/>
          </a:bodyPr>
          <a:lstStyle/>
          <a:p>
            <a:r>
              <a:rPr lang="it-IT" sz="2200" b="1" dirty="0">
                <a:solidFill>
                  <a:srgbClr val="00467F"/>
                </a:solidFill>
              </a:rPr>
              <a:t>Italia: arrivi </a:t>
            </a:r>
            <a:r>
              <a:rPr lang="it-IT" sz="2200" b="1" dirty="0" smtClean="0">
                <a:solidFill>
                  <a:srgbClr val="00467F"/>
                </a:solidFill>
              </a:rPr>
              <a:t>e presenze internazionali</a:t>
            </a:r>
          </a:p>
          <a:p>
            <a:pPr algn="ctr"/>
            <a:r>
              <a:rPr lang="it-IT" i="1" dirty="0">
                <a:solidFill>
                  <a:srgbClr val="00467F"/>
                </a:solidFill>
                <a:latin typeface="+mj-lt"/>
                <a:ea typeface="+mj-ea"/>
                <a:cs typeface="+mj-cs"/>
              </a:rPr>
              <a:t>(valori assoluti </a:t>
            </a:r>
            <a:r>
              <a:rPr lang="it-IT" i="1" dirty="0" smtClean="0">
                <a:solidFill>
                  <a:srgbClr val="00467F"/>
                </a:solidFill>
                <a:latin typeface="+mj-lt"/>
                <a:ea typeface="+mj-ea"/>
                <a:cs typeface="+mj-cs"/>
              </a:rPr>
              <a:t>2001-2015</a:t>
            </a:r>
            <a:r>
              <a:rPr lang="it-IT" i="1" dirty="0">
                <a:solidFill>
                  <a:srgbClr val="00467F"/>
                </a:solidFill>
                <a:latin typeface="+mj-lt"/>
                <a:ea typeface="+mj-ea"/>
                <a:cs typeface="+mj-cs"/>
              </a:rPr>
              <a:t>)</a:t>
            </a:r>
          </a:p>
        </p:txBody>
      </p:sp>
      <p:graphicFrame>
        <p:nvGraphicFramePr>
          <p:cNvPr id="12" name="Grafico 11"/>
          <p:cNvGraphicFramePr>
            <a:graphicFrameLocks/>
          </p:cNvGraphicFramePr>
          <p:nvPr>
            <p:extLst>
              <p:ext uri="{D42A27DB-BD31-4B8C-83A1-F6EECF244321}">
                <p14:modId xmlns:p14="http://schemas.microsoft.com/office/powerpoint/2010/main" val="2602788046"/>
              </p:ext>
            </p:extLst>
          </p:nvPr>
        </p:nvGraphicFramePr>
        <p:xfrm>
          <a:off x="683568" y="3356992"/>
          <a:ext cx="7848872"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3" name="CasellaDiTesto 12"/>
          <p:cNvSpPr txBox="1"/>
          <p:nvPr/>
        </p:nvSpPr>
        <p:spPr>
          <a:xfrm>
            <a:off x="4860032" y="4355812"/>
            <a:ext cx="931665" cy="369332"/>
          </a:xfrm>
          <a:prstGeom prst="rect">
            <a:avLst/>
          </a:prstGeom>
          <a:noFill/>
        </p:spPr>
        <p:txBody>
          <a:bodyPr wrap="none" rtlCol="0">
            <a:spAutoFit/>
          </a:bodyPr>
          <a:lstStyle/>
          <a:p>
            <a:r>
              <a:rPr lang="it-IT" b="1" dirty="0" smtClean="0">
                <a:solidFill>
                  <a:schemeClr val="tx2"/>
                </a:solidFill>
              </a:rPr>
              <a:t>+ 29,5%</a:t>
            </a:r>
            <a:endParaRPr lang="it-IT" b="1" dirty="0">
              <a:solidFill>
                <a:schemeClr val="tx2"/>
              </a:solidFill>
            </a:endParaRPr>
          </a:p>
        </p:txBody>
      </p:sp>
      <p:cxnSp>
        <p:nvCxnSpPr>
          <p:cNvPr id="14" name="Connettore 1 13"/>
          <p:cNvCxnSpPr/>
          <p:nvPr/>
        </p:nvCxnSpPr>
        <p:spPr>
          <a:xfrm>
            <a:off x="1763688" y="422108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8172400" y="378904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1763688" y="4581128"/>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6084168" y="4581128"/>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e 17"/>
          <p:cNvSpPr/>
          <p:nvPr/>
        </p:nvSpPr>
        <p:spPr>
          <a:xfrm>
            <a:off x="4716016" y="4293096"/>
            <a:ext cx="1289759"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CasellaDiTesto 24"/>
          <p:cNvSpPr txBox="1"/>
          <p:nvPr/>
        </p:nvSpPr>
        <p:spPr>
          <a:xfrm>
            <a:off x="1979712" y="1012086"/>
            <a:ext cx="683200" cy="369332"/>
          </a:xfrm>
          <a:prstGeom prst="rect">
            <a:avLst/>
          </a:prstGeom>
          <a:noFill/>
        </p:spPr>
        <p:txBody>
          <a:bodyPr wrap="none" rtlCol="0">
            <a:spAutoFit/>
          </a:bodyPr>
          <a:lstStyle/>
          <a:p>
            <a:r>
              <a:rPr lang="it-IT" b="1" dirty="0" smtClean="0"/>
              <a:t>arrivi</a:t>
            </a:r>
            <a:endParaRPr lang="it-IT" b="1" dirty="0"/>
          </a:p>
        </p:txBody>
      </p:sp>
    </p:spTree>
    <p:extLst>
      <p:ext uri="{BB962C8B-B14F-4D97-AF65-F5344CB8AC3E}">
        <p14:creationId xmlns:p14="http://schemas.microsoft.com/office/powerpoint/2010/main" val="189330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4139506193"/>
              </p:ext>
            </p:extLst>
          </p:nvPr>
        </p:nvGraphicFramePr>
        <p:xfrm>
          <a:off x="899592" y="692697"/>
          <a:ext cx="7416824"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827584" y="1"/>
            <a:ext cx="7772400" cy="692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a:solidFill>
                  <a:srgbClr val="00467F"/>
                </a:solidFill>
                <a:latin typeface="+mn-lt"/>
                <a:ea typeface="+mn-ea"/>
                <a:cs typeface="+mn-cs"/>
              </a:rPr>
              <a:t>Italia: arrivi </a:t>
            </a:r>
            <a:r>
              <a:rPr lang="it-IT" sz="2200" b="1" dirty="0" smtClean="0">
                <a:solidFill>
                  <a:srgbClr val="00467F"/>
                </a:solidFill>
                <a:latin typeface="+mn-lt"/>
                <a:ea typeface="+mn-ea"/>
                <a:cs typeface="+mn-cs"/>
              </a:rPr>
              <a:t>e presenze internazionali </a:t>
            </a:r>
            <a:r>
              <a:rPr lang="it-IT" sz="1800" i="1" dirty="0" smtClean="0">
                <a:solidFill>
                  <a:srgbClr val="00467F"/>
                </a:solidFill>
              </a:rPr>
              <a:t>(var. % anno su anno)</a:t>
            </a:r>
            <a:endParaRPr lang="it-IT" sz="1800" i="1" dirty="0">
              <a:solidFill>
                <a:srgbClr val="00467F"/>
              </a:solidFill>
            </a:endParaRPr>
          </a:p>
        </p:txBody>
      </p:sp>
      <p:graphicFrame>
        <p:nvGraphicFramePr>
          <p:cNvPr id="4" name="Grafico 3"/>
          <p:cNvGraphicFramePr>
            <a:graphicFrameLocks/>
          </p:cNvGraphicFramePr>
          <p:nvPr>
            <p:extLst>
              <p:ext uri="{D42A27DB-BD31-4B8C-83A1-F6EECF244321}">
                <p14:modId xmlns:p14="http://schemas.microsoft.com/office/powerpoint/2010/main" val="2322372800"/>
              </p:ext>
            </p:extLst>
          </p:nvPr>
        </p:nvGraphicFramePr>
        <p:xfrm>
          <a:off x="899592" y="3429000"/>
          <a:ext cx="741682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1187624" y="1124744"/>
            <a:ext cx="683200" cy="369332"/>
          </a:xfrm>
          <a:prstGeom prst="rect">
            <a:avLst/>
          </a:prstGeom>
          <a:noFill/>
        </p:spPr>
        <p:txBody>
          <a:bodyPr wrap="none" rtlCol="0">
            <a:spAutoFit/>
          </a:bodyPr>
          <a:lstStyle/>
          <a:p>
            <a:r>
              <a:rPr lang="it-IT" b="1" dirty="0" smtClean="0"/>
              <a:t>arrivi</a:t>
            </a:r>
            <a:endParaRPr lang="it-IT" b="1" dirty="0"/>
          </a:p>
        </p:txBody>
      </p:sp>
      <p:sp>
        <p:nvSpPr>
          <p:cNvPr id="5" name="CasellaDiTesto 4"/>
          <p:cNvSpPr txBox="1"/>
          <p:nvPr/>
        </p:nvSpPr>
        <p:spPr>
          <a:xfrm>
            <a:off x="7281866" y="940078"/>
            <a:ext cx="1364476" cy="369332"/>
          </a:xfrm>
          <a:prstGeom prst="rect">
            <a:avLst/>
          </a:prstGeom>
          <a:solidFill>
            <a:schemeClr val="accent6">
              <a:lumMod val="20000"/>
              <a:lumOff val="80000"/>
            </a:schemeClr>
          </a:solidFill>
          <a:ln>
            <a:solidFill>
              <a:schemeClr val="accent1"/>
            </a:solidFill>
          </a:ln>
        </p:spPr>
        <p:txBody>
          <a:bodyPr wrap="none" rtlCol="0">
            <a:spAutoFit/>
          </a:bodyPr>
          <a:lstStyle/>
          <a:p>
            <a:r>
              <a:rPr lang="it-IT" b="1" dirty="0"/>
              <a:t>t</a:t>
            </a:r>
            <a:r>
              <a:rPr lang="it-IT" b="1" dirty="0" smtClean="0"/>
              <a:t>ma = +2,9%</a:t>
            </a:r>
            <a:endParaRPr lang="it-IT" b="1" dirty="0"/>
          </a:p>
        </p:txBody>
      </p:sp>
      <p:sp>
        <p:nvSpPr>
          <p:cNvPr id="7" name="CasellaDiTesto 6"/>
          <p:cNvSpPr txBox="1"/>
          <p:nvPr/>
        </p:nvSpPr>
        <p:spPr>
          <a:xfrm>
            <a:off x="7236296" y="3707740"/>
            <a:ext cx="1364476" cy="369332"/>
          </a:xfrm>
          <a:prstGeom prst="rect">
            <a:avLst/>
          </a:prstGeom>
          <a:solidFill>
            <a:schemeClr val="accent6">
              <a:lumMod val="20000"/>
              <a:lumOff val="80000"/>
            </a:schemeClr>
          </a:solidFill>
          <a:ln>
            <a:solidFill>
              <a:schemeClr val="accent1"/>
            </a:solidFill>
          </a:ln>
        </p:spPr>
        <p:txBody>
          <a:bodyPr wrap="none" rtlCol="0">
            <a:spAutoFit/>
          </a:bodyPr>
          <a:lstStyle/>
          <a:p>
            <a:r>
              <a:rPr lang="it-IT" b="1" dirty="0"/>
              <a:t>t</a:t>
            </a:r>
            <a:r>
              <a:rPr lang="it-IT" b="1" dirty="0" smtClean="0"/>
              <a:t>ma = +1,9%</a:t>
            </a:r>
            <a:endParaRPr lang="it-IT" b="1" dirty="0"/>
          </a:p>
        </p:txBody>
      </p:sp>
    </p:spTree>
    <p:extLst>
      <p:ext uri="{BB962C8B-B14F-4D97-AF65-F5344CB8AC3E}">
        <p14:creationId xmlns:p14="http://schemas.microsoft.com/office/powerpoint/2010/main" val="194602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4153737831"/>
              </p:ext>
            </p:extLst>
          </p:nvPr>
        </p:nvGraphicFramePr>
        <p:xfrm>
          <a:off x="755576" y="980728"/>
          <a:ext cx="7920880" cy="488193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827584" y="1"/>
            <a:ext cx="7772400" cy="6926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smtClean="0">
                <a:solidFill>
                  <a:srgbClr val="00467F"/>
                </a:solidFill>
                <a:latin typeface="+mn-lt"/>
                <a:ea typeface="+mn-ea"/>
                <a:cs typeface="+mn-cs"/>
              </a:rPr>
              <a:t>Un problema: la permanenza media cala</a:t>
            </a:r>
          </a:p>
          <a:p>
            <a:r>
              <a:rPr lang="it-IT" sz="1900" i="1" dirty="0" smtClean="0">
                <a:solidFill>
                  <a:srgbClr val="00467F"/>
                </a:solidFill>
                <a:latin typeface="+mn-lt"/>
                <a:ea typeface="+mn-ea"/>
                <a:cs typeface="+mn-cs"/>
              </a:rPr>
              <a:t>(n. giorni per turista straniero)</a:t>
            </a:r>
            <a:endParaRPr lang="it-IT" sz="1900" i="1" dirty="0">
              <a:solidFill>
                <a:srgbClr val="00467F"/>
              </a:solidFill>
            </a:endParaRPr>
          </a:p>
        </p:txBody>
      </p:sp>
    </p:spTree>
    <p:extLst>
      <p:ext uri="{BB962C8B-B14F-4D97-AF65-F5344CB8AC3E}">
        <p14:creationId xmlns:p14="http://schemas.microsoft.com/office/powerpoint/2010/main" val="141184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764704"/>
            <a:ext cx="5382344" cy="5255285"/>
          </a:xfrm>
          <a:prstGeom prst="rect">
            <a:avLst/>
          </a:prstGeom>
        </p:spPr>
        <p:txBody>
          <a:bodyPr wrap="square">
            <a:spAutoFit/>
          </a:bodyPr>
          <a:lstStyle/>
          <a:p>
            <a:pPr>
              <a:lnSpc>
                <a:spcPct val="115000"/>
              </a:lnSpc>
              <a:spcAft>
                <a:spcPts val="1000"/>
              </a:spcAft>
            </a:pPr>
            <a:r>
              <a:rPr lang="it-IT" b="1" dirty="0">
                <a:solidFill>
                  <a:schemeClr val="tx2"/>
                </a:solidFill>
                <a:ea typeface="Calibri"/>
                <a:cs typeface="Times New Roman"/>
              </a:rPr>
              <a:t>Il turismo internazionale nel </a:t>
            </a:r>
            <a:r>
              <a:rPr lang="it-IT" b="1" dirty="0" smtClean="0">
                <a:solidFill>
                  <a:schemeClr val="tx2"/>
                </a:solidFill>
                <a:ea typeface="Calibri"/>
                <a:cs typeface="Times New Roman"/>
              </a:rPr>
              <a:t>mondo</a:t>
            </a:r>
            <a:endParaRPr lang="it-IT" b="1" dirty="0">
              <a:solidFill>
                <a:schemeClr val="tx2"/>
              </a:solidFill>
              <a:ea typeface="Calibri"/>
              <a:cs typeface="Times New Roman"/>
            </a:endParaRPr>
          </a:p>
          <a:p>
            <a:pPr marL="342900" lvl="0" indent="-342900">
              <a:lnSpc>
                <a:spcPct val="115000"/>
              </a:lnSpc>
              <a:spcAft>
                <a:spcPts val="0"/>
              </a:spcAft>
              <a:buFont typeface="Symbol"/>
              <a:buChar char=""/>
            </a:pPr>
            <a:r>
              <a:rPr lang="it-IT" dirty="0" smtClean="0">
                <a:solidFill>
                  <a:schemeClr val="tx2"/>
                </a:solidFill>
                <a:ea typeface="Calibri"/>
                <a:cs typeface="Times New Roman"/>
              </a:rPr>
              <a:t>Partenze mondiali</a:t>
            </a:r>
          </a:p>
          <a:p>
            <a:pPr marL="342900" lvl="0" indent="-342900">
              <a:lnSpc>
                <a:spcPct val="115000"/>
              </a:lnSpc>
              <a:spcAft>
                <a:spcPts val="0"/>
              </a:spcAft>
              <a:buFont typeface="Symbol"/>
              <a:buChar char=""/>
            </a:pPr>
            <a:r>
              <a:rPr lang="it-IT" dirty="0" smtClean="0">
                <a:solidFill>
                  <a:schemeClr val="tx2"/>
                </a:solidFill>
                <a:ea typeface="Calibri"/>
                <a:cs typeface="Times New Roman"/>
              </a:rPr>
              <a:t>Partenze per Paese</a:t>
            </a:r>
            <a:endParaRPr lang="it-IT" dirty="0">
              <a:solidFill>
                <a:schemeClr val="tx2"/>
              </a:solidFill>
              <a:ea typeface="Calibri"/>
              <a:cs typeface="Times New Roman"/>
            </a:endParaRPr>
          </a:p>
          <a:p>
            <a:pPr marL="342900" lvl="0" indent="-342900">
              <a:lnSpc>
                <a:spcPct val="115000"/>
              </a:lnSpc>
              <a:buFont typeface="Symbol"/>
              <a:buChar char=""/>
            </a:pPr>
            <a:r>
              <a:rPr lang="it-IT" dirty="0" smtClean="0">
                <a:solidFill>
                  <a:schemeClr val="tx2"/>
                </a:solidFill>
                <a:ea typeface="Calibri"/>
                <a:cs typeface="Times New Roman"/>
              </a:rPr>
              <a:t>Primi 20 Paesi per spesa ed entrate</a:t>
            </a:r>
            <a:endParaRPr lang="it-IT" dirty="0">
              <a:solidFill>
                <a:schemeClr val="tx2"/>
              </a:solidFill>
              <a:ea typeface="Calibri"/>
              <a:cs typeface="Times New Roman"/>
            </a:endParaRPr>
          </a:p>
          <a:p>
            <a:pPr lvl="0">
              <a:lnSpc>
                <a:spcPct val="115000"/>
              </a:lnSpc>
            </a:pPr>
            <a:endParaRPr lang="it-IT" dirty="0">
              <a:solidFill>
                <a:schemeClr val="tx2"/>
              </a:solidFill>
              <a:ea typeface="Calibri"/>
              <a:cs typeface="Times New Roman"/>
            </a:endParaRPr>
          </a:p>
          <a:p>
            <a:pPr>
              <a:lnSpc>
                <a:spcPct val="115000"/>
              </a:lnSpc>
              <a:spcAft>
                <a:spcPts val="1000"/>
              </a:spcAft>
            </a:pPr>
            <a:r>
              <a:rPr lang="it-IT" b="1" dirty="0">
                <a:solidFill>
                  <a:schemeClr val="tx2"/>
                </a:solidFill>
                <a:ea typeface="Calibri"/>
                <a:cs typeface="Times New Roman"/>
              </a:rPr>
              <a:t>Il turismo internazionale in Italia </a:t>
            </a:r>
            <a:endParaRPr lang="it-IT" b="1" dirty="0" smtClean="0">
              <a:solidFill>
                <a:schemeClr val="tx2"/>
              </a:solidFill>
              <a:ea typeface="Calibri"/>
              <a:cs typeface="Times New Roman"/>
            </a:endParaRPr>
          </a:p>
          <a:p>
            <a:pPr marL="342900" indent="-342900">
              <a:lnSpc>
                <a:spcPct val="115000"/>
              </a:lnSpc>
              <a:buFont typeface="Symbol"/>
              <a:buChar char=""/>
            </a:pPr>
            <a:r>
              <a:rPr lang="it-IT" dirty="0">
                <a:solidFill>
                  <a:schemeClr val="tx2"/>
                </a:solidFill>
                <a:ea typeface="Calibri"/>
                <a:cs typeface="Times New Roman"/>
              </a:rPr>
              <a:t>Arrivi</a:t>
            </a:r>
          </a:p>
          <a:p>
            <a:pPr marL="342900" lvl="0" indent="-342900">
              <a:lnSpc>
                <a:spcPct val="115000"/>
              </a:lnSpc>
              <a:spcAft>
                <a:spcPts val="0"/>
              </a:spcAft>
              <a:buFont typeface="Symbol"/>
              <a:buChar char=""/>
            </a:pPr>
            <a:r>
              <a:rPr lang="it-IT" dirty="0">
                <a:solidFill>
                  <a:schemeClr val="tx2"/>
                </a:solidFill>
                <a:ea typeface="Calibri"/>
                <a:cs typeface="Times New Roman"/>
              </a:rPr>
              <a:t>Spesa</a:t>
            </a:r>
          </a:p>
          <a:p>
            <a:pPr marL="342900" lvl="0" indent="-342900">
              <a:lnSpc>
                <a:spcPct val="115000"/>
              </a:lnSpc>
              <a:spcAft>
                <a:spcPts val="0"/>
              </a:spcAft>
              <a:buFont typeface="Symbol"/>
              <a:buChar char=""/>
            </a:pPr>
            <a:r>
              <a:rPr lang="it-IT" dirty="0" smtClean="0">
                <a:solidFill>
                  <a:schemeClr val="tx2"/>
                </a:solidFill>
                <a:ea typeface="Calibri"/>
                <a:cs typeface="Times New Roman"/>
              </a:rPr>
              <a:t>Principali mercati incoming</a:t>
            </a:r>
            <a:endParaRPr lang="it-IT" dirty="0">
              <a:solidFill>
                <a:schemeClr val="tx2"/>
              </a:solidFill>
              <a:ea typeface="Calibri"/>
              <a:cs typeface="Times New Roman"/>
            </a:endParaRPr>
          </a:p>
          <a:p>
            <a:pPr marL="342900" lvl="0" indent="-342900">
              <a:lnSpc>
                <a:spcPct val="115000"/>
              </a:lnSpc>
              <a:spcAft>
                <a:spcPts val="0"/>
              </a:spcAft>
              <a:buFont typeface="Symbol"/>
              <a:buChar char=""/>
            </a:pPr>
            <a:r>
              <a:rPr lang="it-IT" dirty="0">
                <a:solidFill>
                  <a:schemeClr val="tx2"/>
                </a:solidFill>
                <a:ea typeface="Calibri"/>
                <a:cs typeface="Times New Roman"/>
              </a:rPr>
              <a:t>Quote di mercato</a:t>
            </a:r>
          </a:p>
          <a:p>
            <a:pPr marL="342900" lvl="0" indent="-342900">
              <a:lnSpc>
                <a:spcPct val="115000"/>
              </a:lnSpc>
              <a:buFont typeface="Symbol"/>
              <a:buChar char=""/>
            </a:pPr>
            <a:r>
              <a:rPr lang="it-IT" dirty="0">
                <a:solidFill>
                  <a:schemeClr val="tx2"/>
                </a:solidFill>
                <a:ea typeface="Calibri"/>
                <a:cs typeface="Times New Roman"/>
              </a:rPr>
              <a:t>T</a:t>
            </a:r>
            <a:r>
              <a:rPr lang="it-IT" dirty="0" smtClean="0">
                <a:solidFill>
                  <a:schemeClr val="tx2"/>
                </a:solidFill>
                <a:ea typeface="Calibri"/>
                <a:cs typeface="Times New Roman"/>
              </a:rPr>
              <a:t>urismo </a:t>
            </a:r>
            <a:r>
              <a:rPr lang="it-IT" dirty="0">
                <a:solidFill>
                  <a:schemeClr val="tx2"/>
                </a:solidFill>
                <a:ea typeface="Calibri"/>
                <a:cs typeface="Times New Roman"/>
              </a:rPr>
              <a:t>internazionale nelle </a:t>
            </a:r>
            <a:r>
              <a:rPr lang="it-IT" dirty="0" smtClean="0">
                <a:solidFill>
                  <a:schemeClr val="tx2"/>
                </a:solidFill>
                <a:ea typeface="Calibri"/>
                <a:cs typeface="Times New Roman"/>
              </a:rPr>
              <a:t>regioni</a:t>
            </a:r>
          </a:p>
          <a:p>
            <a:pPr marL="342900" lvl="0" indent="-342900">
              <a:lnSpc>
                <a:spcPct val="115000"/>
              </a:lnSpc>
              <a:buFont typeface="Symbol"/>
              <a:buChar char=""/>
            </a:pPr>
            <a:endParaRPr lang="it-IT" dirty="0">
              <a:solidFill>
                <a:schemeClr val="tx2"/>
              </a:solidFill>
              <a:ea typeface="Calibri"/>
              <a:cs typeface="Times New Roman"/>
            </a:endParaRPr>
          </a:p>
          <a:p>
            <a:pPr lvl="0">
              <a:lnSpc>
                <a:spcPct val="115000"/>
              </a:lnSpc>
            </a:pPr>
            <a:r>
              <a:rPr lang="it-IT" b="1" dirty="0">
                <a:solidFill>
                  <a:schemeClr val="tx2"/>
                </a:solidFill>
                <a:ea typeface="Calibri"/>
                <a:cs typeface="Times New Roman"/>
              </a:rPr>
              <a:t>Le </a:t>
            </a:r>
            <a:r>
              <a:rPr lang="it-IT" b="1" dirty="0" smtClean="0">
                <a:solidFill>
                  <a:schemeClr val="tx2"/>
                </a:solidFill>
                <a:ea typeface="Calibri"/>
                <a:cs typeface="Times New Roman"/>
              </a:rPr>
              <a:t>previsioni di </a:t>
            </a:r>
            <a:r>
              <a:rPr lang="it-IT" b="1" dirty="0">
                <a:solidFill>
                  <a:schemeClr val="tx2"/>
                </a:solidFill>
                <a:ea typeface="Calibri"/>
                <a:cs typeface="Times New Roman"/>
              </a:rPr>
              <a:t>breve-medio termine</a:t>
            </a:r>
            <a:endParaRPr lang="it-IT" b="1" dirty="0" smtClean="0">
              <a:solidFill>
                <a:schemeClr val="tx2"/>
              </a:solidFill>
              <a:ea typeface="Calibri"/>
              <a:cs typeface="Times New Roman"/>
            </a:endParaRPr>
          </a:p>
          <a:p>
            <a:pPr marL="342900" lvl="0" indent="-342900">
              <a:lnSpc>
                <a:spcPct val="115000"/>
              </a:lnSpc>
              <a:buFont typeface="Symbol"/>
              <a:buChar char=""/>
            </a:pPr>
            <a:r>
              <a:rPr lang="it-IT" dirty="0" smtClean="0">
                <a:solidFill>
                  <a:schemeClr val="tx2"/>
                </a:solidFill>
                <a:ea typeface="Calibri"/>
                <a:cs typeface="Times New Roman"/>
              </a:rPr>
              <a:t>Partenze internazionali</a:t>
            </a:r>
          </a:p>
          <a:p>
            <a:pPr marL="342900" lvl="0" indent="-342900">
              <a:lnSpc>
                <a:spcPct val="115000"/>
              </a:lnSpc>
              <a:spcAft>
                <a:spcPts val="1000"/>
              </a:spcAft>
              <a:buFont typeface="Symbol"/>
              <a:buChar char=""/>
            </a:pPr>
            <a:r>
              <a:rPr lang="it-IT" dirty="0" smtClean="0">
                <a:solidFill>
                  <a:schemeClr val="tx2"/>
                </a:solidFill>
                <a:ea typeface="Calibri"/>
                <a:cs typeface="Times New Roman"/>
              </a:rPr>
              <a:t>Arrivi in Italia</a:t>
            </a:r>
            <a:endParaRPr lang="it-IT" dirty="0">
              <a:solidFill>
                <a:schemeClr val="tx2"/>
              </a:solidFill>
              <a:ea typeface="Calibri"/>
              <a:cs typeface="Times New Roman"/>
            </a:endParaRPr>
          </a:p>
        </p:txBody>
      </p:sp>
      <p:sp>
        <p:nvSpPr>
          <p:cNvPr id="4" name="CasellaDiTesto 3"/>
          <p:cNvSpPr txBox="1"/>
          <p:nvPr/>
        </p:nvSpPr>
        <p:spPr>
          <a:xfrm>
            <a:off x="395536" y="116632"/>
            <a:ext cx="838691" cy="369332"/>
          </a:xfrm>
          <a:prstGeom prst="rect">
            <a:avLst/>
          </a:prstGeom>
          <a:noFill/>
        </p:spPr>
        <p:txBody>
          <a:bodyPr wrap="none" rtlCol="0">
            <a:spAutoFit/>
          </a:bodyPr>
          <a:lstStyle/>
          <a:p>
            <a:r>
              <a:rPr lang="it-IT" b="1" dirty="0" smtClean="0">
                <a:solidFill>
                  <a:schemeClr val="bg1"/>
                </a:solidFill>
              </a:rPr>
              <a:t>INDICE</a:t>
            </a:r>
            <a:endParaRPr lang="it-IT" b="1" dirty="0">
              <a:solidFill>
                <a:schemeClr val="bg1"/>
              </a:solidFill>
            </a:endParaRPr>
          </a:p>
        </p:txBody>
      </p:sp>
    </p:spTree>
    <p:extLst>
      <p:ext uri="{BB962C8B-B14F-4D97-AF65-F5344CB8AC3E}">
        <p14:creationId xmlns:p14="http://schemas.microsoft.com/office/powerpoint/2010/main" val="3467857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802" y="620688"/>
            <a:ext cx="7272808" cy="5591787"/>
          </a:xfrm>
          <a:prstGeom prst="rect">
            <a:avLst/>
          </a:prstGeom>
        </p:spPr>
        <p:txBody>
          <a:bodyPr wrap="square">
            <a:spAutoFit/>
          </a:bodyPr>
          <a:lstStyle/>
          <a:p>
            <a:pPr algn="just">
              <a:lnSpc>
                <a:spcPct val="115000"/>
              </a:lnSpc>
            </a:pPr>
            <a:r>
              <a:rPr lang="it-IT" sz="1400" dirty="0" smtClean="0">
                <a:solidFill>
                  <a:schemeClr val="tx2"/>
                </a:solidFill>
              </a:rPr>
              <a:t>La lettura della dinamica del turismo internazionale in Italia non può prescindere  dall’analisi delle entrate valutarie. Nel 2015 i turisti stranieri hanno speso in Italia circa 36 miliardi di euro a prezzi correnti (erano 29 nel 2001).</a:t>
            </a:r>
          </a:p>
          <a:p>
            <a:pPr algn="just">
              <a:lnSpc>
                <a:spcPct val="115000"/>
              </a:lnSpc>
            </a:pPr>
            <a:r>
              <a:rPr lang="it-IT" sz="1400" dirty="0" smtClean="0">
                <a:solidFill>
                  <a:schemeClr val="tx2"/>
                </a:solidFill>
                <a:ea typeface="Calibri"/>
                <a:cs typeface="Times New Roman"/>
              </a:rPr>
              <a:t>La crescita nominale di circa 24 punti percentuali si trasforma in una flessione reale di oltre il 3% attualizzando i valori ai prezzi del 2015. Un risultato soltanto in parte riconducibile alla dinamica dell’inflazione nel nostro Paese considerando che anche a prezzi correnti la spesa per presenza risulta in calo. Circostanza che rimanda nuovamente al tema della contrazione della permanenza media. In effetti la spesa per presenza passa 1.035 euro dl 2001 (810 a prezzi correnti) a 676 euro del 2015 con un calo reale del 35%.</a:t>
            </a:r>
          </a:p>
          <a:p>
            <a:pPr algn="just">
              <a:lnSpc>
                <a:spcPct val="115000"/>
              </a:lnSpc>
              <a:spcAft>
                <a:spcPts val="1000"/>
              </a:spcAft>
            </a:pPr>
            <a:r>
              <a:rPr lang="it-IT" sz="1400" dirty="0" smtClean="0">
                <a:solidFill>
                  <a:schemeClr val="tx2"/>
                </a:solidFill>
                <a:ea typeface="Calibri"/>
                <a:cs typeface="Times New Roman"/>
              </a:rPr>
              <a:t>Nella dinamica della spesa possiamo individuare tre differenti cicli:</a:t>
            </a:r>
          </a:p>
          <a:p>
            <a:pPr marL="342900" indent="-342900" algn="just">
              <a:spcAft>
                <a:spcPts val="1000"/>
              </a:spcAft>
              <a:buFont typeface="+mj-lt"/>
              <a:buAutoNum type="arabicPeriod"/>
            </a:pPr>
            <a:r>
              <a:rPr lang="it-IT" sz="1400" dirty="0" smtClean="0">
                <a:solidFill>
                  <a:schemeClr val="tx2"/>
                </a:solidFill>
                <a:ea typeface="Calibri"/>
                <a:cs typeface="Times New Roman"/>
              </a:rPr>
              <a:t>2001-2005: forte contrazione</a:t>
            </a:r>
            <a:endParaRPr lang="it-IT" sz="1400" dirty="0">
              <a:solidFill>
                <a:schemeClr val="tx2"/>
              </a:solidFill>
              <a:ea typeface="Calibri"/>
              <a:cs typeface="Times New Roman"/>
            </a:endParaRPr>
          </a:p>
          <a:p>
            <a:pPr marL="342900" indent="-342900" algn="just">
              <a:spcAft>
                <a:spcPts val="1000"/>
              </a:spcAft>
              <a:buFont typeface="+mj-lt"/>
              <a:buAutoNum type="arabicPeriod"/>
            </a:pPr>
            <a:r>
              <a:rPr lang="it-IT" sz="1400" dirty="0" smtClean="0">
                <a:solidFill>
                  <a:schemeClr val="tx2"/>
                </a:solidFill>
                <a:ea typeface="Calibri"/>
                <a:cs typeface="Times New Roman"/>
              </a:rPr>
              <a:t>2006-2010: leggera contrazione</a:t>
            </a:r>
          </a:p>
          <a:p>
            <a:pPr marL="342900" indent="-342900" algn="just">
              <a:spcAft>
                <a:spcPts val="1000"/>
              </a:spcAft>
              <a:buFont typeface="+mj-lt"/>
              <a:buAutoNum type="arabicPeriod"/>
            </a:pPr>
            <a:r>
              <a:rPr lang="it-IT" sz="1400" dirty="0" smtClean="0">
                <a:solidFill>
                  <a:schemeClr val="tx2"/>
                </a:solidFill>
                <a:ea typeface="Calibri"/>
                <a:cs typeface="Times New Roman"/>
              </a:rPr>
              <a:t>2011-2015: crescita</a:t>
            </a:r>
          </a:p>
          <a:p>
            <a:pPr algn="just">
              <a:lnSpc>
                <a:spcPct val="115000"/>
              </a:lnSpc>
              <a:spcAft>
                <a:spcPts val="1000"/>
              </a:spcAft>
            </a:pPr>
            <a:r>
              <a:rPr lang="it-IT" sz="1400" dirty="0" smtClean="0">
                <a:solidFill>
                  <a:schemeClr val="tx2"/>
                </a:solidFill>
                <a:ea typeface="Calibri"/>
                <a:cs typeface="Times New Roman"/>
              </a:rPr>
              <a:t>Sul primo ciclo pesa il rallentamento dell’economia tedesca e fattori geopolitici conseguenti  all’attacco alle torri gemelle nel 2001 a New York ed all’inizio della seconda guerra del Golfo nel 2003. Sul secondo ciclo, dopo un iniziale avvio di ripresa, pesa negativamente l’ipoteca della grande recessione mentre il terzo ciclo viene influenzato positivamente dalle buone performance economiche in alcuni nostri importanti mercati incoming</a:t>
            </a:r>
            <a:r>
              <a:rPr lang="it-IT" sz="1400" dirty="0">
                <a:solidFill>
                  <a:schemeClr val="tx2"/>
                </a:solidFill>
                <a:ea typeface="Calibri"/>
                <a:cs typeface="Times New Roman"/>
              </a:rPr>
              <a:t> </a:t>
            </a:r>
            <a:r>
              <a:rPr lang="it-IT" sz="1400" dirty="0" smtClean="0">
                <a:solidFill>
                  <a:schemeClr val="tx2"/>
                </a:solidFill>
                <a:ea typeface="Calibri"/>
                <a:cs typeface="Times New Roman"/>
              </a:rPr>
              <a:t>(Germania, </a:t>
            </a:r>
            <a:r>
              <a:rPr lang="it-IT" sz="1400" dirty="0">
                <a:solidFill>
                  <a:schemeClr val="tx2"/>
                </a:solidFill>
                <a:ea typeface="Calibri"/>
                <a:cs typeface="Times New Roman"/>
              </a:rPr>
              <a:t>Stati </a:t>
            </a:r>
            <a:r>
              <a:rPr lang="it-IT" sz="1400" dirty="0" smtClean="0">
                <a:solidFill>
                  <a:schemeClr val="tx2"/>
                </a:solidFill>
                <a:ea typeface="Calibri"/>
                <a:cs typeface="Times New Roman"/>
              </a:rPr>
              <a:t>Uniti e Regno Unito) nonostante il verificarsi di una lunga serie di eventi in grado di condizionare pesantemente il quadro geopolitico  a livello globale.</a:t>
            </a:r>
          </a:p>
        </p:txBody>
      </p:sp>
    </p:spTree>
    <p:extLst>
      <p:ext uri="{BB962C8B-B14F-4D97-AF65-F5344CB8AC3E}">
        <p14:creationId xmlns:p14="http://schemas.microsoft.com/office/powerpoint/2010/main" val="1971642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fico 22"/>
          <p:cNvGraphicFramePr>
            <a:graphicFrameLocks/>
          </p:cNvGraphicFramePr>
          <p:nvPr>
            <p:extLst>
              <p:ext uri="{D42A27DB-BD31-4B8C-83A1-F6EECF244321}">
                <p14:modId xmlns:p14="http://schemas.microsoft.com/office/powerpoint/2010/main" val="848391944"/>
              </p:ext>
            </p:extLst>
          </p:nvPr>
        </p:nvGraphicFramePr>
        <p:xfrm>
          <a:off x="153852" y="980728"/>
          <a:ext cx="885698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ttangolo 18"/>
          <p:cNvSpPr/>
          <p:nvPr/>
        </p:nvSpPr>
        <p:spPr>
          <a:xfrm>
            <a:off x="6768161" y="2402304"/>
            <a:ext cx="900183" cy="37862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p:cNvSpPr/>
          <p:nvPr/>
        </p:nvSpPr>
        <p:spPr>
          <a:xfrm>
            <a:off x="4283968" y="3635732"/>
            <a:ext cx="1008112"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1691255" y="2276872"/>
            <a:ext cx="1008112" cy="3600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itolo 1"/>
          <p:cNvSpPr txBox="1">
            <a:spLocks/>
          </p:cNvSpPr>
          <p:nvPr/>
        </p:nvSpPr>
        <p:spPr>
          <a:xfrm>
            <a:off x="467544" y="-99392"/>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rgbClr val="00467F"/>
                </a:solidFill>
              </a:rPr>
              <a:t>Italia: entrate valutarie per viaggi</a:t>
            </a:r>
          </a:p>
          <a:p>
            <a:r>
              <a:rPr lang="it-IT" sz="1800" i="1" dirty="0" smtClean="0">
                <a:solidFill>
                  <a:srgbClr val="00467F"/>
                </a:solidFill>
              </a:rPr>
              <a:t>(milioni di euro a prezzi 2015)</a:t>
            </a:r>
            <a:endParaRPr lang="it-IT" sz="1800" i="1" dirty="0">
              <a:solidFill>
                <a:srgbClr val="00467F"/>
              </a:solidFill>
            </a:endParaRPr>
          </a:p>
        </p:txBody>
      </p:sp>
      <p:cxnSp>
        <p:nvCxnSpPr>
          <p:cNvPr id="5" name="Connettore 1 4"/>
          <p:cNvCxnSpPr/>
          <p:nvPr/>
        </p:nvCxnSpPr>
        <p:spPr>
          <a:xfrm>
            <a:off x="3383951" y="1124744"/>
            <a:ext cx="35921" cy="41764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6087132" y="1109212"/>
            <a:ext cx="36004" cy="41764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8784468" y="1124744"/>
            <a:ext cx="36004" cy="41764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691255" y="2276872"/>
            <a:ext cx="1015021" cy="369332"/>
          </a:xfrm>
          <a:prstGeom prst="rect">
            <a:avLst/>
          </a:prstGeom>
          <a:noFill/>
        </p:spPr>
        <p:txBody>
          <a:bodyPr wrap="none" rtlCol="0">
            <a:spAutoFit/>
          </a:bodyPr>
          <a:lstStyle/>
          <a:p>
            <a:r>
              <a:rPr lang="it-IT" dirty="0" smtClean="0"/>
              <a:t>flessione</a:t>
            </a:r>
            <a:endParaRPr lang="it-IT" dirty="0"/>
          </a:p>
        </p:txBody>
      </p:sp>
      <p:sp>
        <p:nvSpPr>
          <p:cNvPr id="12" name="CasellaDiTesto 11"/>
          <p:cNvSpPr txBox="1"/>
          <p:nvPr/>
        </p:nvSpPr>
        <p:spPr>
          <a:xfrm>
            <a:off x="4277059" y="3635732"/>
            <a:ext cx="1015021" cy="369332"/>
          </a:xfrm>
          <a:prstGeom prst="rect">
            <a:avLst/>
          </a:prstGeom>
          <a:noFill/>
        </p:spPr>
        <p:txBody>
          <a:bodyPr wrap="none" rtlCol="0">
            <a:spAutoFit/>
          </a:bodyPr>
          <a:lstStyle/>
          <a:p>
            <a:r>
              <a:rPr lang="it-IT" dirty="0" smtClean="0"/>
              <a:t>flessione</a:t>
            </a:r>
            <a:endParaRPr lang="it-IT" dirty="0"/>
          </a:p>
        </p:txBody>
      </p:sp>
      <p:sp>
        <p:nvSpPr>
          <p:cNvPr id="13" name="CasellaDiTesto 12"/>
          <p:cNvSpPr txBox="1"/>
          <p:nvPr/>
        </p:nvSpPr>
        <p:spPr>
          <a:xfrm>
            <a:off x="6765933" y="2423790"/>
            <a:ext cx="900183" cy="369332"/>
          </a:xfrm>
          <a:prstGeom prst="rect">
            <a:avLst/>
          </a:prstGeom>
          <a:noFill/>
        </p:spPr>
        <p:txBody>
          <a:bodyPr wrap="none" rtlCol="0">
            <a:spAutoFit/>
          </a:bodyPr>
          <a:lstStyle/>
          <a:p>
            <a:r>
              <a:rPr lang="it-IT" dirty="0" smtClean="0"/>
              <a:t>crescita</a:t>
            </a:r>
            <a:endParaRPr lang="it-IT" dirty="0"/>
          </a:p>
        </p:txBody>
      </p:sp>
      <p:sp>
        <p:nvSpPr>
          <p:cNvPr id="20" name="CasellaDiTesto 19"/>
          <p:cNvSpPr txBox="1"/>
          <p:nvPr/>
        </p:nvSpPr>
        <p:spPr>
          <a:xfrm>
            <a:off x="1691680" y="2636912"/>
            <a:ext cx="1042273" cy="338554"/>
          </a:xfrm>
          <a:prstGeom prst="rect">
            <a:avLst/>
          </a:prstGeom>
          <a:noFill/>
        </p:spPr>
        <p:txBody>
          <a:bodyPr wrap="none" rtlCol="0">
            <a:spAutoFit/>
          </a:bodyPr>
          <a:lstStyle/>
          <a:p>
            <a:r>
              <a:rPr lang="it-IT" sz="1600" b="1" dirty="0" smtClean="0"/>
              <a:t>tma -3,2%</a:t>
            </a:r>
            <a:endParaRPr lang="it-IT" sz="1600" b="1" dirty="0"/>
          </a:p>
        </p:txBody>
      </p:sp>
      <p:sp>
        <p:nvSpPr>
          <p:cNvPr id="21" name="CasellaDiTesto 20"/>
          <p:cNvSpPr txBox="1"/>
          <p:nvPr/>
        </p:nvSpPr>
        <p:spPr>
          <a:xfrm>
            <a:off x="4249807" y="3995772"/>
            <a:ext cx="1042273" cy="338554"/>
          </a:xfrm>
          <a:prstGeom prst="rect">
            <a:avLst/>
          </a:prstGeom>
          <a:noFill/>
        </p:spPr>
        <p:txBody>
          <a:bodyPr wrap="none" rtlCol="0">
            <a:spAutoFit/>
          </a:bodyPr>
          <a:lstStyle/>
          <a:p>
            <a:r>
              <a:rPr lang="it-IT" sz="1600" b="1" dirty="0" smtClean="0"/>
              <a:t>tma -1,3%</a:t>
            </a:r>
            <a:endParaRPr lang="it-IT" sz="1600" b="1" dirty="0"/>
          </a:p>
        </p:txBody>
      </p:sp>
      <p:sp>
        <p:nvSpPr>
          <p:cNvPr id="22" name="CasellaDiTesto 21"/>
          <p:cNvSpPr txBox="1"/>
          <p:nvPr/>
        </p:nvSpPr>
        <p:spPr>
          <a:xfrm>
            <a:off x="6658004" y="2802414"/>
            <a:ext cx="1082348" cy="338554"/>
          </a:xfrm>
          <a:prstGeom prst="rect">
            <a:avLst/>
          </a:prstGeom>
          <a:noFill/>
        </p:spPr>
        <p:txBody>
          <a:bodyPr wrap="none" rtlCol="0">
            <a:spAutoFit/>
          </a:bodyPr>
          <a:lstStyle/>
          <a:p>
            <a:r>
              <a:rPr lang="it-IT" sz="1600" b="1" dirty="0" smtClean="0"/>
              <a:t>tma +2,7%</a:t>
            </a:r>
            <a:endParaRPr lang="it-IT" sz="1600" b="1" dirty="0"/>
          </a:p>
        </p:txBody>
      </p:sp>
    </p:spTree>
    <p:extLst>
      <p:ext uri="{BB962C8B-B14F-4D97-AF65-F5344CB8AC3E}">
        <p14:creationId xmlns:p14="http://schemas.microsoft.com/office/powerpoint/2010/main" val="175781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67544" y="-99392"/>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rgbClr val="00467F"/>
                </a:solidFill>
              </a:rPr>
              <a:t>Italia: spesa per arrivo</a:t>
            </a:r>
          </a:p>
          <a:p>
            <a:r>
              <a:rPr lang="it-IT" sz="1800" i="1" dirty="0" smtClean="0">
                <a:solidFill>
                  <a:srgbClr val="00467F"/>
                </a:solidFill>
              </a:rPr>
              <a:t>(euro a prezzi 2015)</a:t>
            </a:r>
            <a:endParaRPr lang="it-IT" sz="1800" i="1" dirty="0">
              <a:solidFill>
                <a:srgbClr val="00467F"/>
              </a:solidFill>
            </a:endParaRPr>
          </a:p>
        </p:txBody>
      </p:sp>
      <p:graphicFrame>
        <p:nvGraphicFramePr>
          <p:cNvPr id="5" name="Grafico 4"/>
          <p:cNvGraphicFramePr>
            <a:graphicFrameLocks/>
          </p:cNvGraphicFramePr>
          <p:nvPr>
            <p:extLst>
              <p:ext uri="{D42A27DB-BD31-4B8C-83A1-F6EECF244321}">
                <p14:modId xmlns:p14="http://schemas.microsoft.com/office/powerpoint/2010/main" val="396926619"/>
              </p:ext>
            </p:extLst>
          </p:nvPr>
        </p:nvGraphicFramePr>
        <p:xfrm>
          <a:off x="904875" y="1307306"/>
          <a:ext cx="7334250" cy="42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033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087724" y="836712"/>
            <a:ext cx="4968552" cy="14903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itolo 1"/>
          <p:cNvSpPr txBox="1">
            <a:spLocks/>
          </p:cNvSpPr>
          <p:nvPr/>
        </p:nvSpPr>
        <p:spPr>
          <a:xfrm>
            <a:off x="827584" y="1"/>
            <a:ext cx="7772400" cy="6926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smtClean="0">
                <a:solidFill>
                  <a:srgbClr val="00467F"/>
                </a:solidFill>
                <a:latin typeface="+mn-lt"/>
                <a:ea typeface="+mn-ea"/>
                <a:cs typeface="+mn-cs"/>
              </a:rPr>
              <a:t>Entrate valutarie reali e potenziali</a:t>
            </a:r>
          </a:p>
          <a:p>
            <a:r>
              <a:rPr lang="it-IT" sz="1900" i="1" dirty="0">
                <a:solidFill>
                  <a:srgbClr val="00467F"/>
                </a:solidFill>
              </a:rPr>
              <a:t>(valori assoluti a prezzi 2015)</a:t>
            </a:r>
          </a:p>
        </p:txBody>
      </p:sp>
      <p:sp>
        <p:nvSpPr>
          <p:cNvPr id="4" name="CasellaDiTesto 3"/>
          <p:cNvSpPr txBox="1"/>
          <p:nvPr/>
        </p:nvSpPr>
        <p:spPr>
          <a:xfrm>
            <a:off x="2159732" y="836712"/>
            <a:ext cx="4896544" cy="1477328"/>
          </a:xfrm>
          <a:prstGeom prst="rect">
            <a:avLst/>
          </a:prstGeom>
          <a:noFill/>
        </p:spPr>
        <p:txBody>
          <a:bodyPr wrap="square" rtlCol="0">
            <a:spAutoFit/>
          </a:bodyPr>
          <a:lstStyle/>
          <a:p>
            <a:pPr algn="just"/>
            <a:r>
              <a:rPr lang="it-IT" b="1" dirty="0" smtClean="0">
                <a:solidFill>
                  <a:schemeClr val="tx2"/>
                </a:solidFill>
              </a:rPr>
              <a:t>Con una permanenza media pari a quella del 2001 avremmo cumulato nel periodo considerato +195 milioni di presenze e +38 miliardi di euro di entrate valutarie con un trend di crescita anziché di flessione.</a:t>
            </a:r>
          </a:p>
        </p:txBody>
      </p:sp>
      <p:graphicFrame>
        <p:nvGraphicFramePr>
          <p:cNvPr id="13" name="Grafico 12"/>
          <p:cNvGraphicFramePr>
            <a:graphicFrameLocks/>
          </p:cNvGraphicFramePr>
          <p:nvPr>
            <p:extLst>
              <p:ext uri="{D42A27DB-BD31-4B8C-83A1-F6EECF244321}">
                <p14:modId xmlns:p14="http://schemas.microsoft.com/office/powerpoint/2010/main" val="3259917018"/>
              </p:ext>
            </p:extLst>
          </p:nvPr>
        </p:nvGraphicFramePr>
        <p:xfrm>
          <a:off x="503548" y="1196752"/>
          <a:ext cx="8136904"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273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109233"/>
            <a:ext cx="7272808" cy="4552015"/>
          </a:xfrm>
          <a:prstGeom prst="rect">
            <a:avLst/>
          </a:prstGeom>
        </p:spPr>
        <p:txBody>
          <a:bodyPr wrap="square">
            <a:spAutoFit/>
          </a:bodyPr>
          <a:lstStyle/>
          <a:p>
            <a:pPr algn="just">
              <a:lnSpc>
                <a:spcPct val="115000"/>
              </a:lnSpc>
            </a:pPr>
            <a:r>
              <a:rPr lang="it-IT" sz="1400" dirty="0" smtClean="0">
                <a:solidFill>
                  <a:schemeClr val="tx2"/>
                </a:solidFill>
              </a:rPr>
              <a:t>Il turismo internazionale in Italia è principalmente di origine europea. Oggi pesa per oltre il 70% in leggero calo rispetto a quindici anni fa quando i flussi di origine europea  rappresentavano il 74% del totale. In termini di contributo alla crescita il turismo proveniente dai Paesi europei ha rappresentato il 65% della quota incrementale di arrivi registrati nel periodo 2001-2015 e quello di origine extra-europea il complemento a 100. Dunque il peso dei Paesi extra-europei è in progressiva crescita.</a:t>
            </a:r>
          </a:p>
          <a:p>
            <a:pPr algn="just">
              <a:lnSpc>
                <a:spcPct val="115000"/>
              </a:lnSpc>
            </a:pPr>
            <a:r>
              <a:rPr lang="it-IT" sz="1400" dirty="0" smtClean="0">
                <a:solidFill>
                  <a:schemeClr val="tx2"/>
                </a:solidFill>
                <a:ea typeface="Calibri"/>
                <a:cs typeface="Times New Roman"/>
              </a:rPr>
              <a:t>I primi 10 Paesi fanno oggi i 2/3 della domanda. Nel 2001 stavano sopra la soglia del 71%. Sette sono europei e tre extra-europei (USA, Cina e Russia).</a:t>
            </a:r>
          </a:p>
          <a:p>
            <a:pPr algn="just">
              <a:lnSpc>
                <a:spcPct val="115000"/>
              </a:lnSpc>
            </a:pPr>
            <a:r>
              <a:rPr lang="it-IT" sz="1400" dirty="0" smtClean="0">
                <a:solidFill>
                  <a:schemeClr val="tx2"/>
                </a:solidFill>
                <a:ea typeface="Calibri"/>
                <a:cs typeface="Times New Roman"/>
              </a:rPr>
              <a:t>La dinamica degli arrivi per Paese registra da un punto di vista relativo:</a:t>
            </a:r>
          </a:p>
          <a:p>
            <a:pPr marL="285750" indent="-285750" algn="just">
              <a:lnSpc>
                <a:spcPct val="115000"/>
              </a:lnSpc>
              <a:buFont typeface="Arial" panose="020B0604020202020204" pitchFamily="34" charset="0"/>
              <a:buChar char="•"/>
            </a:pPr>
            <a:r>
              <a:rPr lang="it-IT" sz="1400" dirty="0" smtClean="0">
                <a:solidFill>
                  <a:schemeClr val="tx2"/>
                </a:solidFill>
                <a:ea typeface="Calibri"/>
                <a:cs typeface="Times New Roman"/>
              </a:rPr>
              <a:t>riduzione del peso di Germania, Regno Unito e, in misura più contenuta, degli Stati Uniti</a:t>
            </a:r>
          </a:p>
          <a:p>
            <a:pPr marL="285750" indent="-285750" algn="just">
              <a:lnSpc>
                <a:spcPct val="115000"/>
              </a:lnSpc>
              <a:buFont typeface="Arial" panose="020B0604020202020204" pitchFamily="34" charset="0"/>
              <a:buChar char="•"/>
            </a:pPr>
            <a:r>
              <a:rPr lang="it-IT" sz="1400" dirty="0" smtClean="0">
                <a:solidFill>
                  <a:schemeClr val="tx2"/>
                </a:solidFill>
                <a:ea typeface="Calibri"/>
                <a:cs typeface="Times New Roman"/>
              </a:rPr>
              <a:t>crescita significativa di Cina e Russia</a:t>
            </a:r>
          </a:p>
          <a:p>
            <a:pPr marL="285750" indent="-285750" algn="just">
              <a:lnSpc>
                <a:spcPct val="115000"/>
              </a:lnSpc>
              <a:buFont typeface="Arial" panose="020B0604020202020204" pitchFamily="34" charset="0"/>
              <a:buChar char="•"/>
            </a:pPr>
            <a:r>
              <a:rPr lang="it-IT" sz="1400" dirty="0" smtClean="0">
                <a:solidFill>
                  <a:schemeClr val="tx2"/>
                </a:solidFill>
                <a:ea typeface="Calibri"/>
                <a:cs typeface="Times New Roman"/>
              </a:rPr>
              <a:t>Tenuta di Francia, Spagna e Paesi Bassi</a:t>
            </a:r>
          </a:p>
          <a:p>
            <a:pPr algn="just">
              <a:lnSpc>
                <a:spcPct val="115000"/>
              </a:lnSpc>
            </a:pPr>
            <a:endParaRPr lang="it-IT" sz="1400" dirty="0" smtClean="0">
              <a:solidFill>
                <a:schemeClr val="tx2"/>
              </a:solidFill>
              <a:ea typeface="Calibri"/>
              <a:cs typeface="Times New Roman"/>
            </a:endParaRPr>
          </a:p>
          <a:p>
            <a:pPr algn="just">
              <a:lnSpc>
                <a:spcPct val="115000"/>
              </a:lnSpc>
            </a:pPr>
            <a:r>
              <a:rPr lang="it-IT" sz="1400" dirty="0" smtClean="0">
                <a:solidFill>
                  <a:schemeClr val="tx2"/>
                </a:solidFill>
                <a:ea typeface="Calibri"/>
                <a:cs typeface="Times New Roman"/>
              </a:rPr>
              <a:t>Il risultato è che il ranking per numero di arrivi  si è sensibilmente modificato nell’arco del periodo osservato. Cinque delle dieci posizioni sono cambiate. Scalano posizioni Cina e Russia rispettivamente dal 9° al 5° e dal 10° all’8°. All’opposto scendono Austria, Paesi Bassi e Spagna.</a:t>
            </a:r>
          </a:p>
          <a:p>
            <a:pPr algn="just">
              <a:lnSpc>
                <a:spcPct val="115000"/>
              </a:lnSpc>
            </a:pPr>
            <a:r>
              <a:rPr lang="it-IT" sz="1400" dirty="0" smtClean="0">
                <a:solidFill>
                  <a:schemeClr val="tx2"/>
                </a:solidFill>
                <a:ea typeface="Calibri"/>
                <a:cs typeface="Times New Roman"/>
              </a:rPr>
              <a:t>I primi quattro Paesi (Germania, Usa, Francia e Regno Unito) mantengono la posizione occupata nel 2001. </a:t>
            </a:r>
          </a:p>
        </p:txBody>
      </p:sp>
    </p:spTree>
    <p:extLst>
      <p:ext uri="{BB962C8B-B14F-4D97-AF65-F5344CB8AC3E}">
        <p14:creationId xmlns:p14="http://schemas.microsoft.com/office/powerpoint/2010/main" val="1084253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3666790446"/>
              </p:ext>
            </p:extLst>
          </p:nvPr>
        </p:nvGraphicFramePr>
        <p:xfrm>
          <a:off x="945406" y="980728"/>
          <a:ext cx="720080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292162" y="-62830"/>
            <a:ext cx="8507288" cy="75552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300" b="1" dirty="0" smtClean="0">
                <a:solidFill>
                  <a:srgbClr val="00467F"/>
                </a:solidFill>
              </a:rPr>
              <a:t>Cresce il peso dei Paesi extra-europei</a:t>
            </a:r>
            <a:r>
              <a:rPr lang="it-IT" sz="1800" b="1" dirty="0">
                <a:solidFill>
                  <a:srgbClr val="00467F"/>
                </a:solidFill>
              </a:rPr>
              <a:t/>
            </a:r>
            <a:br>
              <a:rPr lang="it-IT" sz="1800" b="1" dirty="0">
                <a:solidFill>
                  <a:srgbClr val="00467F"/>
                </a:solidFill>
              </a:rPr>
            </a:br>
            <a:r>
              <a:rPr lang="it-IT" sz="1800" i="1" dirty="0" smtClean="0">
                <a:solidFill>
                  <a:srgbClr val="00467F"/>
                </a:solidFill>
              </a:rPr>
              <a:t>(composizione % degli arrivi)</a:t>
            </a:r>
            <a:endParaRPr lang="it-IT" sz="1800" i="1" dirty="0">
              <a:solidFill>
                <a:srgbClr val="00467F"/>
              </a:solidFill>
            </a:endParaRPr>
          </a:p>
        </p:txBody>
      </p:sp>
    </p:spTree>
    <p:extLst>
      <p:ext uri="{BB962C8B-B14F-4D97-AF65-F5344CB8AC3E}">
        <p14:creationId xmlns:p14="http://schemas.microsoft.com/office/powerpoint/2010/main" val="1278637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3"/>
          <p:cNvGraphicFramePr>
            <a:graphicFrameLocks/>
          </p:cNvGraphicFramePr>
          <p:nvPr>
            <p:extLst>
              <p:ext uri="{D42A27DB-BD31-4B8C-83A1-F6EECF244321}">
                <p14:modId xmlns:p14="http://schemas.microsoft.com/office/powerpoint/2010/main" val="2552237065"/>
              </p:ext>
            </p:extLst>
          </p:nvPr>
        </p:nvGraphicFramePr>
        <p:xfrm>
          <a:off x="1691680" y="1196747"/>
          <a:ext cx="5256584" cy="4392492"/>
        </p:xfrm>
        <a:graphic>
          <a:graphicData uri="http://schemas.openxmlformats.org/drawingml/2006/table">
            <a:tbl>
              <a:tblPr/>
              <a:tblGrid>
                <a:gridCol w="3555473"/>
                <a:gridCol w="1701111"/>
              </a:tblGrid>
              <a:tr h="337884">
                <a:tc>
                  <a:txBody>
                    <a:bodyPr/>
                    <a:lstStyle/>
                    <a:p>
                      <a:pPr algn="ctr" fontAlgn="ctr"/>
                      <a:r>
                        <a:rPr lang="it-IT" sz="800" b="1" i="0" u="none" strike="noStrike" dirty="0" smtClean="0">
                          <a:solidFill>
                            <a:srgbClr val="FFFFFF"/>
                          </a:solidFill>
                          <a:effectLst/>
                          <a:latin typeface="Verdana"/>
                        </a:rPr>
                        <a:t>Paesi</a:t>
                      </a:r>
                      <a:endParaRPr lang="it-IT" sz="800" b="1" i="0" u="none" strike="noStrike" dirty="0">
                        <a:solidFill>
                          <a:srgbClr val="FFFFFF"/>
                        </a:solidFill>
                        <a:effectLst/>
                        <a:latin typeface="Verdana"/>
                      </a:endParaRPr>
                    </a:p>
                  </a:txBody>
                  <a:tcPr marL="0" marR="0" marT="0"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ctr" fontAlgn="t"/>
                      <a:r>
                        <a:rPr lang="it-IT" sz="800" b="1" i="0" u="none" strike="noStrike" kern="1200" dirty="0" smtClean="0">
                          <a:solidFill>
                            <a:srgbClr val="FFFFFF"/>
                          </a:solidFill>
                          <a:effectLst/>
                          <a:latin typeface="Verdana"/>
                          <a:ea typeface="+mn-ea"/>
                          <a:cs typeface="+mn-cs"/>
                        </a:rPr>
                        <a:t>arrivi</a:t>
                      </a:r>
                      <a:endParaRPr lang="it-IT" sz="800" b="1" i="0" u="none" strike="noStrike" kern="1200" dirty="0">
                        <a:solidFill>
                          <a:srgbClr val="FFFFFF"/>
                        </a:solidFill>
                        <a:effectLst/>
                        <a:latin typeface="Verdana"/>
                        <a:ea typeface="+mn-ea"/>
                        <a:cs typeface="+mn-cs"/>
                      </a:endParaRPr>
                    </a:p>
                  </a:txBody>
                  <a:tcPr marL="0" marR="0" marT="0"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r>
              <a:tr h="337884">
                <a:tc>
                  <a:txBody>
                    <a:bodyPr/>
                    <a:lstStyle/>
                    <a:p>
                      <a:pPr algn="l" fontAlgn="t"/>
                      <a:r>
                        <a:rPr lang="it-IT" sz="1000" b="0" i="0" u="none" strike="noStrike" dirty="0">
                          <a:effectLst/>
                          <a:latin typeface="Verdana"/>
                        </a:rPr>
                        <a:t>  Germania</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marL="0" algn="r" defTabSz="914400" rtl="0" eaLnBrk="1" fontAlgn="b" latinLnBrk="0" hangingPunct="1"/>
                      <a:r>
                        <a:rPr lang="it-IT" sz="1000" b="0" i="0" u="none" strike="noStrike" kern="1200" dirty="0" smtClean="0">
                          <a:solidFill>
                            <a:schemeClr val="tx1"/>
                          </a:solidFill>
                          <a:effectLst/>
                          <a:latin typeface="Arial"/>
                          <a:ea typeface="+mn-ea"/>
                          <a:cs typeface="+mn-cs"/>
                        </a:rPr>
                        <a:t> 10.780.211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37884">
                <a:tc>
                  <a:txBody>
                    <a:bodyPr/>
                    <a:lstStyle/>
                    <a:p>
                      <a:pPr algn="l" fontAlgn="t"/>
                      <a:r>
                        <a:rPr lang="it-IT" sz="1000" b="0" i="0" u="none" strike="noStrike" dirty="0">
                          <a:effectLst/>
                          <a:latin typeface="Verdana"/>
                        </a:rPr>
                        <a:t>  Stati Uniti</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4.695.502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a:effectLst/>
                          <a:latin typeface="Verdana"/>
                        </a:rPr>
                        <a:t>  Francia</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4.006.891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a:effectLst/>
                          <a:latin typeface="Verdana"/>
                        </a:rPr>
                        <a:t>  Regno unito</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3.081.077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37884">
                <a:tc>
                  <a:txBody>
                    <a:bodyPr/>
                    <a:lstStyle/>
                    <a:p>
                      <a:pPr algn="l" fontAlgn="t"/>
                      <a:r>
                        <a:rPr lang="it-IT" sz="1000" b="0" i="0" u="none" strike="noStrike" dirty="0">
                          <a:effectLst/>
                          <a:latin typeface="Verdana"/>
                        </a:rPr>
                        <a:t>  </a:t>
                      </a:r>
                      <a:r>
                        <a:rPr lang="it-IT" sz="1000" b="0" i="0" u="none" strike="noStrike" dirty="0" smtClean="0">
                          <a:effectLst/>
                          <a:latin typeface="Verdana"/>
                        </a:rPr>
                        <a:t>Cina</a:t>
                      </a:r>
                      <a:endParaRPr lang="it-IT" sz="1000" b="0" i="0" u="none" strike="noStrike" dirty="0">
                        <a:effectLst/>
                        <a:latin typeface="Verdana"/>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2.668.562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a:effectLst/>
                          <a:latin typeface="Verdana"/>
                        </a:rPr>
                        <a:t>  </a:t>
                      </a:r>
                      <a:r>
                        <a:rPr lang="it-IT" sz="1000" b="0" i="0" u="none" strike="noStrike" dirty="0" smtClean="0">
                          <a:effectLst/>
                          <a:latin typeface="Verdana"/>
                        </a:rPr>
                        <a:t>Svizzera</a:t>
                      </a:r>
                      <a:endParaRPr lang="it-IT" sz="1000" b="0" i="0" u="none" strike="noStrike" dirty="0">
                        <a:effectLst/>
                        <a:latin typeface="Verdana"/>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a:solidFill>
                            <a:schemeClr val="tx1"/>
                          </a:solidFill>
                          <a:effectLst/>
                          <a:latin typeface="Arial"/>
                          <a:ea typeface="+mn-ea"/>
                          <a:cs typeface="+mn-cs"/>
                        </a:rPr>
                        <a:t>              </a:t>
                      </a:r>
                      <a:r>
                        <a:rPr lang="it-IT" sz="1000" b="0" i="0" u="none" strike="noStrike" kern="1200" dirty="0" smtClean="0">
                          <a:solidFill>
                            <a:schemeClr val="tx1"/>
                          </a:solidFill>
                          <a:effectLst/>
                          <a:latin typeface="Arial"/>
                          <a:ea typeface="+mn-ea"/>
                          <a:cs typeface="+mn-cs"/>
                        </a:rPr>
                        <a:t> 2.535.157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a:effectLst/>
                          <a:latin typeface="Verdana"/>
                        </a:rPr>
                        <a:t>  Austria</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2.272.771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a:effectLst/>
                          <a:latin typeface="Verdana"/>
                        </a:rPr>
                        <a:t>  Russia</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1.952.027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37884">
                <a:tc>
                  <a:txBody>
                    <a:bodyPr/>
                    <a:lstStyle/>
                    <a:p>
                      <a:pPr algn="l" fontAlgn="t"/>
                      <a:r>
                        <a:rPr lang="it-IT" sz="1000" b="0" i="0" u="none" strike="noStrike" dirty="0">
                          <a:effectLst/>
                          <a:latin typeface="Verdana"/>
                        </a:rPr>
                        <a:t>  Paesi Bassi</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smtClean="0">
                          <a:solidFill>
                            <a:schemeClr val="tx1"/>
                          </a:solidFill>
                          <a:effectLst/>
                          <a:latin typeface="Arial"/>
                          <a:ea typeface="+mn-ea"/>
                          <a:cs typeface="+mn-cs"/>
                        </a:rPr>
                        <a:t> 1.949.858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37884">
                <a:tc>
                  <a:txBody>
                    <a:bodyPr/>
                    <a:lstStyle/>
                    <a:p>
                      <a:pPr algn="l" fontAlgn="t"/>
                      <a:r>
                        <a:rPr lang="it-IT" sz="1000" b="0" i="0" u="none" strike="noStrike" dirty="0">
                          <a:effectLst/>
                          <a:latin typeface="Verdana"/>
                        </a:rPr>
                        <a:t>  Spagna</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0" i="0" u="none" strike="noStrike" kern="1200" dirty="0">
                          <a:solidFill>
                            <a:schemeClr val="tx1"/>
                          </a:solidFill>
                          <a:effectLst/>
                          <a:latin typeface="Arial"/>
                          <a:ea typeface="+mn-ea"/>
                          <a:cs typeface="+mn-cs"/>
                        </a:rPr>
                        <a:t>              </a:t>
                      </a:r>
                      <a:r>
                        <a:rPr lang="it-IT" sz="1000" b="0" i="0" u="none" strike="noStrike" kern="1200" dirty="0" smtClean="0">
                          <a:solidFill>
                            <a:schemeClr val="tx1"/>
                          </a:solidFill>
                          <a:effectLst/>
                          <a:latin typeface="Arial"/>
                          <a:ea typeface="+mn-ea"/>
                          <a:cs typeface="+mn-cs"/>
                        </a:rPr>
                        <a:t> 1.677.667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l" fontAlgn="t"/>
                      <a:r>
                        <a:rPr lang="it-IT" sz="1000" b="0" i="0" u="none" strike="noStrike" dirty="0" smtClean="0">
                          <a:effectLst/>
                          <a:latin typeface="Verdana"/>
                        </a:rPr>
                        <a:t>  Altri</a:t>
                      </a:r>
                      <a:endParaRPr lang="it-IT" sz="1000" b="0" i="0" u="none" strike="noStrike" dirty="0">
                        <a:effectLst/>
                        <a:latin typeface="Verdana"/>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kern="1200" dirty="0">
                          <a:solidFill>
                            <a:schemeClr val="tx1"/>
                          </a:solidFill>
                          <a:effectLst/>
                          <a:latin typeface="Arial"/>
                          <a:ea typeface="+mn-ea"/>
                          <a:cs typeface="+mn-cs"/>
                        </a:rPr>
                        <a:t>            </a:t>
                      </a:r>
                      <a:r>
                        <a:rPr lang="it-IT" sz="1000" b="0" i="0" u="none" strike="noStrike" kern="1200" dirty="0" smtClean="0">
                          <a:solidFill>
                            <a:schemeClr val="tx1"/>
                          </a:solidFill>
                          <a:effectLst/>
                          <a:latin typeface="Arial"/>
                          <a:ea typeface="+mn-ea"/>
                          <a:cs typeface="+mn-cs"/>
                        </a:rPr>
                        <a:t>17.409.936  </a:t>
                      </a:r>
                      <a:endParaRPr lang="it-IT" sz="1000" b="0" i="0" u="none" strike="noStrike" kern="1200" dirty="0">
                        <a:solidFill>
                          <a:schemeClr val="tx1"/>
                        </a:solidFill>
                        <a:effectLst/>
                        <a:latin typeface="Arial"/>
                        <a:ea typeface="+mn-ea"/>
                        <a:cs typeface="+mn-cs"/>
                      </a:endParaRP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r h="337884">
                <a:tc>
                  <a:txBody>
                    <a:bodyPr/>
                    <a:lstStyle/>
                    <a:p>
                      <a:pPr algn="ctr" fontAlgn="t"/>
                      <a:r>
                        <a:rPr lang="it-IT" sz="1000" b="1" i="0" u="none" strike="noStrike" dirty="0">
                          <a:effectLst/>
                          <a:latin typeface="Verdana"/>
                        </a:rPr>
                        <a:t>Totale</a:t>
                      </a:r>
                    </a:p>
                  </a:txBody>
                  <a:tcPr marL="0" marR="0" marT="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000" b="1" i="0" u="none" strike="noStrike" kern="1200" dirty="0">
                          <a:solidFill>
                            <a:schemeClr val="tx1"/>
                          </a:solidFill>
                          <a:effectLst/>
                          <a:latin typeface="Arial"/>
                          <a:ea typeface="+mn-ea"/>
                          <a:cs typeface="+mn-cs"/>
                        </a:rPr>
                        <a:t>             53.029.659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r>
            </a:tbl>
          </a:graphicData>
        </a:graphic>
      </p:graphicFrame>
      <p:sp>
        <p:nvSpPr>
          <p:cNvPr id="6" name="Parentesi graffa chiusa 5"/>
          <p:cNvSpPr/>
          <p:nvPr/>
        </p:nvSpPr>
        <p:spPr>
          <a:xfrm>
            <a:off x="7020869" y="1628800"/>
            <a:ext cx="360040" cy="3312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Rettangolo 6"/>
          <p:cNvSpPr/>
          <p:nvPr/>
        </p:nvSpPr>
        <p:spPr>
          <a:xfrm>
            <a:off x="7452917" y="3059668"/>
            <a:ext cx="1295547" cy="369332"/>
          </a:xfrm>
          <a:prstGeom prst="rect">
            <a:avLst/>
          </a:prstGeom>
        </p:spPr>
        <p:txBody>
          <a:bodyPr wrap="none">
            <a:spAutoFit/>
          </a:bodyPr>
          <a:lstStyle/>
          <a:p>
            <a:pPr fontAlgn="b"/>
            <a:r>
              <a:rPr lang="it-IT" b="1" u="none" strike="noStrike" dirty="0" smtClean="0">
                <a:solidFill>
                  <a:schemeClr val="tx2"/>
                </a:solidFill>
                <a:effectLst/>
              </a:rPr>
              <a:t>35.619.722 </a:t>
            </a:r>
            <a:endParaRPr lang="it-IT" b="1" i="0" u="none" strike="noStrike" dirty="0">
              <a:solidFill>
                <a:schemeClr val="tx2"/>
              </a:solidFill>
              <a:effectLst/>
              <a:latin typeface="Arial"/>
            </a:endParaRPr>
          </a:p>
        </p:txBody>
      </p:sp>
      <p:sp>
        <p:nvSpPr>
          <p:cNvPr id="5" name="Titolo 1"/>
          <p:cNvSpPr txBox="1">
            <a:spLocks/>
          </p:cNvSpPr>
          <p:nvPr/>
        </p:nvSpPr>
        <p:spPr>
          <a:xfrm>
            <a:off x="467544" y="44624"/>
            <a:ext cx="8229600"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smtClean="0">
                <a:solidFill>
                  <a:srgbClr val="00467F"/>
                </a:solidFill>
              </a:rPr>
              <a:t>Italia: i primi dieci mercati incoming</a:t>
            </a:r>
            <a:r>
              <a:rPr lang="it-IT" sz="1800" b="1" dirty="0" smtClean="0">
                <a:solidFill>
                  <a:srgbClr val="00467F"/>
                </a:solidFill>
              </a:rPr>
              <a:t/>
            </a:r>
            <a:br>
              <a:rPr lang="it-IT" sz="1800" b="1" dirty="0" smtClean="0">
                <a:solidFill>
                  <a:srgbClr val="00467F"/>
                </a:solidFill>
              </a:rPr>
            </a:br>
            <a:r>
              <a:rPr lang="it-IT" sz="2100" i="1" dirty="0" smtClean="0">
                <a:solidFill>
                  <a:srgbClr val="00467F"/>
                </a:solidFill>
              </a:rPr>
              <a:t>(arrivi – anno 2015)</a:t>
            </a:r>
            <a:endParaRPr lang="it-IT" sz="2100" i="1" dirty="0">
              <a:solidFill>
                <a:srgbClr val="00467F"/>
              </a:solidFill>
            </a:endParaRPr>
          </a:p>
        </p:txBody>
      </p:sp>
    </p:spTree>
    <p:extLst>
      <p:ext uri="{BB962C8B-B14F-4D97-AF65-F5344CB8AC3E}">
        <p14:creationId xmlns:p14="http://schemas.microsoft.com/office/powerpoint/2010/main" val="1044979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055034" y="4797151"/>
            <a:ext cx="2549414" cy="12003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txBox="1">
            <a:spLocks/>
          </p:cNvSpPr>
          <p:nvPr/>
        </p:nvSpPr>
        <p:spPr>
          <a:xfrm>
            <a:off x="467544" y="44624"/>
            <a:ext cx="8229600"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dirty="0" smtClean="0">
                <a:solidFill>
                  <a:srgbClr val="00467F"/>
                </a:solidFill>
              </a:rPr>
              <a:t>Italia: i primi dieci mercati incoming del 2015</a:t>
            </a:r>
            <a:r>
              <a:rPr lang="it-IT" sz="1800" b="1" dirty="0" smtClean="0">
                <a:solidFill>
                  <a:srgbClr val="00467F"/>
                </a:solidFill>
              </a:rPr>
              <a:t/>
            </a:r>
            <a:br>
              <a:rPr lang="it-IT" sz="1800" b="1" dirty="0" smtClean="0">
                <a:solidFill>
                  <a:srgbClr val="00467F"/>
                </a:solidFill>
              </a:rPr>
            </a:br>
            <a:r>
              <a:rPr lang="it-IT" sz="2100" i="1" dirty="0" smtClean="0">
                <a:solidFill>
                  <a:srgbClr val="00467F"/>
                </a:solidFill>
              </a:rPr>
              <a:t>(arrivi - valori percentuali)</a:t>
            </a:r>
            <a:endParaRPr lang="it-IT" sz="2100" i="1" dirty="0">
              <a:solidFill>
                <a:srgbClr val="00467F"/>
              </a:solidFill>
            </a:endParaRPr>
          </a:p>
        </p:txBody>
      </p:sp>
      <p:sp>
        <p:nvSpPr>
          <p:cNvPr id="4" name="CasellaDiTesto 3"/>
          <p:cNvSpPr txBox="1"/>
          <p:nvPr/>
        </p:nvSpPr>
        <p:spPr>
          <a:xfrm>
            <a:off x="6199816" y="4797152"/>
            <a:ext cx="2476640" cy="1200329"/>
          </a:xfrm>
          <a:prstGeom prst="rect">
            <a:avLst/>
          </a:prstGeom>
          <a:noFill/>
        </p:spPr>
        <p:txBody>
          <a:bodyPr wrap="none" rtlCol="0">
            <a:spAutoFit/>
          </a:bodyPr>
          <a:lstStyle/>
          <a:p>
            <a:pPr algn="just"/>
            <a:r>
              <a:rPr lang="it-IT" dirty="0" smtClean="0">
                <a:solidFill>
                  <a:schemeClr val="tx2"/>
                </a:solidFill>
              </a:rPr>
              <a:t>Oggi valgono il 67,2% </a:t>
            </a:r>
          </a:p>
          <a:p>
            <a:pPr algn="just"/>
            <a:r>
              <a:rPr lang="it-IT" dirty="0" smtClean="0">
                <a:solidFill>
                  <a:schemeClr val="tx2"/>
                </a:solidFill>
              </a:rPr>
              <a:t>del totale in calo </a:t>
            </a:r>
          </a:p>
          <a:p>
            <a:pPr algn="just"/>
            <a:r>
              <a:rPr lang="it-IT" dirty="0" smtClean="0">
                <a:solidFill>
                  <a:schemeClr val="tx2"/>
                </a:solidFill>
              </a:rPr>
              <a:t>rispetto al 2001 quando </a:t>
            </a:r>
          </a:p>
          <a:p>
            <a:pPr algn="just"/>
            <a:r>
              <a:rPr lang="it-IT" dirty="0" smtClean="0">
                <a:solidFill>
                  <a:schemeClr val="tx2"/>
                </a:solidFill>
              </a:rPr>
              <a:t>stavano sopra il 71%</a:t>
            </a:r>
            <a:endParaRPr lang="it-IT" dirty="0">
              <a:solidFill>
                <a:schemeClr val="tx2"/>
              </a:solidFill>
            </a:endParaRPr>
          </a:p>
        </p:txBody>
      </p:sp>
      <p:sp>
        <p:nvSpPr>
          <p:cNvPr id="6" name="CasellaDiTesto 1"/>
          <p:cNvSpPr txBox="1"/>
          <p:nvPr/>
        </p:nvSpPr>
        <p:spPr>
          <a:xfrm>
            <a:off x="5881992" y="1124744"/>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Spagna</a:t>
            </a:r>
            <a:endParaRPr lang="it-IT" sz="1100" b="1" dirty="0"/>
          </a:p>
        </p:txBody>
      </p:sp>
      <p:sp>
        <p:nvSpPr>
          <p:cNvPr id="7" name="CasellaDiTesto 1"/>
          <p:cNvSpPr txBox="1"/>
          <p:nvPr/>
        </p:nvSpPr>
        <p:spPr>
          <a:xfrm>
            <a:off x="5868143" y="1340764"/>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Paesi Bassi</a:t>
            </a:r>
            <a:endParaRPr lang="it-IT" sz="1100" b="1" dirty="0"/>
          </a:p>
        </p:txBody>
      </p:sp>
      <p:sp>
        <p:nvSpPr>
          <p:cNvPr id="8" name="CasellaDiTesto 1"/>
          <p:cNvSpPr txBox="1"/>
          <p:nvPr/>
        </p:nvSpPr>
        <p:spPr>
          <a:xfrm>
            <a:off x="5881991" y="1579695"/>
            <a:ext cx="914421" cy="288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Russia</a:t>
            </a:r>
            <a:endParaRPr lang="it-IT" sz="1100" b="1" dirty="0"/>
          </a:p>
        </p:txBody>
      </p:sp>
      <p:sp>
        <p:nvSpPr>
          <p:cNvPr id="9" name="CasellaDiTesto 1"/>
          <p:cNvSpPr txBox="1"/>
          <p:nvPr/>
        </p:nvSpPr>
        <p:spPr>
          <a:xfrm>
            <a:off x="5854339" y="1800639"/>
            <a:ext cx="914421" cy="2880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Austria</a:t>
            </a:r>
            <a:endParaRPr lang="it-IT" sz="1100" b="1" dirty="0"/>
          </a:p>
        </p:txBody>
      </p:sp>
      <p:sp>
        <p:nvSpPr>
          <p:cNvPr id="10" name="CasellaDiTesto 1"/>
          <p:cNvSpPr txBox="1"/>
          <p:nvPr/>
        </p:nvSpPr>
        <p:spPr>
          <a:xfrm>
            <a:off x="5868144" y="2100806"/>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Svizzera</a:t>
            </a:r>
            <a:endParaRPr lang="it-IT" sz="1100" b="1" dirty="0"/>
          </a:p>
        </p:txBody>
      </p:sp>
      <p:sp>
        <p:nvSpPr>
          <p:cNvPr id="11" name="CasellaDiTesto 1"/>
          <p:cNvSpPr txBox="1"/>
          <p:nvPr/>
        </p:nvSpPr>
        <p:spPr>
          <a:xfrm>
            <a:off x="5868144" y="2402410"/>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Cina</a:t>
            </a:r>
            <a:endParaRPr lang="it-IT" sz="1100" b="1" dirty="0"/>
          </a:p>
        </p:txBody>
      </p:sp>
      <p:sp>
        <p:nvSpPr>
          <p:cNvPr id="12" name="CasellaDiTesto 1"/>
          <p:cNvSpPr txBox="1"/>
          <p:nvPr/>
        </p:nvSpPr>
        <p:spPr>
          <a:xfrm>
            <a:off x="5854339" y="2690434"/>
            <a:ext cx="914421" cy="288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Regno Unito</a:t>
            </a:r>
            <a:endParaRPr lang="it-IT" sz="1100" b="1" dirty="0"/>
          </a:p>
        </p:txBody>
      </p:sp>
      <p:sp>
        <p:nvSpPr>
          <p:cNvPr id="13" name="CasellaDiTesto 1"/>
          <p:cNvSpPr txBox="1"/>
          <p:nvPr/>
        </p:nvSpPr>
        <p:spPr>
          <a:xfrm>
            <a:off x="5854339" y="3006062"/>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Francia</a:t>
            </a:r>
            <a:endParaRPr lang="it-IT" sz="1100" b="1" dirty="0"/>
          </a:p>
        </p:txBody>
      </p:sp>
      <p:sp>
        <p:nvSpPr>
          <p:cNvPr id="14" name="CasellaDiTesto 1"/>
          <p:cNvSpPr txBox="1"/>
          <p:nvPr/>
        </p:nvSpPr>
        <p:spPr>
          <a:xfrm>
            <a:off x="5868144" y="3501035"/>
            <a:ext cx="914421" cy="288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Stati Uniti</a:t>
            </a:r>
            <a:endParaRPr lang="it-IT" sz="1100" b="1" dirty="0"/>
          </a:p>
        </p:txBody>
      </p:sp>
      <p:sp>
        <p:nvSpPr>
          <p:cNvPr id="15" name="CasellaDiTesto 1"/>
          <p:cNvSpPr txBox="1"/>
          <p:nvPr/>
        </p:nvSpPr>
        <p:spPr>
          <a:xfrm>
            <a:off x="5881992" y="4293352"/>
            <a:ext cx="914421" cy="288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smtClean="0"/>
              <a:t>Germania</a:t>
            </a:r>
            <a:endParaRPr lang="it-IT" sz="1100" b="1" dirty="0"/>
          </a:p>
        </p:txBody>
      </p:sp>
      <p:graphicFrame>
        <p:nvGraphicFramePr>
          <p:cNvPr id="16" name="Grafico 15"/>
          <p:cNvGraphicFramePr>
            <a:graphicFrameLocks/>
          </p:cNvGraphicFramePr>
          <p:nvPr>
            <p:extLst>
              <p:ext uri="{D42A27DB-BD31-4B8C-83A1-F6EECF244321}">
                <p14:modId xmlns:p14="http://schemas.microsoft.com/office/powerpoint/2010/main" val="2181186703"/>
              </p:ext>
            </p:extLst>
          </p:nvPr>
        </p:nvGraphicFramePr>
        <p:xfrm>
          <a:off x="241265" y="1052736"/>
          <a:ext cx="6585725" cy="4360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645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44624"/>
            <a:ext cx="8229600"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a:solidFill>
                  <a:srgbClr val="00467F"/>
                </a:solidFill>
              </a:rPr>
              <a:t>Chi sale e chi </a:t>
            </a:r>
            <a:r>
              <a:rPr lang="it-IT" sz="2200" b="1" dirty="0" smtClean="0">
                <a:solidFill>
                  <a:srgbClr val="00467F"/>
                </a:solidFill>
              </a:rPr>
              <a:t>scende per numero di arrivi in Italia</a:t>
            </a:r>
            <a:endParaRPr lang="it-IT" sz="2200" b="1" dirty="0">
              <a:solidFill>
                <a:srgbClr val="00467F"/>
              </a:solidFill>
            </a:endParaRPr>
          </a:p>
        </p:txBody>
      </p:sp>
      <p:graphicFrame>
        <p:nvGraphicFramePr>
          <p:cNvPr id="3" name="Segnaposto contenuto 3"/>
          <p:cNvGraphicFramePr>
            <a:graphicFrameLocks/>
          </p:cNvGraphicFramePr>
          <p:nvPr>
            <p:extLst>
              <p:ext uri="{D42A27DB-BD31-4B8C-83A1-F6EECF244321}">
                <p14:modId xmlns:p14="http://schemas.microsoft.com/office/powerpoint/2010/main" val="787404220"/>
              </p:ext>
            </p:extLst>
          </p:nvPr>
        </p:nvGraphicFramePr>
        <p:xfrm>
          <a:off x="1187624" y="1772816"/>
          <a:ext cx="6192687" cy="3888434"/>
        </p:xfrm>
        <a:graphic>
          <a:graphicData uri="http://schemas.openxmlformats.org/drawingml/2006/table">
            <a:tbl>
              <a:tblPr/>
              <a:tblGrid>
                <a:gridCol w="3327414"/>
                <a:gridCol w="1455743"/>
                <a:gridCol w="1409530"/>
              </a:tblGrid>
              <a:tr h="353494">
                <a:tc>
                  <a:txBody>
                    <a:bodyPr/>
                    <a:lstStyle/>
                    <a:p>
                      <a:pPr algn="l" fontAlgn="b"/>
                      <a:endParaRPr lang="it-IT" sz="1000" b="0" i="0" u="none" strike="noStrike" dirty="0">
                        <a:effectLst/>
                        <a:latin typeface="Arial"/>
                      </a:endParaRPr>
                    </a:p>
                  </a:txBody>
                  <a:tcPr marL="9525" marR="9525" marT="9525" marB="0" anchor="b">
                    <a:lnL>
                      <a:noFill/>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fontAlgn="t"/>
                      <a:r>
                        <a:rPr lang="it-IT" sz="1200" b="0" i="0" u="none" strike="noStrike" dirty="0">
                          <a:solidFill>
                            <a:srgbClr val="FFFFFF"/>
                          </a:solidFill>
                          <a:effectLst/>
                          <a:latin typeface="Verdana"/>
                        </a:rPr>
                        <a:t>RANK </a:t>
                      </a:r>
                      <a:r>
                        <a:rPr lang="it-IT" sz="1200" b="0" i="0" u="none" strike="noStrike" dirty="0" smtClean="0">
                          <a:solidFill>
                            <a:srgbClr val="FFFFFF"/>
                          </a:solidFill>
                          <a:effectLst/>
                          <a:latin typeface="Verdana"/>
                        </a:rPr>
                        <a:t>2001</a:t>
                      </a:r>
                      <a:endParaRPr lang="it-IT" sz="1200" b="0" i="0" u="none" strike="noStrike" dirty="0">
                        <a:solidFill>
                          <a:srgbClr val="FFFFFF"/>
                        </a:solidFill>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ctr" fontAlgn="t"/>
                      <a:r>
                        <a:rPr lang="it-IT" sz="1200" b="0" i="0" u="none" strike="noStrike" dirty="0">
                          <a:solidFill>
                            <a:srgbClr val="FFFFFF"/>
                          </a:solidFill>
                          <a:effectLst/>
                          <a:latin typeface="Verdana"/>
                        </a:rPr>
                        <a:t>RANK 2015</a:t>
                      </a: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r>
              <a:tr h="353494">
                <a:tc>
                  <a:txBody>
                    <a:bodyPr/>
                    <a:lstStyle/>
                    <a:p>
                      <a:pPr algn="l" fontAlgn="t"/>
                      <a:r>
                        <a:rPr lang="it-IT" sz="1400" b="0" i="0" u="none" strike="noStrike" dirty="0" smtClean="0">
                          <a:effectLst/>
                          <a:latin typeface="Verdana"/>
                        </a:rPr>
                        <a:t>Germania</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1</a:t>
                      </a:r>
                    </a:p>
                  </a:txBody>
                  <a:tcPr marL="9525" marR="9525" marT="9525" marB="0" anchor="b">
                    <a:lnL w="6350" cap="flat" cmpd="sng" algn="ctr">
                      <a:solidFill>
                        <a:srgbClr val="C0C0C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a:noFill/>
                    </a:lnB>
                  </a:tcPr>
                </a:tc>
                <a:tc>
                  <a:txBody>
                    <a:bodyPr/>
                    <a:lstStyle/>
                    <a:p>
                      <a:pPr algn="r" fontAlgn="b"/>
                      <a:r>
                        <a:rPr lang="it-IT" sz="1400" b="0" i="0" u="none" strike="noStrike" dirty="0">
                          <a:effectLst/>
                          <a:latin typeface="Arial"/>
                        </a:rPr>
                        <a:t>1</a:t>
                      </a:r>
                    </a:p>
                  </a:txBody>
                  <a:tcPr marL="9525" marR="9525" marT="9525" marB="0" anchor="b">
                    <a:lnL>
                      <a:noFill/>
                    </a:lnL>
                    <a:lnR>
                      <a:noFill/>
                    </a:lnR>
                    <a:lnT w="6350" cap="flat" cmpd="sng" algn="ctr">
                      <a:solidFill>
                        <a:srgbClr val="C0C0C0"/>
                      </a:solidFill>
                      <a:prstDash val="solid"/>
                      <a:round/>
                      <a:headEnd type="none" w="med" len="med"/>
                      <a:tailEnd type="none" w="med" len="med"/>
                    </a:lnT>
                    <a:lnB>
                      <a:noFill/>
                    </a:lnB>
                  </a:tcPr>
                </a:tc>
              </a:tr>
              <a:tr h="353494">
                <a:tc>
                  <a:txBody>
                    <a:bodyPr/>
                    <a:lstStyle/>
                    <a:p>
                      <a:pPr algn="l" fontAlgn="t"/>
                      <a:r>
                        <a:rPr lang="it-IT" sz="1400" b="0" i="0" u="none" strike="noStrike" dirty="0" smtClean="0">
                          <a:effectLst/>
                          <a:latin typeface="Verdana"/>
                        </a:rPr>
                        <a:t>Stati </a:t>
                      </a:r>
                      <a:r>
                        <a:rPr lang="it-IT" sz="1400" b="0" i="0" u="none" strike="noStrike" dirty="0">
                          <a:effectLst/>
                          <a:latin typeface="Verdana"/>
                        </a:rPr>
                        <a:t>Uniti</a:t>
                      </a: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2</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effectLst/>
                          <a:latin typeface="Arial"/>
                        </a:rPr>
                        <a:t>2</a:t>
                      </a: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Francia</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smtClean="0">
                          <a:effectLst/>
                          <a:latin typeface="Arial"/>
                        </a:rPr>
                        <a:t>3</a:t>
                      </a:r>
                      <a:endParaRPr lang="it-IT" sz="1400" b="0" i="0" u="none" strike="noStrike" dirty="0">
                        <a:effectLst/>
                        <a:latin typeface="Arial"/>
                      </a:endParaRP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3</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Regno Unito </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4</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4</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Austria</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5</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7</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Svizzera </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6</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6</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Paesi </a:t>
                      </a:r>
                      <a:r>
                        <a:rPr lang="it-IT" sz="1400" b="0" i="0" u="none" strike="noStrike" dirty="0">
                          <a:effectLst/>
                          <a:latin typeface="Verdana"/>
                        </a:rPr>
                        <a:t>Bassi</a:t>
                      </a: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7</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a:effectLst/>
                          <a:latin typeface="Arial"/>
                        </a:rPr>
                        <a:t>9</a:t>
                      </a: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Spagna </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8</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10</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Cina</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9</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5</a:t>
                      </a:r>
                      <a:endParaRPr lang="it-IT" sz="1400" b="0" i="0" u="none" strike="noStrike" dirty="0">
                        <a:effectLst/>
                        <a:latin typeface="Arial"/>
                      </a:endParaRPr>
                    </a:p>
                  </a:txBody>
                  <a:tcPr marL="9525" marR="9525" marT="9525" marB="0" anchor="b">
                    <a:lnL>
                      <a:noFill/>
                    </a:lnL>
                    <a:lnR>
                      <a:noFill/>
                    </a:lnR>
                    <a:lnT>
                      <a:noFill/>
                    </a:lnT>
                    <a:lnB>
                      <a:noFill/>
                    </a:lnB>
                  </a:tcPr>
                </a:tc>
              </a:tr>
              <a:tr h="353494">
                <a:tc>
                  <a:txBody>
                    <a:bodyPr/>
                    <a:lstStyle/>
                    <a:p>
                      <a:pPr algn="l" fontAlgn="t"/>
                      <a:r>
                        <a:rPr lang="it-IT" sz="1400" b="0" i="0" u="none" strike="noStrike" dirty="0" smtClean="0">
                          <a:effectLst/>
                          <a:latin typeface="Verdana"/>
                        </a:rPr>
                        <a:t>Russia </a:t>
                      </a:r>
                      <a:endParaRPr lang="it-IT" sz="1400" b="0" i="0" u="none" strike="noStrike" dirty="0">
                        <a:effectLst/>
                        <a:latin typeface="Verdana"/>
                      </a:endParaRPr>
                    </a:p>
                  </a:txBody>
                  <a:tcPr marL="9525" marR="9525" marT="9525"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4D8ED"/>
                    </a:solidFill>
                  </a:tcPr>
                </a:tc>
                <a:tc>
                  <a:txBody>
                    <a:bodyPr/>
                    <a:lstStyle/>
                    <a:p>
                      <a:pPr algn="r" fontAlgn="b"/>
                      <a:r>
                        <a:rPr lang="it-IT" sz="1400" b="0" i="0" u="none" strike="noStrike" dirty="0">
                          <a:effectLst/>
                          <a:latin typeface="Arial"/>
                        </a:rPr>
                        <a:t>10</a:t>
                      </a:r>
                    </a:p>
                  </a:txBody>
                  <a:tcPr marL="9525" marR="9525" marT="9525"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400" b="0" i="0" u="none" strike="noStrike" dirty="0" smtClean="0">
                          <a:effectLst/>
                          <a:latin typeface="Arial"/>
                        </a:rPr>
                        <a:t>8</a:t>
                      </a:r>
                      <a:endParaRPr lang="it-IT" sz="1400" b="0" i="0" u="none" strike="noStrike" dirty="0">
                        <a:effectLst/>
                        <a:latin typeface="Arial"/>
                      </a:endParaRPr>
                    </a:p>
                  </a:txBody>
                  <a:tcPr marL="9525" marR="9525" marT="9525" marB="0" anchor="b">
                    <a:lnL>
                      <a:noFill/>
                    </a:lnL>
                    <a:lnR>
                      <a:noFill/>
                    </a:lnR>
                    <a:lnT>
                      <a:noFill/>
                    </a:lnT>
                    <a:lnB>
                      <a:noFill/>
                    </a:lnB>
                  </a:tcPr>
                </a:tc>
              </a:tr>
            </a:tbl>
          </a:graphicData>
        </a:graphic>
      </p:graphicFrame>
      <p:sp>
        <p:nvSpPr>
          <p:cNvPr id="4" name="Freccia in giù 3"/>
          <p:cNvSpPr/>
          <p:nvPr/>
        </p:nvSpPr>
        <p:spPr>
          <a:xfrm>
            <a:off x="7668344" y="4437112"/>
            <a:ext cx="144016"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p:cNvSpPr/>
          <p:nvPr/>
        </p:nvSpPr>
        <p:spPr>
          <a:xfrm>
            <a:off x="7668344" y="3717032"/>
            <a:ext cx="144016"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Freccia in giù 6"/>
          <p:cNvSpPr/>
          <p:nvPr/>
        </p:nvSpPr>
        <p:spPr>
          <a:xfrm flipV="1">
            <a:off x="7668344" y="5445224"/>
            <a:ext cx="144016"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Freccia in giù 7"/>
          <p:cNvSpPr/>
          <p:nvPr/>
        </p:nvSpPr>
        <p:spPr>
          <a:xfrm flipV="1">
            <a:off x="7668344" y="5085184"/>
            <a:ext cx="144016"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7597110" y="2226350"/>
            <a:ext cx="287258" cy="338554"/>
          </a:xfrm>
          <a:prstGeom prst="rect">
            <a:avLst/>
          </a:prstGeom>
          <a:noFill/>
          <a:ln>
            <a:solidFill>
              <a:schemeClr val="accent3">
                <a:lumMod val="75000"/>
              </a:schemeClr>
            </a:solidFill>
          </a:ln>
        </p:spPr>
        <p:txBody>
          <a:bodyPr wrap="none" rtlCol="0">
            <a:spAutoFit/>
          </a:bodyPr>
          <a:lstStyle/>
          <a:p>
            <a:r>
              <a:rPr lang="it-IT" sz="1600" b="1" dirty="0" smtClean="0"/>
              <a:t>=</a:t>
            </a:r>
            <a:endParaRPr lang="it-IT" sz="1600" b="1" dirty="0"/>
          </a:p>
        </p:txBody>
      </p:sp>
      <p:sp>
        <p:nvSpPr>
          <p:cNvPr id="13" name="CasellaDiTesto 12"/>
          <p:cNvSpPr txBox="1"/>
          <p:nvPr/>
        </p:nvSpPr>
        <p:spPr>
          <a:xfrm>
            <a:off x="7596336" y="2586390"/>
            <a:ext cx="287258" cy="338554"/>
          </a:xfrm>
          <a:prstGeom prst="rect">
            <a:avLst/>
          </a:prstGeom>
          <a:noFill/>
          <a:ln>
            <a:solidFill>
              <a:schemeClr val="accent3">
                <a:lumMod val="75000"/>
              </a:schemeClr>
            </a:solidFill>
          </a:ln>
        </p:spPr>
        <p:txBody>
          <a:bodyPr wrap="none" rtlCol="0">
            <a:spAutoFit/>
          </a:bodyPr>
          <a:lstStyle/>
          <a:p>
            <a:r>
              <a:rPr lang="it-IT" sz="1600" b="1" dirty="0" smtClean="0"/>
              <a:t>=</a:t>
            </a:r>
            <a:endParaRPr lang="it-IT" sz="1600" b="1" dirty="0"/>
          </a:p>
        </p:txBody>
      </p:sp>
      <p:sp>
        <p:nvSpPr>
          <p:cNvPr id="16" name="CasellaDiTesto 15"/>
          <p:cNvSpPr txBox="1"/>
          <p:nvPr/>
        </p:nvSpPr>
        <p:spPr>
          <a:xfrm>
            <a:off x="7597110" y="2996952"/>
            <a:ext cx="287258" cy="338554"/>
          </a:xfrm>
          <a:prstGeom prst="rect">
            <a:avLst/>
          </a:prstGeom>
          <a:noFill/>
          <a:ln>
            <a:solidFill>
              <a:schemeClr val="accent3">
                <a:lumMod val="75000"/>
              </a:schemeClr>
            </a:solidFill>
          </a:ln>
        </p:spPr>
        <p:txBody>
          <a:bodyPr wrap="none" rtlCol="0">
            <a:spAutoFit/>
          </a:bodyPr>
          <a:lstStyle/>
          <a:p>
            <a:r>
              <a:rPr lang="it-IT" sz="1600" b="1" dirty="0" smtClean="0"/>
              <a:t>=</a:t>
            </a:r>
            <a:endParaRPr lang="it-IT" sz="1600" b="1" dirty="0"/>
          </a:p>
        </p:txBody>
      </p:sp>
      <p:sp>
        <p:nvSpPr>
          <p:cNvPr id="17" name="CasellaDiTesto 16"/>
          <p:cNvSpPr txBox="1"/>
          <p:nvPr/>
        </p:nvSpPr>
        <p:spPr>
          <a:xfrm>
            <a:off x="7596336" y="3356992"/>
            <a:ext cx="287258" cy="338554"/>
          </a:xfrm>
          <a:prstGeom prst="rect">
            <a:avLst/>
          </a:prstGeom>
          <a:noFill/>
          <a:ln>
            <a:solidFill>
              <a:schemeClr val="accent3">
                <a:lumMod val="75000"/>
              </a:schemeClr>
            </a:solidFill>
          </a:ln>
        </p:spPr>
        <p:txBody>
          <a:bodyPr wrap="none" rtlCol="0">
            <a:spAutoFit/>
          </a:bodyPr>
          <a:lstStyle/>
          <a:p>
            <a:r>
              <a:rPr lang="it-IT" sz="1600" b="1" dirty="0" smtClean="0"/>
              <a:t>=</a:t>
            </a:r>
            <a:endParaRPr lang="it-IT" sz="1600" b="1" dirty="0"/>
          </a:p>
        </p:txBody>
      </p:sp>
      <p:sp>
        <p:nvSpPr>
          <p:cNvPr id="18" name="CasellaDiTesto 17"/>
          <p:cNvSpPr txBox="1"/>
          <p:nvPr/>
        </p:nvSpPr>
        <p:spPr>
          <a:xfrm>
            <a:off x="7596336" y="4026550"/>
            <a:ext cx="287258" cy="338554"/>
          </a:xfrm>
          <a:prstGeom prst="rect">
            <a:avLst/>
          </a:prstGeom>
          <a:noFill/>
          <a:ln>
            <a:solidFill>
              <a:schemeClr val="accent3">
                <a:lumMod val="75000"/>
              </a:schemeClr>
            </a:solidFill>
          </a:ln>
        </p:spPr>
        <p:txBody>
          <a:bodyPr wrap="none" rtlCol="0">
            <a:spAutoFit/>
          </a:bodyPr>
          <a:lstStyle/>
          <a:p>
            <a:r>
              <a:rPr lang="it-IT" sz="1600" b="1" dirty="0" smtClean="0"/>
              <a:t>=</a:t>
            </a:r>
            <a:endParaRPr lang="it-IT" sz="1600" b="1" dirty="0"/>
          </a:p>
        </p:txBody>
      </p:sp>
      <p:sp>
        <p:nvSpPr>
          <p:cNvPr id="14" name="Freccia in giù 13"/>
          <p:cNvSpPr/>
          <p:nvPr/>
        </p:nvSpPr>
        <p:spPr>
          <a:xfrm>
            <a:off x="7668344" y="4725144"/>
            <a:ext cx="144016"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25918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asellaDiTesto 1"/>
          <p:cNvSpPr txBox="1"/>
          <p:nvPr/>
        </p:nvSpPr>
        <p:spPr>
          <a:xfrm>
            <a:off x="1259632" y="764704"/>
            <a:ext cx="6552728" cy="5262979"/>
          </a:xfrm>
          <a:prstGeom prst="rect">
            <a:avLst/>
          </a:prstGeom>
          <a:noFill/>
        </p:spPr>
        <p:txBody>
          <a:bodyPr wrap="square" rtlCol="0">
            <a:spAutoFit/>
          </a:bodyPr>
          <a:lstStyle/>
          <a:p>
            <a:pPr algn="just"/>
            <a:r>
              <a:rPr lang="it-IT" sz="1400" dirty="0" smtClean="0">
                <a:solidFill>
                  <a:schemeClr val="tx2"/>
                </a:solidFill>
                <a:ea typeface="Calibri"/>
                <a:cs typeface="Times New Roman"/>
              </a:rPr>
              <a:t>Oltre il 60% degli arrivi internazionali in Italia si indirizzano verso quattro regioni: Veneto, Lombardia, Toscana e Lazio. Le regioni del Mezzogiorno attraggono appena il 12% degli arrivi ed il 14% delle presenze. </a:t>
            </a:r>
          </a:p>
          <a:p>
            <a:pPr algn="just"/>
            <a:r>
              <a:rPr lang="it-IT" sz="1400" dirty="0" smtClean="0">
                <a:solidFill>
                  <a:schemeClr val="tx2"/>
                </a:solidFill>
                <a:ea typeface="Calibri"/>
                <a:cs typeface="Times New Roman"/>
              </a:rPr>
              <a:t>Sulla scarsa attrattività del sud nei riguardi del turismo internazionale esiste una lunga narrazione con la quale se ne attribuisce la responsabilità principalmente alla difficoltà di raggiungibilità delle destinazioni turistiche (carenza di infrastrutture) ed in subordine al deficit d sicurezza (criminalità). Poco o per nulla si parla di accessibilità e qualità dei servizi: da quelli ricettivi a quelli di ristorazione, da quelli culturali a quelli d’intrattenimento solo per citarne alcuni.</a:t>
            </a:r>
          </a:p>
          <a:p>
            <a:pPr algn="just"/>
            <a:endParaRPr lang="it-IT" sz="1400" dirty="0">
              <a:solidFill>
                <a:schemeClr val="tx2"/>
              </a:solidFill>
              <a:ea typeface="Calibri"/>
              <a:cs typeface="Times New Roman"/>
            </a:endParaRPr>
          </a:p>
          <a:p>
            <a:pPr algn="just"/>
            <a:r>
              <a:rPr lang="it-IT" sz="1400" dirty="0" smtClean="0">
                <a:solidFill>
                  <a:schemeClr val="tx2"/>
                </a:solidFill>
                <a:ea typeface="Calibri"/>
                <a:cs typeface="Times New Roman"/>
              </a:rPr>
              <a:t>Ma siamo </a:t>
            </a:r>
            <a:r>
              <a:rPr lang="it-IT" sz="1400" dirty="0">
                <a:solidFill>
                  <a:schemeClr val="tx2"/>
                </a:solidFill>
                <a:ea typeface="Calibri"/>
                <a:cs typeface="Times New Roman"/>
              </a:rPr>
              <a:t>sicuri che il problema prioritario del turismo meridionale siano le infrastrutture</a:t>
            </a:r>
            <a:r>
              <a:rPr lang="it-IT" sz="1400" dirty="0" smtClean="0">
                <a:solidFill>
                  <a:schemeClr val="tx2"/>
                </a:solidFill>
                <a:ea typeface="Calibri"/>
                <a:cs typeface="Times New Roman"/>
              </a:rPr>
              <a:t>?</a:t>
            </a:r>
          </a:p>
          <a:p>
            <a:pPr algn="just"/>
            <a:r>
              <a:rPr lang="it-IT" sz="1400" dirty="0" smtClean="0">
                <a:solidFill>
                  <a:schemeClr val="tx2"/>
                </a:solidFill>
                <a:ea typeface="Calibri"/>
                <a:cs typeface="Times New Roman"/>
              </a:rPr>
              <a:t>Secondo il rapporto «EU Regional Competitiveness Index» predisposto dalla Commissione Europea nel 2013 la dotazione infrastrutturale delle regioni del Mezzogiorno è effettivamente tra le più basse d’Europa. Tuttavia Sicilia e Sardegna pur essendo in fondo alla classifica delle regioni italiane mostrano una migliore capacità di attrazione nei riguardi del turismo internazionale.  Numerose sono le evidenze di tale capacità sia con riferimento alla composizione degli arrivi per origine a livello di grande ripartizione geografica che con riferimento allo stesso indicatore a livello di singola regione.  Ma l’indicatore più esplicito è dato dal numero di arrivi per 100 residenti. Sicilia e Sardegna presentano valori più alti di Piemonte e Campania a fronte di una dotazione infrastrutturale significativamente inferiore. Ecco allora che le caratteristiche dell’offerta, in termini di qualità e fruibilità, vanno considerate come prioritarie ancor prima dell’accessibilità fisica della destinazione. </a:t>
            </a:r>
          </a:p>
        </p:txBody>
      </p:sp>
    </p:spTree>
    <p:extLst>
      <p:ext uri="{BB962C8B-B14F-4D97-AF65-F5344CB8AC3E}">
        <p14:creationId xmlns:p14="http://schemas.microsoft.com/office/powerpoint/2010/main" val="231805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16632"/>
            <a:ext cx="2851486" cy="461665"/>
          </a:xfrm>
          <a:prstGeom prst="rect">
            <a:avLst/>
          </a:prstGeom>
          <a:noFill/>
        </p:spPr>
        <p:txBody>
          <a:bodyPr wrap="none" rtlCol="0">
            <a:spAutoFit/>
          </a:bodyPr>
          <a:lstStyle/>
          <a:p>
            <a:r>
              <a:rPr lang="it-IT" sz="2400" b="1" dirty="0" smtClean="0">
                <a:solidFill>
                  <a:schemeClr val="tx2"/>
                </a:solidFill>
              </a:rPr>
              <a:t>ALCUNE EVIDENZE_1</a:t>
            </a:r>
            <a:endParaRPr lang="it-IT" sz="2400" b="1" dirty="0">
              <a:solidFill>
                <a:schemeClr val="tx2"/>
              </a:solidFill>
            </a:endParaRPr>
          </a:p>
        </p:txBody>
      </p:sp>
      <p:sp>
        <p:nvSpPr>
          <p:cNvPr id="3" name="Rettangolo 2"/>
          <p:cNvSpPr/>
          <p:nvPr/>
        </p:nvSpPr>
        <p:spPr>
          <a:xfrm>
            <a:off x="899592" y="588847"/>
            <a:ext cx="7272808" cy="5560497"/>
          </a:xfrm>
          <a:prstGeom prst="rect">
            <a:avLst/>
          </a:prstGeom>
        </p:spPr>
        <p:txBody>
          <a:bodyPr wrap="square">
            <a:spAutoFit/>
          </a:bodyPr>
          <a:lstStyle/>
          <a:p>
            <a:pPr algn="just">
              <a:lnSpc>
                <a:spcPct val="115000"/>
              </a:lnSpc>
              <a:spcAft>
                <a:spcPts val="1000"/>
              </a:spcAft>
            </a:pPr>
            <a:r>
              <a:rPr lang="it-IT" sz="1400" dirty="0">
                <a:solidFill>
                  <a:schemeClr val="tx2"/>
                </a:solidFill>
              </a:rPr>
              <a:t>Il turismo internazionale continua a </a:t>
            </a:r>
            <a:r>
              <a:rPr lang="it-IT" sz="1400" dirty="0" smtClean="0">
                <a:solidFill>
                  <a:schemeClr val="tx2"/>
                </a:solidFill>
              </a:rPr>
              <a:t>crescere. Congiuntura economica e fattori geopolitici non sembrano in grado di modificarne, nel medio-lungo termine, il trend di sviluppo.</a:t>
            </a:r>
            <a:endParaRPr lang="it-IT" sz="1400" dirty="0">
              <a:solidFill>
                <a:schemeClr val="tx2"/>
              </a:solidFill>
            </a:endParaRPr>
          </a:p>
          <a:p>
            <a:pPr algn="just">
              <a:lnSpc>
                <a:spcPct val="115000"/>
              </a:lnSpc>
              <a:spcAft>
                <a:spcPts val="1000"/>
              </a:spcAft>
            </a:pPr>
            <a:r>
              <a:rPr lang="it-IT" sz="1400" dirty="0">
                <a:solidFill>
                  <a:schemeClr val="tx2"/>
                </a:solidFill>
              </a:rPr>
              <a:t>L’Italia ha intercettato il trend positivo ed ha visto crescere gli arrivi in modo significativo (ca. </a:t>
            </a:r>
            <a:r>
              <a:rPr lang="it-IT" sz="1400" b="1" dirty="0">
                <a:solidFill>
                  <a:schemeClr val="tx2"/>
                </a:solidFill>
              </a:rPr>
              <a:t>+50% </a:t>
            </a:r>
            <a:r>
              <a:rPr lang="it-IT" sz="1400" dirty="0">
                <a:solidFill>
                  <a:schemeClr val="tx2"/>
                </a:solidFill>
              </a:rPr>
              <a:t>in 15 anni)</a:t>
            </a:r>
          </a:p>
          <a:p>
            <a:pPr algn="just">
              <a:lnSpc>
                <a:spcPct val="115000"/>
              </a:lnSpc>
              <a:spcAft>
                <a:spcPts val="1000"/>
              </a:spcAft>
            </a:pPr>
            <a:r>
              <a:rPr lang="it-IT" sz="1400" dirty="0" smtClean="0">
                <a:solidFill>
                  <a:schemeClr val="tx2"/>
                </a:solidFill>
              </a:rPr>
              <a:t>Siamo più attrattivi senza riuscire, tuttavia, a generare maggior </a:t>
            </a:r>
            <a:r>
              <a:rPr lang="it-IT" sz="1400" dirty="0">
                <a:solidFill>
                  <a:schemeClr val="tx2"/>
                </a:solidFill>
              </a:rPr>
              <a:t>valore perché la permanenza media continua a </a:t>
            </a:r>
            <a:r>
              <a:rPr lang="it-IT" sz="1400" dirty="0" smtClean="0">
                <a:solidFill>
                  <a:schemeClr val="tx2"/>
                </a:solidFill>
              </a:rPr>
              <a:t>scendere e con essa la spesa per arrivo passata da oltre </a:t>
            </a:r>
            <a:r>
              <a:rPr lang="it-IT" sz="1400" b="1" dirty="0" smtClean="0">
                <a:solidFill>
                  <a:schemeClr val="tx2"/>
                </a:solidFill>
              </a:rPr>
              <a:t>1.000 euro </a:t>
            </a:r>
            <a:r>
              <a:rPr lang="it-IT" sz="1400" dirty="0" smtClean="0">
                <a:solidFill>
                  <a:schemeClr val="tx2"/>
                </a:solidFill>
              </a:rPr>
              <a:t>del 2001</a:t>
            </a:r>
            <a:r>
              <a:rPr lang="it-IT" sz="1400" dirty="0">
                <a:solidFill>
                  <a:schemeClr val="tx2"/>
                </a:solidFill>
              </a:rPr>
              <a:t>(a prezzi 2015</a:t>
            </a:r>
            <a:r>
              <a:rPr lang="it-IT" sz="1400" dirty="0" smtClean="0">
                <a:solidFill>
                  <a:schemeClr val="tx2"/>
                </a:solidFill>
              </a:rPr>
              <a:t>)  a poco meno di </a:t>
            </a:r>
            <a:r>
              <a:rPr lang="it-IT" sz="1400" b="1" dirty="0" smtClean="0">
                <a:solidFill>
                  <a:schemeClr val="tx2"/>
                </a:solidFill>
              </a:rPr>
              <a:t>700 del 2015. </a:t>
            </a:r>
            <a:r>
              <a:rPr lang="it-IT" sz="1400" dirty="0" smtClean="0">
                <a:solidFill>
                  <a:schemeClr val="tx2"/>
                </a:solidFill>
              </a:rPr>
              <a:t>Con </a:t>
            </a:r>
            <a:r>
              <a:rPr lang="it-IT" sz="1400" dirty="0">
                <a:solidFill>
                  <a:schemeClr val="tx2"/>
                </a:solidFill>
              </a:rPr>
              <a:t>una permanenza media pari a quella del 2001 avremmo </a:t>
            </a:r>
            <a:r>
              <a:rPr lang="it-IT" sz="1400" dirty="0" smtClean="0">
                <a:solidFill>
                  <a:schemeClr val="tx2"/>
                </a:solidFill>
              </a:rPr>
              <a:t>cumulato, tra il 2001 ed il 2015, </a:t>
            </a:r>
            <a:r>
              <a:rPr lang="it-IT" sz="1400" b="1" dirty="0">
                <a:solidFill>
                  <a:schemeClr val="tx2"/>
                </a:solidFill>
              </a:rPr>
              <a:t>+195 milioni di presenze </a:t>
            </a:r>
            <a:r>
              <a:rPr lang="it-IT" sz="1400" dirty="0">
                <a:solidFill>
                  <a:schemeClr val="tx2"/>
                </a:solidFill>
              </a:rPr>
              <a:t>e </a:t>
            </a:r>
            <a:r>
              <a:rPr lang="it-IT" sz="1400" b="1" dirty="0">
                <a:solidFill>
                  <a:schemeClr val="tx2"/>
                </a:solidFill>
              </a:rPr>
              <a:t>+38 miliardi di euro </a:t>
            </a:r>
            <a:r>
              <a:rPr lang="it-IT" sz="1400" dirty="0">
                <a:solidFill>
                  <a:schemeClr val="tx2"/>
                </a:solidFill>
              </a:rPr>
              <a:t>di entrate </a:t>
            </a:r>
            <a:r>
              <a:rPr lang="it-IT" sz="1400" dirty="0" smtClean="0">
                <a:solidFill>
                  <a:schemeClr val="tx2"/>
                </a:solidFill>
              </a:rPr>
              <a:t>valutarie.</a:t>
            </a:r>
          </a:p>
          <a:p>
            <a:pPr algn="just">
              <a:lnSpc>
                <a:spcPct val="115000"/>
              </a:lnSpc>
              <a:spcAft>
                <a:spcPts val="1000"/>
              </a:spcAft>
            </a:pPr>
            <a:r>
              <a:rPr lang="it-IT" sz="1400" dirty="0" smtClean="0">
                <a:solidFill>
                  <a:schemeClr val="tx2"/>
                </a:solidFill>
              </a:rPr>
              <a:t>Il turismo internazionale in Italia continua ad essere prevalentemente europeo ma negli ultimi anni cresce il peso dei Paesi extra-europei.  La Cina è salita al </a:t>
            </a:r>
            <a:r>
              <a:rPr lang="it-IT" sz="1400" b="1" dirty="0" smtClean="0">
                <a:solidFill>
                  <a:schemeClr val="tx2"/>
                </a:solidFill>
              </a:rPr>
              <a:t>5° posto</a:t>
            </a:r>
            <a:r>
              <a:rPr lang="it-IT" sz="1400" dirty="0" smtClean="0">
                <a:solidFill>
                  <a:schemeClr val="tx2"/>
                </a:solidFill>
              </a:rPr>
              <a:t>, la Spagna è scesa al </a:t>
            </a:r>
            <a:r>
              <a:rPr lang="it-IT" sz="1400" b="1" dirty="0" smtClean="0">
                <a:solidFill>
                  <a:schemeClr val="tx2"/>
                </a:solidFill>
              </a:rPr>
              <a:t>10°</a:t>
            </a:r>
            <a:r>
              <a:rPr lang="it-IT" sz="1400" dirty="0" smtClean="0">
                <a:solidFill>
                  <a:schemeClr val="tx2"/>
                </a:solidFill>
              </a:rPr>
              <a:t>. Il primo mercato incoming per l’Italia rimane quello tedesco con una quota di mercato costante. In calo, invece, quelle di americani ed inglesi.</a:t>
            </a:r>
          </a:p>
          <a:p>
            <a:pPr algn="just">
              <a:lnSpc>
                <a:spcPct val="115000"/>
              </a:lnSpc>
              <a:spcAft>
                <a:spcPts val="1000"/>
              </a:spcAft>
            </a:pPr>
            <a:r>
              <a:rPr lang="it-IT" sz="1400" dirty="0" smtClean="0">
                <a:solidFill>
                  <a:schemeClr val="tx2"/>
                </a:solidFill>
              </a:rPr>
              <a:t>Il problema del turismo internazionale nel mezzogiorno presenta diversi profili. Gli arrivi continuano ad essere generalmente modesti soprattutto nella parte continentale. Le isole risultano più attrattive. Il problema , dunque, è solo parzialmente riconducibile alla scarsa dotazione di infrastrutture d’accesso (strade, porti, aeroporti, ferrovia). La Campania fa meno arrivi, sia in termini assoluti che relativi, della Sicilia. Lo stesso accade per il Piemonte. Il mezzogiorno è, invece, fortemente carente nella dotazione dei servizi che rendono fruibili le risorse.</a:t>
            </a:r>
            <a:endParaRPr lang="it-IT" sz="1400" dirty="0" smtClean="0">
              <a:ea typeface="Calibri"/>
              <a:cs typeface="Times New Roman"/>
            </a:endParaRPr>
          </a:p>
        </p:txBody>
      </p:sp>
    </p:spTree>
    <p:extLst>
      <p:ext uri="{BB962C8B-B14F-4D97-AF65-F5344CB8AC3E}">
        <p14:creationId xmlns:p14="http://schemas.microsoft.com/office/powerpoint/2010/main" val="1195968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723618937"/>
              </p:ext>
            </p:extLst>
          </p:nvPr>
        </p:nvGraphicFramePr>
        <p:xfrm>
          <a:off x="559593" y="1004887"/>
          <a:ext cx="8024814" cy="4848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467544" y="-99392"/>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rgbClr val="00467F"/>
                </a:solidFill>
              </a:rPr>
              <a:t>Il turismo internazionale nelle regioni</a:t>
            </a:r>
            <a:r>
              <a:rPr lang="it-IT" sz="2400" b="1" dirty="0" smtClean="0">
                <a:solidFill>
                  <a:srgbClr val="00467F"/>
                </a:solidFill>
              </a:rPr>
              <a:t/>
            </a:r>
            <a:br>
              <a:rPr lang="it-IT" sz="2400" b="1" dirty="0" smtClean="0">
                <a:solidFill>
                  <a:srgbClr val="00467F"/>
                </a:solidFill>
              </a:rPr>
            </a:br>
            <a:r>
              <a:rPr lang="it-IT" sz="1800" i="1" dirty="0" smtClean="0">
                <a:solidFill>
                  <a:srgbClr val="00467F"/>
                </a:solidFill>
              </a:rPr>
              <a:t>(quota % degli arrivi – anno 2014)</a:t>
            </a:r>
            <a:endParaRPr lang="it-IT" sz="1800" i="1" dirty="0">
              <a:solidFill>
                <a:srgbClr val="00467F"/>
              </a:solidFill>
            </a:endParaRPr>
          </a:p>
        </p:txBody>
      </p:sp>
      <p:sp>
        <p:nvSpPr>
          <p:cNvPr id="4" name="Ovale 3"/>
          <p:cNvSpPr/>
          <p:nvPr/>
        </p:nvSpPr>
        <p:spPr>
          <a:xfrm>
            <a:off x="467544" y="836712"/>
            <a:ext cx="2160240"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p:cNvSpPr txBox="1"/>
          <p:nvPr/>
        </p:nvSpPr>
        <p:spPr>
          <a:xfrm>
            <a:off x="1187624" y="1124744"/>
            <a:ext cx="1440160" cy="923330"/>
          </a:xfrm>
          <a:prstGeom prst="rect">
            <a:avLst/>
          </a:prstGeom>
          <a:noFill/>
        </p:spPr>
        <p:txBody>
          <a:bodyPr wrap="square" rtlCol="0">
            <a:spAutoFit/>
          </a:bodyPr>
          <a:lstStyle/>
          <a:p>
            <a:r>
              <a:rPr lang="it-IT" b="1" dirty="0" smtClean="0">
                <a:solidFill>
                  <a:srgbClr val="FF0000"/>
                </a:solidFill>
              </a:rPr>
              <a:t>Oltre il 60% degli arrivi in 4 regioni</a:t>
            </a:r>
            <a:endParaRPr lang="it-IT" b="1" dirty="0">
              <a:solidFill>
                <a:srgbClr val="FF0000"/>
              </a:solidFill>
            </a:endParaRPr>
          </a:p>
        </p:txBody>
      </p:sp>
    </p:spTree>
    <p:extLst>
      <p:ext uri="{BB962C8B-B14F-4D97-AF65-F5344CB8AC3E}">
        <p14:creationId xmlns:p14="http://schemas.microsoft.com/office/powerpoint/2010/main" val="2008229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67544" y="116632"/>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b="1" dirty="0" smtClean="0">
                <a:solidFill>
                  <a:srgbClr val="00467F"/>
                </a:solidFill>
              </a:rPr>
              <a:t>Graduatoria delle regioni italiane secondo la dotazione infrastrutturale</a:t>
            </a:r>
            <a:endParaRPr lang="it-IT" sz="2000" i="1" dirty="0">
              <a:solidFill>
                <a:srgbClr val="00467F"/>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3523152136"/>
              </p:ext>
            </p:extLst>
          </p:nvPr>
        </p:nvGraphicFramePr>
        <p:xfrm>
          <a:off x="1907704" y="1772816"/>
          <a:ext cx="5760641" cy="3312372"/>
        </p:xfrm>
        <a:graphic>
          <a:graphicData uri="http://schemas.openxmlformats.org/drawingml/2006/table">
            <a:tbl>
              <a:tblPr/>
              <a:tblGrid>
                <a:gridCol w="825405"/>
                <a:gridCol w="2080709"/>
                <a:gridCol w="825405"/>
                <a:gridCol w="2029122"/>
              </a:tblGrid>
              <a:tr h="276031">
                <a:tc>
                  <a:txBody>
                    <a:bodyPr/>
                    <a:lstStyle/>
                    <a:p>
                      <a:pPr algn="ctr" fontAlgn="b"/>
                      <a:r>
                        <a:rPr lang="it-IT" sz="1400" b="1" i="0" u="none" strike="noStrike" dirty="0">
                          <a:solidFill>
                            <a:srgbClr val="000000"/>
                          </a:solidFill>
                          <a:effectLst/>
                          <a:latin typeface="Calibri"/>
                        </a:rPr>
                        <a:t>grad.</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effectLst/>
                          <a:latin typeface="Calibri"/>
                        </a:rPr>
                        <a:t>regione</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effectLst/>
                          <a:latin typeface="Calibri"/>
                        </a:rPr>
                        <a:t>grad.</a:t>
                      </a:r>
                    </a:p>
                  </a:txBody>
                  <a:tcPr marL="9525" marR="9525" marT="9525" marB="0" anchor="b">
                    <a:lnL>
                      <a:noFill/>
                    </a:lnL>
                    <a:lnR>
                      <a:noFill/>
                    </a:lnR>
                    <a:lnT>
                      <a:noFill/>
                    </a:lnT>
                    <a:lnB>
                      <a:noFill/>
                    </a:lnB>
                  </a:tcPr>
                </a:tc>
                <a:tc>
                  <a:txBody>
                    <a:bodyPr/>
                    <a:lstStyle/>
                    <a:p>
                      <a:pPr algn="ctr" fontAlgn="b"/>
                      <a:r>
                        <a:rPr lang="it-IT" sz="1400" b="1" i="0" u="none" strike="noStrike" dirty="0">
                          <a:solidFill>
                            <a:srgbClr val="000000"/>
                          </a:solidFill>
                          <a:effectLst/>
                          <a:latin typeface="Calibri"/>
                        </a:rPr>
                        <a:t>regione</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1</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Lombardia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12</a:t>
                      </a:r>
                    </a:p>
                  </a:txBody>
                  <a:tcPr marL="9525" marR="9525" marT="9525" marB="0" anchor="b">
                    <a:lnL>
                      <a:noFill/>
                    </a:lnL>
                    <a:lnR>
                      <a:noFill/>
                    </a:lnR>
                    <a:lnT>
                      <a:noFill/>
                    </a:lnT>
                    <a:lnB>
                      <a:noFill/>
                    </a:lnB>
                  </a:tcPr>
                </a:tc>
                <a:tc>
                  <a:txBody>
                    <a:bodyPr/>
                    <a:lstStyle/>
                    <a:p>
                      <a:pPr algn="l" fontAlgn="b"/>
                      <a:r>
                        <a:rPr lang="it-IT" sz="1400" b="0" i="0" u="none" strike="noStrike" dirty="0" smtClean="0">
                          <a:solidFill>
                            <a:srgbClr val="000000"/>
                          </a:solidFill>
                          <a:effectLst/>
                          <a:latin typeface="Calibri"/>
                        </a:rPr>
                        <a:t>Friuli </a:t>
                      </a:r>
                      <a:r>
                        <a:rPr lang="it-IT" sz="1400" b="0" i="0" u="none" strike="noStrike" dirty="0">
                          <a:solidFill>
                            <a:srgbClr val="000000"/>
                          </a:solidFill>
                          <a:effectLst/>
                          <a:latin typeface="Calibri"/>
                        </a:rPr>
                        <a:t>Venezia Giulia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2</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Lazio</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13</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Prov. </a:t>
                      </a:r>
                      <a:r>
                        <a:rPr lang="it-IT" sz="1400" b="0" i="0" u="none" strike="noStrike" dirty="0" smtClean="0">
                          <a:solidFill>
                            <a:srgbClr val="000000"/>
                          </a:solidFill>
                          <a:effectLst/>
                          <a:latin typeface="Calibri"/>
                        </a:rPr>
                        <a:t>Aut</a:t>
                      </a:r>
                      <a:r>
                        <a:rPr lang="it-IT" sz="1400" b="0" i="0" u="none" strike="noStrike" dirty="0">
                          <a:solidFill>
                            <a:srgbClr val="000000"/>
                          </a:solidFill>
                          <a:effectLst/>
                          <a:latin typeface="Calibri"/>
                        </a:rPr>
                        <a:t>. di Bolzano</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3</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Piemonte</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14</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Abruzzo</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4</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Emilia Romagna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15</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Marche</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5</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Veneto</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16</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Puglia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6</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Liguria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17</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Molise</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7</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Vale d'Aosta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18</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Basilicata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8</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Toscana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19</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Sicilia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9</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Campania</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20</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Calabria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10</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Prov. Aut. di Trento</a:t>
                      </a:r>
                    </a:p>
                  </a:txBody>
                  <a:tcPr marL="9525" marR="9525" marT="9525"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21</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Sardegna</a:t>
                      </a:r>
                    </a:p>
                  </a:txBody>
                  <a:tcPr marL="9525" marR="9525" marT="9525" marB="0" anchor="b">
                    <a:lnL>
                      <a:noFill/>
                    </a:lnL>
                    <a:lnR>
                      <a:noFill/>
                    </a:lnR>
                    <a:lnT>
                      <a:noFill/>
                    </a:lnT>
                    <a:lnB>
                      <a:noFill/>
                    </a:lnB>
                  </a:tcPr>
                </a:tc>
              </a:tr>
              <a:tr h="276031">
                <a:tc>
                  <a:txBody>
                    <a:bodyPr/>
                    <a:lstStyle/>
                    <a:p>
                      <a:pPr algn="ctr" fontAlgn="b"/>
                      <a:r>
                        <a:rPr lang="it-IT" sz="1400" b="0" i="0" u="none" strike="noStrike" dirty="0">
                          <a:solidFill>
                            <a:srgbClr val="000000"/>
                          </a:solidFill>
                          <a:effectLst/>
                          <a:latin typeface="Calibri"/>
                        </a:rPr>
                        <a:t>11</a:t>
                      </a:r>
                    </a:p>
                  </a:txBody>
                  <a:tcPr marL="9525" marR="9525" marT="9525"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a:rPr>
                        <a:t>Umbria</a:t>
                      </a:r>
                    </a:p>
                  </a:txBody>
                  <a:tcPr marL="9525" marR="9525" marT="9525" marB="0" anchor="b">
                    <a:lnL>
                      <a:noFill/>
                    </a:lnL>
                    <a:lnR>
                      <a:noFill/>
                    </a:lnR>
                    <a:lnT>
                      <a:noFill/>
                    </a:lnT>
                    <a:lnB>
                      <a:noFill/>
                    </a:lnB>
                  </a:tcPr>
                </a:tc>
                <a:tc>
                  <a:txBody>
                    <a:bodyPr/>
                    <a:lstStyle/>
                    <a:p>
                      <a:pPr algn="l" fontAlgn="b"/>
                      <a:endParaRPr lang="it-IT"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it-IT" sz="14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4" name="Ovale 3"/>
          <p:cNvSpPr/>
          <p:nvPr/>
        </p:nvSpPr>
        <p:spPr>
          <a:xfrm>
            <a:off x="5004048" y="4509120"/>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p:cNvSpPr/>
          <p:nvPr/>
        </p:nvSpPr>
        <p:spPr>
          <a:xfrm>
            <a:off x="2123728" y="2564904"/>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p:cNvSpPr/>
          <p:nvPr/>
        </p:nvSpPr>
        <p:spPr>
          <a:xfrm>
            <a:off x="5004048" y="4005064"/>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1084661" y="5712350"/>
            <a:ext cx="1039067" cy="246221"/>
          </a:xfrm>
          <a:prstGeom prst="rect">
            <a:avLst/>
          </a:prstGeom>
          <a:noFill/>
        </p:spPr>
        <p:txBody>
          <a:bodyPr wrap="none" rtlCol="0">
            <a:spAutoFit/>
          </a:bodyPr>
          <a:lstStyle/>
          <a:p>
            <a:r>
              <a:rPr lang="it-IT" sz="1000" i="1" dirty="0" smtClean="0"/>
              <a:t>Fonte: RCI 2013 </a:t>
            </a:r>
            <a:endParaRPr lang="it-IT" sz="1000" i="1" dirty="0"/>
          </a:p>
        </p:txBody>
      </p:sp>
      <p:sp>
        <p:nvSpPr>
          <p:cNvPr id="8" name="Ovale 7"/>
          <p:cNvSpPr/>
          <p:nvPr/>
        </p:nvSpPr>
        <p:spPr>
          <a:xfrm>
            <a:off x="2195736" y="4221088"/>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15060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4"/>
          <p:cNvGraphicFramePr>
            <a:graphicFrameLocks/>
          </p:cNvGraphicFramePr>
          <p:nvPr>
            <p:extLst>
              <p:ext uri="{D42A27DB-BD31-4B8C-83A1-F6EECF244321}">
                <p14:modId xmlns:p14="http://schemas.microsoft.com/office/powerpoint/2010/main" val="3582233006"/>
              </p:ext>
            </p:extLst>
          </p:nvPr>
        </p:nvGraphicFramePr>
        <p:xfrm>
          <a:off x="374848"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467544" y="-27384"/>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pPr>
            <a:r>
              <a:rPr lang="it-IT" sz="2200" b="1" dirty="0" smtClean="0">
                <a:solidFill>
                  <a:srgbClr val="00467F"/>
                </a:solidFill>
              </a:rPr>
              <a:t>Il problema del sud sta nelle </a:t>
            </a:r>
            <a:r>
              <a:rPr lang="it-IT" sz="2200" b="1" dirty="0">
                <a:solidFill>
                  <a:srgbClr val="00467F"/>
                </a:solidFill>
              </a:rPr>
              <a:t>infrastrutture? </a:t>
            </a:r>
            <a:r>
              <a:rPr lang="it-IT" sz="2200" b="1" dirty="0" smtClean="0">
                <a:solidFill>
                  <a:srgbClr val="00467F"/>
                </a:solidFill>
              </a:rPr>
              <a:t>_1</a:t>
            </a:r>
            <a:br>
              <a:rPr lang="it-IT" sz="2200" b="1" dirty="0" smtClean="0">
                <a:solidFill>
                  <a:srgbClr val="00467F"/>
                </a:solidFill>
              </a:rPr>
            </a:br>
            <a:r>
              <a:rPr lang="it-IT" sz="1800" i="1" dirty="0" smtClean="0">
                <a:solidFill>
                  <a:srgbClr val="00467F"/>
                </a:solidFill>
              </a:rPr>
              <a:t>(composizione percentuale degli arrivi per area geografica – anno 2014)</a:t>
            </a:r>
            <a:endParaRPr lang="it-IT" sz="1800" i="1" dirty="0">
              <a:solidFill>
                <a:srgbClr val="00467F"/>
              </a:solidFill>
            </a:endParaRPr>
          </a:p>
        </p:txBody>
      </p:sp>
      <p:sp>
        <p:nvSpPr>
          <p:cNvPr id="7" name="Freccia in su 6"/>
          <p:cNvSpPr/>
          <p:nvPr/>
        </p:nvSpPr>
        <p:spPr>
          <a:xfrm>
            <a:off x="7793689" y="4697524"/>
            <a:ext cx="216024"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Freccia in su 7"/>
          <p:cNvSpPr/>
          <p:nvPr/>
        </p:nvSpPr>
        <p:spPr>
          <a:xfrm>
            <a:off x="899592" y="4697524"/>
            <a:ext cx="216024"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in su 8"/>
          <p:cNvSpPr/>
          <p:nvPr/>
        </p:nvSpPr>
        <p:spPr>
          <a:xfrm>
            <a:off x="6228184" y="4725144"/>
            <a:ext cx="216024" cy="3600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5014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2802287021"/>
              </p:ext>
            </p:extLst>
          </p:nvPr>
        </p:nvGraphicFramePr>
        <p:xfrm>
          <a:off x="691753" y="995362"/>
          <a:ext cx="7760494" cy="48672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1"/>
          <p:cNvSpPr txBox="1">
            <a:spLocks/>
          </p:cNvSpPr>
          <p:nvPr/>
        </p:nvSpPr>
        <p:spPr>
          <a:xfrm>
            <a:off x="467544" y="-27384"/>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pPr>
            <a:r>
              <a:rPr lang="it-IT" sz="2200" b="1" dirty="0" smtClean="0">
                <a:solidFill>
                  <a:srgbClr val="00467F"/>
                </a:solidFill>
              </a:rPr>
              <a:t>Il problema del sud sta nelle infrastrutture?_2</a:t>
            </a:r>
            <a:br>
              <a:rPr lang="it-IT" sz="2200" b="1" dirty="0" smtClean="0">
                <a:solidFill>
                  <a:srgbClr val="00467F"/>
                </a:solidFill>
              </a:rPr>
            </a:br>
            <a:r>
              <a:rPr lang="it-IT" sz="1800" i="1" dirty="0" smtClean="0">
                <a:solidFill>
                  <a:srgbClr val="00467F"/>
                </a:solidFill>
              </a:rPr>
              <a:t>(arrivi stranieri per 100 abitanti – anno 2014)</a:t>
            </a:r>
            <a:endParaRPr lang="it-IT" sz="1800" i="1" dirty="0">
              <a:solidFill>
                <a:srgbClr val="00467F"/>
              </a:solidFill>
            </a:endParaRPr>
          </a:p>
        </p:txBody>
      </p:sp>
      <p:sp>
        <p:nvSpPr>
          <p:cNvPr id="4" name="Ovale 3"/>
          <p:cNvSpPr/>
          <p:nvPr/>
        </p:nvSpPr>
        <p:spPr>
          <a:xfrm>
            <a:off x="3995936" y="4077072"/>
            <a:ext cx="2880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p:cNvSpPr/>
          <p:nvPr/>
        </p:nvSpPr>
        <p:spPr>
          <a:xfrm>
            <a:off x="2987824" y="4005064"/>
            <a:ext cx="2880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p:cNvSpPr/>
          <p:nvPr/>
        </p:nvSpPr>
        <p:spPr>
          <a:xfrm>
            <a:off x="4644008" y="3933056"/>
            <a:ext cx="2880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p:cNvSpPr/>
          <p:nvPr/>
        </p:nvSpPr>
        <p:spPr>
          <a:xfrm>
            <a:off x="3347864" y="4005064"/>
            <a:ext cx="2880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02105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830317"/>
            <a:ext cx="6552728" cy="5262979"/>
          </a:xfrm>
          <a:prstGeom prst="rect">
            <a:avLst/>
          </a:prstGeom>
          <a:noFill/>
        </p:spPr>
        <p:txBody>
          <a:bodyPr wrap="square" rtlCol="0">
            <a:spAutoFit/>
          </a:bodyPr>
          <a:lstStyle/>
          <a:p>
            <a:pPr algn="just"/>
            <a:r>
              <a:rPr lang="it-IT" sz="1400" dirty="0" smtClean="0">
                <a:solidFill>
                  <a:schemeClr val="tx2"/>
                </a:solidFill>
                <a:ea typeface="Calibri"/>
                <a:cs typeface="Times New Roman"/>
              </a:rPr>
              <a:t>La grande recessione ha impattato sulle dinamiche del turismo internazionale quasi esclusivamente nella prima fase della crisi , quella a cavallo del biennio 2008-2009. </a:t>
            </a:r>
          </a:p>
          <a:p>
            <a:pPr algn="just"/>
            <a:r>
              <a:rPr lang="it-IT" sz="1400" dirty="0" smtClean="0">
                <a:solidFill>
                  <a:schemeClr val="tx2"/>
                </a:solidFill>
                <a:ea typeface="Calibri"/>
                <a:cs typeface="Times New Roman"/>
              </a:rPr>
              <a:t>La geografia del turismo regionale è cambiata solo parzialmente. La gran parte delle regioni ha mantenuto la posizione che occupava ad inizio della crisi nella graduatoria degli arrivi. Da segnalare l’avanzamento della Lombardia e del Friuli Venezia Giulia al nord, l’arretramento del Lazio al centro e ancora l’avanzamento di Sicilia e Sardegna al sud mentre la Campania arretra.</a:t>
            </a:r>
          </a:p>
          <a:p>
            <a:pPr algn="just"/>
            <a:r>
              <a:rPr lang="it-IT" sz="1400" dirty="0" smtClean="0">
                <a:solidFill>
                  <a:schemeClr val="tx2"/>
                </a:solidFill>
                <a:ea typeface="Calibri"/>
                <a:cs typeface="Times New Roman"/>
              </a:rPr>
              <a:t>Il tema della bassa permanenza media è comune alle diverse aree del Paese anche se dipende dalla vocazione dei territori e dal posizionamento di mercato.  Il turismo balneare, così come quello montano, è caratterizzato da una permanenza media più lunga perché è prevalentemente occasione della vacanza principale. Un dato che riscontriamo in quasi tutte le regioni del mezzogiorno a cominciare da Calabria e Sardegna. Il sud ha generalmente un problema opposto al centro-nord: pochi arrivi anziché poche presenze. Lo stesso si può dire per il turismo montano come si rileva dai valori del Trentino Alto Adige ma non della Valle d’Aosta.</a:t>
            </a:r>
          </a:p>
          <a:p>
            <a:pPr algn="just"/>
            <a:r>
              <a:rPr lang="it-IT" sz="1400" dirty="0" smtClean="0">
                <a:solidFill>
                  <a:schemeClr val="tx2"/>
                </a:solidFill>
                <a:ea typeface="Calibri"/>
                <a:cs typeface="Times New Roman"/>
              </a:rPr>
              <a:t>Il turismo nelle città d’arte ma anche </a:t>
            </a:r>
            <a:r>
              <a:rPr lang="it-IT" sz="1400" dirty="0">
                <a:solidFill>
                  <a:schemeClr val="tx2"/>
                </a:solidFill>
                <a:ea typeface="Calibri"/>
                <a:cs typeface="Times New Roman"/>
              </a:rPr>
              <a:t>d’affari </a:t>
            </a:r>
            <a:r>
              <a:rPr lang="it-IT" sz="1400" dirty="0" smtClean="0">
                <a:solidFill>
                  <a:schemeClr val="tx2"/>
                </a:solidFill>
                <a:ea typeface="Calibri"/>
                <a:cs typeface="Times New Roman"/>
              </a:rPr>
              <a:t>è caratterizzato, invece, da cicli di permanenza più corti. Il fatto è piuttosto evidente per un verso nel Lazio (ed in Toscana) e per l’altro in Lombardia. Il Veneto riesce a bilanciare la presenza di un polo forte come Venezia con un’offerta  turistica nella quale anche il mare occupa una posizione di grande rilievo specificatamente nei riguardi della domanda tedesca ed austriaca che insieme fanno il 30% degli arrivi.</a:t>
            </a:r>
          </a:p>
          <a:p>
            <a:pPr algn="just"/>
            <a:r>
              <a:rPr lang="it-IT" sz="1400" dirty="0" smtClean="0">
                <a:solidFill>
                  <a:schemeClr val="tx2"/>
                </a:solidFill>
                <a:ea typeface="Calibri"/>
                <a:cs typeface="Times New Roman"/>
              </a:rPr>
              <a:t>Di grande interesse il posizionamento delle province autonome di Trento e di Bolzano nonostante la forte caratterizzazione stagionale della loro offerta.</a:t>
            </a:r>
          </a:p>
          <a:p>
            <a:pPr algn="just"/>
            <a:endParaRPr lang="it-IT" sz="1400" dirty="0" smtClean="0">
              <a:solidFill>
                <a:schemeClr val="tx2"/>
              </a:solidFill>
              <a:ea typeface="Calibri"/>
              <a:cs typeface="Times New Roman"/>
            </a:endParaRPr>
          </a:p>
        </p:txBody>
      </p:sp>
    </p:spTree>
    <p:extLst>
      <p:ext uri="{BB962C8B-B14F-4D97-AF65-F5344CB8AC3E}">
        <p14:creationId xmlns:p14="http://schemas.microsoft.com/office/powerpoint/2010/main" val="3870217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571666279"/>
              </p:ext>
            </p:extLst>
          </p:nvPr>
        </p:nvGraphicFramePr>
        <p:xfrm>
          <a:off x="1763688" y="548680"/>
          <a:ext cx="5472608" cy="5472598"/>
        </p:xfrm>
        <a:graphic>
          <a:graphicData uri="http://schemas.openxmlformats.org/drawingml/2006/table">
            <a:tbl>
              <a:tblPr/>
              <a:tblGrid>
                <a:gridCol w="3219181"/>
                <a:gridCol w="1323441"/>
                <a:gridCol w="929986"/>
              </a:tblGrid>
              <a:tr h="221758">
                <a:tc>
                  <a:txBody>
                    <a:bodyPr/>
                    <a:lstStyle/>
                    <a:p>
                      <a:pPr algn="l" fontAlgn="b"/>
                      <a:endParaRPr lang="it-IT" sz="1000" b="0" i="0" u="none" strike="noStrike" dirty="0">
                        <a:effectLst/>
                        <a:latin typeface="Arial"/>
                      </a:endParaRPr>
                    </a:p>
                  </a:txBody>
                  <a:tcPr marL="0" marR="0" marT="0" marB="0" anchor="b">
                    <a:lnL>
                      <a:noFill/>
                    </a:lnL>
                    <a:lnR>
                      <a:noFill/>
                    </a:lnR>
                    <a:lnT>
                      <a:noFill/>
                    </a:lnT>
                    <a:lnB w="6350" cap="flat" cmpd="sng" algn="ctr">
                      <a:solidFill>
                        <a:srgbClr val="C0C0C0"/>
                      </a:solidFill>
                      <a:prstDash val="solid"/>
                      <a:round/>
                      <a:headEnd type="none" w="med" len="med"/>
                      <a:tailEnd type="none" w="med" len="med"/>
                    </a:lnB>
                  </a:tcPr>
                </a:tc>
                <a:tc>
                  <a:txBody>
                    <a:bodyPr/>
                    <a:lstStyle/>
                    <a:p>
                      <a:pPr marL="0" algn="ctr" defTabSz="914400" rtl="0" eaLnBrk="1" fontAlgn="t" latinLnBrk="0" hangingPunct="1"/>
                      <a:r>
                        <a:rPr lang="it-IT" sz="1200" b="1" i="0" u="none" strike="noStrike" kern="1200" dirty="0">
                          <a:solidFill>
                            <a:schemeClr val="tx1"/>
                          </a:solidFill>
                          <a:effectLst/>
                          <a:latin typeface="Verdana"/>
                          <a:ea typeface="+mn-ea"/>
                          <a:cs typeface="+mn-cs"/>
                        </a:rPr>
                        <a:t>rank 2008</a:t>
                      </a:r>
                    </a:p>
                  </a:txBody>
                  <a:tcPr marL="0" marR="0" marT="0" marB="0" anchor="b">
                    <a:lnL>
                      <a:noFill/>
                    </a:lnL>
                    <a:lnR>
                      <a:noFill/>
                    </a:lnR>
                    <a:lnT>
                      <a:noFill/>
                    </a:lnT>
                    <a:lnB>
                      <a:noFill/>
                    </a:lnB>
                  </a:tcPr>
                </a:tc>
                <a:tc>
                  <a:txBody>
                    <a:bodyPr/>
                    <a:lstStyle/>
                    <a:p>
                      <a:pPr marL="0" algn="ctr" defTabSz="914400" rtl="0" eaLnBrk="1" fontAlgn="t" latinLnBrk="0" hangingPunct="1"/>
                      <a:r>
                        <a:rPr lang="it-IT" sz="1200" b="1" i="0" u="none" strike="noStrike" kern="1200" dirty="0">
                          <a:solidFill>
                            <a:schemeClr val="tx1"/>
                          </a:solidFill>
                          <a:effectLst/>
                          <a:latin typeface="Verdana"/>
                          <a:ea typeface="+mn-ea"/>
                          <a:cs typeface="+mn-cs"/>
                        </a:rPr>
                        <a:t>rank 2014</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Veneto</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Lazio</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2</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4</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Toscana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3</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3</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Lombardia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4</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2</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Provincia Autonoma </a:t>
                      </a:r>
                      <a:r>
                        <a:rPr lang="it-IT" sz="1100" b="0" i="0" u="none" strike="noStrike" dirty="0" smtClean="0">
                          <a:solidFill>
                            <a:srgbClr val="FFFFFF"/>
                          </a:solidFill>
                          <a:effectLst/>
                          <a:latin typeface="Verdana"/>
                        </a:rPr>
                        <a:t>Bolzano</a:t>
                      </a:r>
                      <a:endParaRPr lang="it-IT" sz="1100" b="0" i="0" u="none" strike="noStrike" dirty="0">
                        <a:solidFill>
                          <a:srgbClr val="FFFFFF"/>
                        </a:solidFill>
                        <a:effectLst/>
                        <a:latin typeface="Verdana"/>
                      </a:endParaRP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5</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5</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Emilia-Romagna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6</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6</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Campania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7</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8</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Sicilia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8</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7</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Liguria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9</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9</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Piemonte</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10</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10</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Provincia Autonoma Trento</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11</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11</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Friuli-Venezia Giulia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12</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13</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Sardegna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13</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12</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Umbria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14</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14</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Puglia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15</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15</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Marche</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16</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16</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Valle d'Aosta </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17</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17</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Calabria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18</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18</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Abruzzo</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19</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19</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Basilicata</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20</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20</a:t>
                      </a:r>
                    </a:p>
                  </a:txBody>
                  <a:tcPr marL="0" marR="0" marT="0" marB="0" anchor="b">
                    <a:lnL>
                      <a:noFill/>
                    </a:lnL>
                    <a:lnR>
                      <a:noFill/>
                    </a:lnR>
                    <a:lnT>
                      <a:noFill/>
                    </a:lnT>
                    <a:lnB>
                      <a:noFill/>
                    </a:lnB>
                  </a:tcPr>
                </a:tc>
              </a:tr>
              <a:tr h="250040">
                <a:tc>
                  <a:txBody>
                    <a:bodyPr/>
                    <a:lstStyle/>
                    <a:p>
                      <a:pPr algn="l" fontAlgn="t"/>
                      <a:r>
                        <a:rPr lang="it-IT" sz="1100" b="0" i="0" u="none" strike="noStrike" dirty="0">
                          <a:solidFill>
                            <a:srgbClr val="FFFFFF"/>
                          </a:solidFill>
                          <a:effectLst/>
                          <a:latin typeface="Verdana"/>
                        </a:rPr>
                        <a:t>  Molise</a:t>
                      </a:r>
                    </a:p>
                  </a:txBody>
                  <a:tcPr marL="0" marR="0" marT="0" marB="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A1E3"/>
                    </a:solidFill>
                  </a:tcPr>
                </a:tc>
                <a:tc>
                  <a:txBody>
                    <a:bodyPr/>
                    <a:lstStyle/>
                    <a:p>
                      <a:pPr algn="r" fontAlgn="b"/>
                      <a:r>
                        <a:rPr lang="it-IT" sz="1200" b="0" i="0" u="none" strike="noStrike" dirty="0">
                          <a:effectLst/>
                          <a:latin typeface="Arial"/>
                        </a:rPr>
                        <a:t>21</a:t>
                      </a:r>
                    </a:p>
                  </a:txBody>
                  <a:tcPr marL="0" marR="0" marT="0" marB="0" anchor="b">
                    <a:lnL w="6350" cap="flat" cmpd="sng" algn="ctr">
                      <a:solidFill>
                        <a:srgbClr val="C0C0C0"/>
                      </a:solidFill>
                      <a:prstDash val="solid"/>
                      <a:round/>
                      <a:headEnd type="none" w="med" len="med"/>
                      <a:tailEnd type="none" w="med" len="med"/>
                    </a:lnL>
                    <a:lnR>
                      <a:noFill/>
                    </a:lnR>
                    <a:lnT>
                      <a:noFill/>
                    </a:lnT>
                    <a:lnB>
                      <a:noFill/>
                    </a:lnB>
                  </a:tcPr>
                </a:tc>
                <a:tc>
                  <a:txBody>
                    <a:bodyPr/>
                    <a:lstStyle/>
                    <a:p>
                      <a:pPr algn="r" fontAlgn="b"/>
                      <a:r>
                        <a:rPr lang="it-IT" sz="1200" b="0" i="0" u="none" strike="noStrike" dirty="0">
                          <a:effectLst/>
                          <a:latin typeface="Arial"/>
                        </a:rPr>
                        <a:t>21</a:t>
                      </a:r>
                    </a:p>
                  </a:txBody>
                  <a:tcPr marL="0" marR="0" marT="0" marB="0" anchor="b">
                    <a:lnL>
                      <a:noFill/>
                    </a:lnL>
                    <a:lnR>
                      <a:noFill/>
                    </a:lnR>
                    <a:lnT>
                      <a:noFill/>
                    </a:lnT>
                    <a:lnB>
                      <a:noFill/>
                    </a:lnB>
                  </a:tcPr>
                </a:tc>
              </a:tr>
            </a:tbl>
          </a:graphicData>
        </a:graphic>
      </p:graphicFrame>
      <p:sp>
        <p:nvSpPr>
          <p:cNvPr id="5" name="Freccia in giù 4"/>
          <p:cNvSpPr/>
          <p:nvPr/>
        </p:nvSpPr>
        <p:spPr>
          <a:xfrm>
            <a:off x="7380312" y="1098321"/>
            <a:ext cx="72008" cy="18472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in giù 8"/>
          <p:cNvSpPr/>
          <p:nvPr/>
        </p:nvSpPr>
        <p:spPr>
          <a:xfrm flipV="1">
            <a:off x="7371232" y="1556792"/>
            <a:ext cx="72008" cy="18766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p:cNvSpPr txBox="1"/>
          <p:nvPr/>
        </p:nvSpPr>
        <p:spPr>
          <a:xfrm>
            <a:off x="7596336" y="1295182"/>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16" name="CasellaDiTesto 15"/>
          <p:cNvSpPr txBox="1"/>
          <p:nvPr/>
        </p:nvSpPr>
        <p:spPr>
          <a:xfrm>
            <a:off x="7596336" y="836712"/>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17" name="CasellaDiTesto 16"/>
          <p:cNvSpPr txBox="1"/>
          <p:nvPr/>
        </p:nvSpPr>
        <p:spPr>
          <a:xfrm>
            <a:off x="7597884" y="1799238"/>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18" name="CasellaDiTesto 17"/>
          <p:cNvSpPr txBox="1"/>
          <p:nvPr/>
        </p:nvSpPr>
        <p:spPr>
          <a:xfrm>
            <a:off x="7596336" y="2060848"/>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19" name="CasellaDiTesto 18"/>
          <p:cNvSpPr txBox="1"/>
          <p:nvPr/>
        </p:nvSpPr>
        <p:spPr>
          <a:xfrm>
            <a:off x="7596336" y="2780928"/>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0" name="CasellaDiTesto 19"/>
          <p:cNvSpPr txBox="1"/>
          <p:nvPr/>
        </p:nvSpPr>
        <p:spPr>
          <a:xfrm>
            <a:off x="7596336" y="3068960"/>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1" name="CasellaDiTesto 20"/>
          <p:cNvSpPr txBox="1"/>
          <p:nvPr/>
        </p:nvSpPr>
        <p:spPr>
          <a:xfrm>
            <a:off x="7596336" y="3311406"/>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2" name="Freccia in giù 21"/>
          <p:cNvSpPr/>
          <p:nvPr/>
        </p:nvSpPr>
        <p:spPr>
          <a:xfrm>
            <a:off x="7380312" y="2276872"/>
            <a:ext cx="72782"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Freccia in giù 22"/>
          <p:cNvSpPr/>
          <p:nvPr/>
        </p:nvSpPr>
        <p:spPr>
          <a:xfrm flipV="1">
            <a:off x="7380312" y="2564904"/>
            <a:ext cx="72008" cy="18766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Freccia in giù 23"/>
          <p:cNvSpPr/>
          <p:nvPr/>
        </p:nvSpPr>
        <p:spPr>
          <a:xfrm>
            <a:off x="7380312" y="3573016"/>
            <a:ext cx="72782" cy="14401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Freccia in giù 24"/>
          <p:cNvSpPr/>
          <p:nvPr/>
        </p:nvSpPr>
        <p:spPr>
          <a:xfrm flipV="1">
            <a:off x="7406600" y="3789037"/>
            <a:ext cx="46494" cy="18766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asellaDiTesto 25"/>
          <p:cNvSpPr txBox="1"/>
          <p:nvPr/>
        </p:nvSpPr>
        <p:spPr>
          <a:xfrm>
            <a:off x="7596336" y="4077072"/>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7" name="CasellaDiTesto 26"/>
          <p:cNvSpPr txBox="1"/>
          <p:nvPr/>
        </p:nvSpPr>
        <p:spPr>
          <a:xfrm>
            <a:off x="7596336" y="4293096"/>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8" name="CasellaDiTesto 27"/>
          <p:cNvSpPr txBox="1"/>
          <p:nvPr/>
        </p:nvSpPr>
        <p:spPr>
          <a:xfrm>
            <a:off x="7596336" y="4535542"/>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29" name="CasellaDiTesto 28"/>
          <p:cNvSpPr txBox="1"/>
          <p:nvPr/>
        </p:nvSpPr>
        <p:spPr>
          <a:xfrm>
            <a:off x="7596336" y="4823574"/>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30" name="CasellaDiTesto 29"/>
          <p:cNvSpPr txBox="1"/>
          <p:nvPr/>
        </p:nvSpPr>
        <p:spPr>
          <a:xfrm>
            <a:off x="7596336" y="5039598"/>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31" name="CasellaDiTesto 30"/>
          <p:cNvSpPr txBox="1"/>
          <p:nvPr/>
        </p:nvSpPr>
        <p:spPr>
          <a:xfrm>
            <a:off x="7596336" y="5327630"/>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32" name="CasellaDiTesto 31"/>
          <p:cNvSpPr txBox="1"/>
          <p:nvPr/>
        </p:nvSpPr>
        <p:spPr>
          <a:xfrm>
            <a:off x="7596336" y="5543654"/>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33" name="CasellaDiTesto 32"/>
          <p:cNvSpPr txBox="1"/>
          <p:nvPr/>
        </p:nvSpPr>
        <p:spPr>
          <a:xfrm>
            <a:off x="7596336" y="5831686"/>
            <a:ext cx="286484" cy="261610"/>
          </a:xfrm>
          <a:prstGeom prst="rect">
            <a:avLst/>
          </a:prstGeom>
          <a:noFill/>
          <a:ln>
            <a:noFill/>
          </a:ln>
        </p:spPr>
        <p:txBody>
          <a:bodyPr wrap="square" rtlCol="0">
            <a:spAutoFit/>
          </a:bodyPr>
          <a:lstStyle/>
          <a:p>
            <a:pPr algn="ctr"/>
            <a:r>
              <a:rPr lang="it-IT" sz="1100" b="1" dirty="0" smtClean="0"/>
              <a:t>=</a:t>
            </a:r>
            <a:endParaRPr lang="it-IT" sz="1100" b="1" dirty="0"/>
          </a:p>
        </p:txBody>
      </p:sp>
      <p:sp>
        <p:nvSpPr>
          <p:cNvPr id="34" name="Titolo 1"/>
          <p:cNvSpPr txBox="1">
            <a:spLocks/>
          </p:cNvSpPr>
          <p:nvPr/>
        </p:nvSpPr>
        <p:spPr>
          <a:xfrm>
            <a:off x="457200" y="44624"/>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000"/>
              </a:lnSpc>
            </a:pPr>
            <a:r>
              <a:rPr lang="it-IT" sz="2200" b="1" dirty="0" smtClean="0">
                <a:solidFill>
                  <a:srgbClr val="00467F"/>
                </a:solidFill>
                <a:latin typeface="+mn-lt"/>
              </a:rPr>
              <a:t>Le regioni  che guadagnano o perdono</a:t>
            </a:r>
          </a:p>
          <a:p>
            <a:pPr>
              <a:lnSpc>
                <a:spcPts val="2000"/>
              </a:lnSpc>
            </a:pPr>
            <a:r>
              <a:rPr lang="it-IT" sz="1800" i="1" dirty="0" smtClean="0">
                <a:solidFill>
                  <a:srgbClr val="00467F"/>
                </a:solidFill>
                <a:latin typeface="+mn-lt"/>
              </a:rPr>
              <a:t>(per numero di arrivi stranieri)</a:t>
            </a:r>
            <a:endParaRPr lang="it-IT" sz="1800" i="1" dirty="0">
              <a:solidFill>
                <a:srgbClr val="00467F"/>
              </a:solidFill>
              <a:latin typeface="+mn-lt"/>
            </a:endParaRPr>
          </a:p>
        </p:txBody>
      </p:sp>
    </p:spTree>
    <p:extLst>
      <p:ext uri="{BB962C8B-B14F-4D97-AF65-F5344CB8AC3E}">
        <p14:creationId xmlns:p14="http://schemas.microsoft.com/office/powerpoint/2010/main" val="1167154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7584" y="141411"/>
            <a:ext cx="8064896" cy="430887"/>
          </a:xfrm>
          <a:prstGeom prst="rect">
            <a:avLst/>
          </a:prstGeom>
          <a:noFill/>
        </p:spPr>
        <p:txBody>
          <a:bodyPr wrap="square" rtlCol="0">
            <a:spAutoFit/>
          </a:bodyPr>
          <a:lstStyle/>
          <a:p>
            <a:pPr algn="ctr"/>
            <a:r>
              <a:rPr lang="it-IT" sz="2200" b="1" dirty="0">
                <a:solidFill>
                  <a:srgbClr val="00467F"/>
                </a:solidFill>
              </a:rPr>
              <a:t>La mappa </a:t>
            </a:r>
            <a:r>
              <a:rPr lang="it-IT" sz="2200" b="1" dirty="0" smtClean="0">
                <a:solidFill>
                  <a:srgbClr val="00467F"/>
                </a:solidFill>
              </a:rPr>
              <a:t>regionale dei </a:t>
            </a:r>
            <a:r>
              <a:rPr lang="it-IT" sz="2200" b="1" dirty="0">
                <a:solidFill>
                  <a:srgbClr val="00467F"/>
                </a:solidFill>
              </a:rPr>
              <a:t>principali mercati </a:t>
            </a:r>
            <a:r>
              <a:rPr lang="it-IT" sz="2200" b="1" dirty="0" smtClean="0">
                <a:solidFill>
                  <a:srgbClr val="00467F"/>
                </a:solidFill>
              </a:rPr>
              <a:t>incoming</a:t>
            </a:r>
            <a:endParaRPr lang="it-IT" sz="2200" b="1" dirty="0">
              <a:solidFill>
                <a:srgbClr val="00467F"/>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71" y="603076"/>
            <a:ext cx="6461521" cy="6186907"/>
          </a:xfrm>
          <a:prstGeom prst="rect">
            <a:avLst/>
          </a:prstGeom>
        </p:spPr>
      </p:pic>
    </p:spTree>
    <p:extLst>
      <p:ext uri="{BB962C8B-B14F-4D97-AF65-F5344CB8AC3E}">
        <p14:creationId xmlns:p14="http://schemas.microsoft.com/office/powerpoint/2010/main" val="3891086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1243099345"/>
              </p:ext>
            </p:extLst>
          </p:nvPr>
        </p:nvGraphicFramePr>
        <p:xfrm>
          <a:off x="827584" y="1052736"/>
          <a:ext cx="7848872" cy="458474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1"/>
          <p:cNvSpPr txBox="1">
            <a:spLocks/>
          </p:cNvSpPr>
          <p:nvPr/>
        </p:nvSpPr>
        <p:spPr>
          <a:xfrm>
            <a:off x="467544" y="-99392"/>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rgbClr val="00467F"/>
                </a:solidFill>
              </a:rPr>
              <a:t>Il turismo internazionale nelle regioni</a:t>
            </a:r>
            <a:r>
              <a:rPr lang="it-IT" sz="2400" b="1" dirty="0" smtClean="0">
                <a:solidFill>
                  <a:srgbClr val="00467F"/>
                </a:solidFill>
              </a:rPr>
              <a:t/>
            </a:r>
            <a:br>
              <a:rPr lang="it-IT" sz="2400" b="1" dirty="0" smtClean="0">
                <a:solidFill>
                  <a:srgbClr val="00467F"/>
                </a:solidFill>
              </a:rPr>
            </a:br>
            <a:r>
              <a:rPr lang="it-IT" sz="1800" i="1" dirty="0" smtClean="0">
                <a:solidFill>
                  <a:srgbClr val="00467F"/>
                </a:solidFill>
              </a:rPr>
              <a:t>(permanenza media – anno 2014)</a:t>
            </a:r>
            <a:endParaRPr lang="it-IT" sz="1800" i="1" dirty="0">
              <a:solidFill>
                <a:srgbClr val="00467F"/>
              </a:solidFill>
            </a:endParaRPr>
          </a:p>
        </p:txBody>
      </p:sp>
      <p:sp>
        <p:nvSpPr>
          <p:cNvPr id="3" name="CasellaDiTesto 2"/>
          <p:cNvSpPr txBox="1"/>
          <p:nvPr/>
        </p:nvSpPr>
        <p:spPr>
          <a:xfrm>
            <a:off x="8667588" y="2236222"/>
            <a:ext cx="476412" cy="369332"/>
          </a:xfrm>
          <a:prstGeom prst="rect">
            <a:avLst/>
          </a:prstGeom>
          <a:solidFill>
            <a:schemeClr val="accent6">
              <a:lumMod val="20000"/>
              <a:lumOff val="80000"/>
            </a:schemeClr>
          </a:solidFill>
          <a:ln>
            <a:solidFill>
              <a:schemeClr val="accent1"/>
            </a:solidFill>
          </a:ln>
        </p:spPr>
        <p:txBody>
          <a:bodyPr wrap="none" rtlCol="0">
            <a:spAutoFit/>
          </a:bodyPr>
          <a:lstStyle/>
          <a:p>
            <a:r>
              <a:rPr lang="it-IT" b="1" dirty="0" smtClean="0">
                <a:solidFill>
                  <a:srgbClr val="FF0000"/>
                </a:solidFill>
              </a:rPr>
              <a:t>3,6</a:t>
            </a:r>
            <a:endParaRPr lang="it-IT" b="1" dirty="0">
              <a:solidFill>
                <a:srgbClr val="FF0000"/>
              </a:solidFill>
            </a:endParaRPr>
          </a:p>
        </p:txBody>
      </p:sp>
    </p:spTree>
    <p:extLst>
      <p:ext uri="{BB962C8B-B14F-4D97-AF65-F5344CB8AC3E}">
        <p14:creationId xmlns:p14="http://schemas.microsoft.com/office/powerpoint/2010/main" val="3496008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2896786"/>
            <a:ext cx="2324482" cy="584775"/>
          </a:xfrm>
          <a:prstGeom prst="rect">
            <a:avLst/>
          </a:prstGeom>
          <a:noFill/>
        </p:spPr>
        <p:txBody>
          <a:bodyPr wrap="none" rtlCol="0">
            <a:spAutoFit/>
          </a:bodyPr>
          <a:lstStyle/>
          <a:p>
            <a:r>
              <a:rPr lang="it-IT" sz="3200" b="1" dirty="0" smtClean="0">
                <a:solidFill>
                  <a:schemeClr val="tx2"/>
                </a:solidFill>
              </a:rPr>
              <a:t>Le previsioni</a:t>
            </a:r>
            <a:endParaRPr lang="it-IT" sz="3200" b="1" dirty="0">
              <a:solidFill>
                <a:schemeClr val="tx2"/>
              </a:solidFill>
            </a:endParaRPr>
          </a:p>
        </p:txBody>
      </p:sp>
    </p:spTree>
    <p:extLst>
      <p:ext uri="{BB962C8B-B14F-4D97-AF65-F5344CB8AC3E}">
        <p14:creationId xmlns:p14="http://schemas.microsoft.com/office/powerpoint/2010/main" val="3588289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692696"/>
            <a:ext cx="7272808" cy="5312736"/>
          </a:xfrm>
          <a:prstGeom prst="rect">
            <a:avLst/>
          </a:prstGeom>
        </p:spPr>
        <p:txBody>
          <a:bodyPr wrap="square">
            <a:spAutoFit/>
          </a:bodyPr>
          <a:lstStyle/>
          <a:p>
            <a:pPr algn="just">
              <a:lnSpc>
                <a:spcPct val="115000"/>
              </a:lnSpc>
              <a:spcAft>
                <a:spcPts val="1000"/>
              </a:spcAft>
            </a:pPr>
            <a:r>
              <a:rPr lang="it-IT" sz="1400" dirty="0" smtClean="0">
                <a:solidFill>
                  <a:schemeClr val="tx2"/>
                </a:solidFill>
              </a:rPr>
              <a:t>I tassi di crescita dell’economia mondiale nel corso dei prossimo 3-5 anni fanno ben sperare per il trend di sviluppo del turismo internazionale. Alcuni principali mercati del turismo outgoing come Cina e Stati Uniti segneranno performance ancora fortemente positive con riflessi importanti sul turismo mondiale.</a:t>
            </a:r>
          </a:p>
          <a:p>
            <a:pPr algn="just">
              <a:lnSpc>
                <a:spcPct val="115000"/>
              </a:lnSpc>
              <a:spcAft>
                <a:spcPts val="1000"/>
              </a:spcAft>
            </a:pPr>
            <a:r>
              <a:rPr lang="it-IT" sz="1400" dirty="0" smtClean="0">
                <a:solidFill>
                  <a:schemeClr val="tx2"/>
                </a:solidFill>
              </a:rPr>
              <a:t>Dal lato dell’incoming la mappa mondiale presenta alcune situazioni di criticità che dovrebbero impattare sulla capacità competitiva dei principali Paesi che attraggono flussi turistici internazionali. E’ il caso degli Stati Uniti, della Cina, dell’India e, in Europa, della Francia.</a:t>
            </a:r>
          </a:p>
          <a:p>
            <a:pPr algn="just">
              <a:lnSpc>
                <a:spcPct val="115000"/>
              </a:lnSpc>
              <a:spcAft>
                <a:spcPts val="1000"/>
              </a:spcAft>
            </a:pPr>
            <a:r>
              <a:rPr lang="it-IT" sz="1400" dirty="0" smtClean="0">
                <a:solidFill>
                  <a:schemeClr val="tx2"/>
                </a:solidFill>
              </a:rPr>
              <a:t>Tra il 2016 ed il 2018 il turismo internazionale crescerà ad un tasso medio annuo al di sopra del 4%. Le aree extra-europee mostrano i tassi di crescita più consistenti con un picco del 4,2% nel 2018. Il peso del turismo internazionale di origine statunitense continua ad essere decisivo anche in considerazione del fatto che proprio gli Stati Uniti sono tra i primi Paesi per spesa turistica verso l’estero (91 miliardi di euro nel 2015). </a:t>
            </a:r>
          </a:p>
          <a:p>
            <a:pPr algn="just">
              <a:lnSpc>
                <a:spcPct val="115000"/>
              </a:lnSpc>
              <a:spcAft>
                <a:spcPts val="1000"/>
              </a:spcAft>
            </a:pPr>
            <a:r>
              <a:rPr lang="it-IT" sz="1400" dirty="0" smtClean="0">
                <a:solidFill>
                  <a:schemeClr val="tx2"/>
                </a:solidFill>
              </a:rPr>
              <a:t>Più contenuti ma sempre significativi i tassi di crescita degli arrivi internazionali in Italia che nel triennio saranno superiori al 3%. Anche in questo caso </a:t>
            </a:r>
            <a:r>
              <a:rPr lang="it-IT" sz="1400" dirty="0">
                <a:solidFill>
                  <a:schemeClr val="tx2"/>
                </a:solidFill>
              </a:rPr>
              <a:t>un forte impulso viene </a:t>
            </a:r>
            <a:r>
              <a:rPr lang="it-IT" sz="1400" dirty="0" smtClean="0">
                <a:solidFill>
                  <a:schemeClr val="tx2"/>
                </a:solidFill>
              </a:rPr>
              <a:t>dal turismo di origine statunitense che presenta tassi di crescita di oltre il 7%. Dall’Europa centrale, Germania in testa, tassi intorno all’1,5% come peraltro per il turismo proveniente dall’area mediterranea.</a:t>
            </a:r>
          </a:p>
          <a:p>
            <a:pPr algn="just">
              <a:lnSpc>
                <a:spcPct val="115000"/>
              </a:lnSpc>
              <a:spcAft>
                <a:spcPts val="1000"/>
              </a:spcAft>
            </a:pPr>
            <a:r>
              <a:rPr lang="it-IT" sz="1400" dirty="0" smtClean="0">
                <a:solidFill>
                  <a:schemeClr val="tx2"/>
                </a:solidFill>
                <a:ea typeface="Calibri"/>
                <a:cs typeface="Times New Roman"/>
              </a:rPr>
              <a:t>E proprio al turismo di origine tedesca, in considerazione dell’importanza che questo mercato ha per l’Italia, si deve un tasso di crescita del nostro Paese al di sotto di quello previsto a livello mondo.</a:t>
            </a:r>
            <a:endParaRPr lang="it-IT" sz="1400" dirty="0" smtClean="0">
              <a:ea typeface="Calibri"/>
              <a:cs typeface="Times New Roman"/>
            </a:endParaRPr>
          </a:p>
        </p:txBody>
      </p:sp>
    </p:spTree>
    <p:extLst>
      <p:ext uri="{BB962C8B-B14F-4D97-AF65-F5344CB8AC3E}">
        <p14:creationId xmlns:p14="http://schemas.microsoft.com/office/powerpoint/2010/main" val="2722540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16632"/>
            <a:ext cx="2851486" cy="461665"/>
          </a:xfrm>
          <a:prstGeom prst="rect">
            <a:avLst/>
          </a:prstGeom>
          <a:noFill/>
        </p:spPr>
        <p:txBody>
          <a:bodyPr wrap="none" rtlCol="0">
            <a:spAutoFit/>
          </a:bodyPr>
          <a:lstStyle/>
          <a:p>
            <a:r>
              <a:rPr lang="it-IT" sz="2400" b="1" dirty="0" smtClean="0">
                <a:solidFill>
                  <a:schemeClr val="tx2"/>
                </a:solidFill>
              </a:rPr>
              <a:t>ALCUNE EVIDENZE_2</a:t>
            </a:r>
            <a:endParaRPr lang="it-IT" sz="2400" b="1" dirty="0">
              <a:solidFill>
                <a:schemeClr val="tx2"/>
              </a:solidFill>
            </a:endParaRPr>
          </a:p>
        </p:txBody>
      </p:sp>
      <p:sp>
        <p:nvSpPr>
          <p:cNvPr id="3" name="Rettangolo 2"/>
          <p:cNvSpPr/>
          <p:nvPr/>
        </p:nvSpPr>
        <p:spPr>
          <a:xfrm>
            <a:off x="899592" y="930889"/>
            <a:ext cx="7272808" cy="3321935"/>
          </a:xfrm>
          <a:prstGeom prst="rect">
            <a:avLst/>
          </a:prstGeom>
        </p:spPr>
        <p:txBody>
          <a:bodyPr wrap="square">
            <a:spAutoFit/>
          </a:bodyPr>
          <a:lstStyle/>
          <a:p>
            <a:pPr algn="just">
              <a:lnSpc>
                <a:spcPct val="115000"/>
              </a:lnSpc>
              <a:spcAft>
                <a:spcPts val="1000"/>
              </a:spcAft>
            </a:pPr>
            <a:r>
              <a:rPr lang="it-IT" sz="1400" dirty="0" smtClean="0">
                <a:solidFill>
                  <a:schemeClr val="tx2"/>
                </a:solidFill>
              </a:rPr>
              <a:t>Tra il 2016 ed il 2018 il turismo internazionale crescerà ad un tasso medio annuo di oltre il 4%. Le aree extra-europee mostrano i tassi di crescita più consistenti con un picco del 4,2% nel 2018. Il peso del turismo internazionale di origine statunitense continua ad essere decisivo anche in considerazione del fatto che proprio gli Stati Uniti sono tra i primi Paesi per spesa turistica verso l’estero (91 miliardi di euro nel 2015). </a:t>
            </a:r>
          </a:p>
          <a:p>
            <a:pPr algn="just">
              <a:lnSpc>
                <a:spcPct val="115000"/>
              </a:lnSpc>
              <a:spcAft>
                <a:spcPts val="1000"/>
              </a:spcAft>
            </a:pPr>
            <a:r>
              <a:rPr lang="it-IT" sz="1400" dirty="0" smtClean="0">
                <a:solidFill>
                  <a:schemeClr val="tx2"/>
                </a:solidFill>
              </a:rPr>
              <a:t>Più contenuti ma sempre significativi i tassi di crescita degli arrivi internazionali in Italia che nel triennio saranno superiori al 3%. Anche in questo caso </a:t>
            </a:r>
            <a:r>
              <a:rPr lang="it-IT" sz="1400" dirty="0">
                <a:solidFill>
                  <a:schemeClr val="tx2"/>
                </a:solidFill>
              </a:rPr>
              <a:t>un forte impulso viene </a:t>
            </a:r>
            <a:r>
              <a:rPr lang="it-IT" sz="1400" dirty="0" smtClean="0">
                <a:solidFill>
                  <a:schemeClr val="tx2"/>
                </a:solidFill>
              </a:rPr>
              <a:t>dal turismo di origine statunitense che presenta tassi di crescita di oltre il 7%. Dall’Europa centrale, Germania in testa, tassi intorno all’1,5% come peraltro per il turismo proveniente dall’area mediterranea.</a:t>
            </a:r>
          </a:p>
          <a:p>
            <a:pPr algn="just">
              <a:lnSpc>
                <a:spcPct val="115000"/>
              </a:lnSpc>
              <a:spcAft>
                <a:spcPts val="1000"/>
              </a:spcAft>
            </a:pPr>
            <a:r>
              <a:rPr lang="it-IT" sz="1400" dirty="0" smtClean="0">
                <a:solidFill>
                  <a:schemeClr val="tx2"/>
                </a:solidFill>
                <a:ea typeface="Calibri"/>
                <a:cs typeface="Times New Roman"/>
              </a:rPr>
              <a:t>E proprio al turismo di origine tedesca, in considerazione dell’importanza che questo mercato ha per il turismo italiano, si deve un tasso di crescita dell’Italia al di sotto di quello previsto a livello mondo.</a:t>
            </a:r>
            <a:endParaRPr lang="it-IT" sz="1400" dirty="0" smtClean="0">
              <a:ea typeface="Calibri"/>
              <a:cs typeface="Times New Roman"/>
            </a:endParaRPr>
          </a:p>
        </p:txBody>
      </p:sp>
    </p:spTree>
    <p:extLst>
      <p:ext uri="{BB962C8B-B14F-4D97-AF65-F5344CB8AC3E}">
        <p14:creationId xmlns:p14="http://schemas.microsoft.com/office/powerpoint/2010/main" val="2316333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436" t="25762" r="23097" b="9641"/>
          <a:stretch/>
        </p:blipFill>
        <p:spPr bwMode="auto">
          <a:xfrm>
            <a:off x="217524" y="908720"/>
            <a:ext cx="8497801" cy="46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79512" y="179348"/>
            <a:ext cx="8784976" cy="430887"/>
          </a:xfrm>
          <a:prstGeom prst="rect">
            <a:avLst/>
          </a:prstGeom>
          <a:noFill/>
        </p:spPr>
        <p:txBody>
          <a:bodyPr wrap="square" rtlCol="0">
            <a:spAutoFit/>
          </a:bodyPr>
          <a:lstStyle/>
          <a:p>
            <a:pPr algn="ctr"/>
            <a:r>
              <a:rPr lang="it-IT" sz="2200" b="1" dirty="0" smtClean="0">
                <a:solidFill>
                  <a:srgbClr val="00467F"/>
                </a:solidFill>
              </a:rPr>
              <a:t>I primi 20 paesi per capacità di generare flussi turistici verso l’estero</a:t>
            </a:r>
            <a:endParaRPr lang="it-IT" sz="2200" b="1" dirty="0">
              <a:solidFill>
                <a:srgbClr val="00467F"/>
              </a:solidFill>
            </a:endParaRPr>
          </a:p>
        </p:txBody>
      </p:sp>
    </p:spTree>
    <p:extLst>
      <p:ext uri="{BB962C8B-B14F-4D97-AF65-F5344CB8AC3E}">
        <p14:creationId xmlns:p14="http://schemas.microsoft.com/office/powerpoint/2010/main" val="4090569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390" t="24385" r="23142" b="10773"/>
          <a:stretch/>
        </p:blipFill>
        <p:spPr bwMode="auto">
          <a:xfrm>
            <a:off x="204609" y="980728"/>
            <a:ext cx="8759879" cy="480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83568" y="188640"/>
            <a:ext cx="7992888" cy="430887"/>
          </a:xfrm>
          <a:prstGeom prst="rect">
            <a:avLst/>
          </a:prstGeom>
          <a:noFill/>
        </p:spPr>
        <p:txBody>
          <a:bodyPr wrap="square" rtlCol="0">
            <a:spAutoFit/>
          </a:bodyPr>
          <a:lstStyle/>
          <a:p>
            <a:r>
              <a:rPr lang="it-IT" sz="2200" b="1" dirty="0" smtClean="0">
                <a:solidFill>
                  <a:srgbClr val="00467F"/>
                </a:solidFill>
              </a:rPr>
              <a:t>I primi 20 paesi per capacità di attrarre flussi turistici dall’estero</a:t>
            </a:r>
            <a:endParaRPr lang="it-IT" sz="2200" b="1" dirty="0">
              <a:solidFill>
                <a:srgbClr val="00467F"/>
              </a:solidFill>
            </a:endParaRPr>
          </a:p>
        </p:txBody>
      </p:sp>
    </p:spTree>
    <p:extLst>
      <p:ext uri="{BB962C8B-B14F-4D97-AF65-F5344CB8AC3E}">
        <p14:creationId xmlns:p14="http://schemas.microsoft.com/office/powerpoint/2010/main" val="3159239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41411"/>
            <a:ext cx="8064896" cy="769441"/>
          </a:xfrm>
          <a:prstGeom prst="rect">
            <a:avLst/>
          </a:prstGeom>
          <a:noFill/>
        </p:spPr>
        <p:txBody>
          <a:bodyPr wrap="square" rtlCol="0">
            <a:spAutoFit/>
          </a:bodyPr>
          <a:lstStyle/>
          <a:p>
            <a:r>
              <a:rPr lang="it-IT" sz="2200" b="1" dirty="0" smtClean="0">
                <a:solidFill>
                  <a:srgbClr val="00467F"/>
                </a:solidFill>
              </a:rPr>
              <a:t>Partenze internazionali per macro-area </a:t>
            </a:r>
            <a:r>
              <a:rPr lang="it-IT" i="1" dirty="0">
                <a:solidFill>
                  <a:srgbClr val="00467F"/>
                </a:solidFill>
              </a:rPr>
              <a:t>(Tassi di variazione  2016-2018)</a:t>
            </a:r>
          </a:p>
          <a:p>
            <a:endParaRPr lang="it-IT" sz="2200" b="1" dirty="0">
              <a:solidFill>
                <a:srgbClr val="00467F"/>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1463395919"/>
              </p:ext>
            </p:extLst>
          </p:nvPr>
        </p:nvGraphicFramePr>
        <p:xfrm>
          <a:off x="1547664" y="1412776"/>
          <a:ext cx="4968553" cy="1693428"/>
        </p:xfrm>
        <a:graphic>
          <a:graphicData uri="http://schemas.openxmlformats.org/drawingml/2006/table">
            <a:tbl>
              <a:tblPr firstRow="1" lastRow="1">
                <a:tableStyleId>{5C22544A-7EE6-4342-B048-85BDC9FD1C3A}</a:tableStyleId>
              </a:tblPr>
              <a:tblGrid>
                <a:gridCol w="2083585"/>
                <a:gridCol w="961656"/>
                <a:gridCol w="961656"/>
                <a:gridCol w="961656"/>
              </a:tblGrid>
              <a:tr h="279341">
                <a:tc>
                  <a:txBody>
                    <a:bodyPr/>
                    <a:lstStyle/>
                    <a:p>
                      <a:pPr algn="l" fontAlgn="b"/>
                      <a:r>
                        <a:rPr lang="it-IT" sz="1600" b="0" i="0" u="none" strike="noStrike" dirty="0" smtClean="0">
                          <a:solidFill>
                            <a:schemeClr val="bg1"/>
                          </a:solidFill>
                          <a:effectLst/>
                          <a:latin typeface="Calibri"/>
                        </a:rPr>
                        <a:t>Macroaree</a:t>
                      </a:r>
                      <a:endParaRPr lang="it-IT" sz="1600" b="0" i="0" u="none" strike="noStrike" dirty="0">
                        <a:solidFill>
                          <a:schemeClr val="bg1"/>
                        </a:solidFill>
                        <a:effectLst/>
                        <a:latin typeface="Calibri"/>
                      </a:endParaRPr>
                    </a:p>
                  </a:txBody>
                  <a:tcPr marL="7620" marR="7620" marT="7620" marB="0" anchor="b"/>
                </a:tc>
                <a:tc>
                  <a:txBody>
                    <a:bodyPr/>
                    <a:lstStyle/>
                    <a:p>
                      <a:pPr algn="r" fontAlgn="b"/>
                      <a:r>
                        <a:rPr lang="it-IT" sz="1600" u="none" strike="noStrike" dirty="0">
                          <a:effectLst/>
                        </a:rPr>
                        <a:t>2016</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2017</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2018</a:t>
                      </a:r>
                      <a:endParaRPr lang="it-IT" sz="1600" b="0" i="0" u="none" strike="noStrike" dirty="0">
                        <a:solidFill>
                          <a:srgbClr val="000000"/>
                        </a:solidFill>
                        <a:effectLst/>
                        <a:latin typeface="Calibri"/>
                      </a:endParaRPr>
                    </a:p>
                  </a:txBody>
                  <a:tcPr marL="7620" marR="7620" marT="7620" marB="0" anchor="b"/>
                </a:tc>
              </a:tr>
              <a:tr h="296723">
                <a:tc>
                  <a:txBody>
                    <a:bodyPr/>
                    <a:lstStyle/>
                    <a:p>
                      <a:pPr algn="l" fontAlgn="b"/>
                      <a:r>
                        <a:rPr lang="it-IT" sz="1600" u="none" strike="noStrike" dirty="0">
                          <a:effectLst/>
                        </a:rPr>
                        <a:t>AREA MEDITERRANEA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2,5</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2,6</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2,6</a:t>
                      </a:r>
                      <a:endParaRPr lang="it-IT" sz="1600" b="0" i="0" u="none" strike="noStrike" dirty="0">
                        <a:solidFill>
                          <a:srgbClr val="000000"/>
                        </a:solidFill>
                        <a:effectLst/>
                        <a:latin typeface="Calibri"/>
                      </a:endParaRPr>
                    </a:p>
                  </a:txBody>
                  <a:tcPr marL="7620" marR="7620" marT="7620" marB="0" anchor="b"/>
                </a:tc>
              </a:tr>
              <a:tr h="279341">
                <a:tc>
                  <a:txBody>
                    <a:bodyPr/>
                    <a:lstStyle/>
                    <a:p>
                      <a:pPr algn="l" fontAlgn="b"/>
                      <a:r>
                        <a:rPr lang="it-IT" sz="1600" u="none" strike="noStrike" dirty="0">
                          <a:effectLst/>
                        </a:rPr>
                        <a:t>EUROPA CENTRALE</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2,5</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1,6</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1,7</a:t>
                      </a:r>
                      <a:endParaRPr lang="it-IT" sz="1600" b="0" i="0" u="none" strike="noStrike" dirty="0">
                        <a:solidFill>
                          <a:srgbClr val="000000"/>
                        </a:solidFill>
                        <a:effectLst/>
                        <a:latin typeface="Calibri"/>
                      </a:endParaRPr>
                    </a:p>
                  </a:txBody>
                  <a:tcPr marL="7620" marR="7620" marT="7620" marB="0" anchor="b"/>
                </a:tc>
              </a:tr>
              <a:tr h="279341">
                <a:tc>
                  <a:txBody>
                    <a:bodyPr/>
                    <a:lstStyle/>
                    <a:p>
                      <a:pPr algn="l" fontAlgn="b"/>
                      <a:r>
                        <a:rPr lang="it-IT" sz="1600" u="none" strike="noStrike" dirty="0">
                          <a:effectLst/>
                        </a:rPr>
                        <a:t>NORD EUROPA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3,3</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2,4</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3,2</a:t>
                      </a:r>
                      <a:endParaRPr lang="it-IT" sz="1600" b="0" i="0" u="none" strike="noStrike" dirty="0">
                        <a:solidFill>
                          <a:srgbClr val="000000"/>
                        </a:solidFill>
                        <a:effectLst/>
                        <a:latin typeface="Calibri"/>
                      </a:endParaRPr>
                    </a:p>
                  </a:txBody>
                  <a:tcPr marL="7620" marR="7620" marT="7620" marB="0" anchor="b"/>
                </a:tc>
              </a:tr>
              <a:tr h="279341">
                <a:tc>
                  <a:txBody>
                    <a:bodyPr/>
                    <a:lstStyle/>
                    <a:p>
                      <a:pPr algn="l" fontAlgn="b"/>
                      <a:r>
                        <a:rPr lang="it-IT" sz="1600" u="none" strike="noStrike" dirty="0">
                          <a:effectLst/>
                        </a:rPr>
                        <a:t>EXTRA EUROPA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3,3</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3,6</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smtClean="0">
                          <a:effectLst/>
                        </a:rPr>
                        <a:t>4,1</a:t>
                      </a:r>
                      <a:endParaRPr lang="it-IT" sz="1600" b="0" i="0" u="none" strike="noStrike" dirty="0">
                        <a:solidFill>
                          <a:srgbClr val="000000"/>
                        </a:solidFill>
                        <a:effectLst/>
                        <a:latin typeface="Calibri"/>
                      </a:endParaRPr>
                    </a:p>
                  </a:txBody>
                  <a:tcPr marL="7620" marR="7620" marT="7620" marB="0" anchor="b"/>
                </a:tc>
              </a:tr>
              <a:tr h="279341">
                <a:tc>
                  <a:txBody>
                    <a:bodyPr/>
                    <a:lstStyle/>
                    <a:p>
                      <a:pPr algn="l" fontAlgn="b"/>
                      <a:r>
                        <a:rPr lang="it-IT" sz="1600" u="none" strike="noStrike" dirty="0">
                          <a:effectLst/>
                        </a:rPr>
                        <a:t>Totale mondo</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4,4</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4,4</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4,4</a:t>
                      </a:r>
                      <a:endParaRPr lang="it-IT" sz="1600" b="0" i="0" u="none" strike="noStrike" dirty="0">
                        <a:solidFill>
                          <a:srgbClr val="000000"/>
                        </a:solidFill>
                        <a:effectLst/>
                        <a:latin typeface="Calibri"/>
                      </a:endParaRPr>
                    </a:p>
                  </a:txBody>
                  <a:tcPr marL="7620" marR="7620" marT="7620" marB="0" anchor="b"/>
                </a:tc>
              </a:tr>
            </a:tbl>
          </a:graphicData>
        </a:graphic>
      </p:graphicFrame>
      <p:sp>
        <p:nvSpPr>
          <p:cNvPr id="5" name="Rettangolo 4"/>
          <p:cNvSpPr/>
          <p:nvPr/>
        </p:nvSpPr>
        <p:spPr>
          <a:xfrm>
            <a:off x="3163555" y="3433464"/>
            <a:ext cx="1296144" cy="1384995"/>
          </a:xfrm>
          <a:prstGeom prst="rect">
            <a:avLst/>
          </a:prstGeom>
        </p:spPr>
        <p:txBody>
          <a:bodyPr wrap="square">
            <a:spAutoFit/>
          </a:bodyPr>
          <a:lstStyle/>
          <a:p>
            <a:r>
              <a:rPr lang="it-IT" sz="1200" b="1" dirty="0"/>
              <a:t>EUROPA CENTRALE:  </a:t>
            </a:r>
            <a:r>
              <a:rPr lang="it-IT" sz="1200" dirty="0"/>
              <a:t>Germania, Austria, </a:t>
            </a:r>
            <a:endParaRPr lang="it-IT" sz="1200" dirty="0" smtClean="0"/>
          </a:p>
          <a:p>
            <a:r>
              <a:rPr lang="it-IT" sz="1200" dirty="0" smtClean="0"/>
              <a:t>Svizzera</a:t>
            </a:r>
            <a:r>
              <a:rPr lang="it-IT" sz="1200" dirty="0"/>
              <a:t>, </a:t>
            </a:r>
            <a:endParaRPr lang="it-IT" sz="1200" dirty="0" smtClean="0"/>
          </a:p>
          <a:p>
            <a:r>
              <a:rPr lang="it-IT" sz="1200" dirty="0" smtClean="0"/>
              <a:t>Belgio</a:t>
            </a:r>
            <a:r>
              <a:rPr lang="it-IT" sz="1200" dirty="0"/>
              <a:t>, </a:t>
            </a:r>
            <a:endParaRPr lang="it-IT" sz="1200" dirty="0" smtClean="0"/>
          </a:p>
          <a:p>
            <a:r>
              <a:rPr lang="it-IT" sz="1200" dirty="0" smtClean="0"/>
              <a:t>Olanda</a:t>
            </a:r>
            <a:endParaRPr lang="it-IT" sz="1200" dirty="0"/>
          </a:p>
        </p:txBody>
      </p:sp>
      <p:sp>
        <p:nvSpPr>
          <p:cNvPr id="6" name="Rettangolo 5"/>
          <p:cNvSpPr/>
          <p:nvPr/>
        </p:nvSpPr>
        <p:spPr>
          <a:xfrm>
            <a:off x="1939419" y="3433464"/>
            <a:ext cx="1296144" cy="1200329"/>
          </a:xfrm>
          <a:prstGeom prst="rect">
            <a:avLst/>
          </a:prstGeom>
        </p:spPr>
        <p:txBody>
          <a:bodyPr wrap="square">
            <a:spAutoFit/>
          </a:bodyPr>
          <a:lstStyle/>
          <a:p>
            <a:r>
              <a:rPr lang="it-IT" sz="1200" b="1" dirty="0"/>
              <a:t>AREA </a:t>
            </a:r>
            <a:endParaRPr lang="it-IT" sz="1200" b="1" dirty="0" smtClean="0"/>
          </a:p>
          <a:p>
            <a:r>
              <a:rPr lang="it-IT" sz="1200" b="1" dirty="0" smtClean="0"/>
              <a:t>MEDITERRANEA</a:t>
            </a:r>
            <a:r>
              <a:rPr lang="it-IT" sz="1200" b="1" dirty="0"/>
              <a:t>:  </a:t>
            </a:r>
            <a:endParaRPr lang="it-IT" sz="1200" b="1" dirty="0" smtClean="0"/>
          </a:p>
          <a:p>
            <a:r>
              <a:rPr lang="it-IT" sz="1200" dirty="0" smtClean="0"/>
              <a:t>Francia</a:t>
            </a:r>
            <a:r>
              <a:rPr lang="it-IT" sz="1200" dirty="0"/>
              <a:t>, </a:t>
            </a:r>
            <a:endParaRPr lang="it-IT" sz="1200" dirty="0" smtClean="0"/>
          </a:p>
          <a:p>
            <a:r>
              <a:rPr lang="it-IT" sz="1200" dirty="0" smtClean="0"/>
              <a:t>Spagna</a:t>
            </a:r>
            <a:r>
              <a:rPr lang="it-IT" sz="1200" dirty="0"/>
              <a:t>, </a:t>
            </a:r>
            <a:endParaRPr lang="it-IT" sz="1200" dirty="0" smtClean="0"/>
          </a:p>
          <a:p>
            <a:r>
              <a:rPr lang="it-IT" sz="1200" dirty="0" smtClean="0"/>
              <a:t>Portogallo</a:t>
            </a:r>
            <a:r>
              <a:rPr lang="it-IT" sz="1200" dirty="0"/>
              <a:t>, </a:t>
            </a:r>
            <a:endParaRPr lang="it-IT" sz="1200" dirty="0" smtClean="0"/>
          </a:p>
          <a:p>
            <a:r>
              <a:rPr lang="it-IT" sz="1200" dirty="0" smtClean="0"/>
              <a:t>Grecia</a:t>
            </a:r>
            <a:endParaRPr lang="it-IT" sz="1200" dirty="0"/>
          </a:p>
        </p:txBody>
      </p:sp>
      <p:sp>
        <p:nvSpPr>
          <p:cNvPr id="7" name="Rettangolo 6"/>
          <p:cNvSpPr/>
          <p:nvPr/>
        </p:nvSpPr>
        <p:spPr>
          <a:xfrm>
            <a:off x="4099659" y="3433464"/>
            <a:ext cx="1368152" cy="1569660"/>
          </a:xfrm>
          <a:prstGeom prst="rect">
            <a:avLst/>
          </a:prstGeom>
        </p:spPr>
        <p:txBody>
          <a:bodyPr wrap="square">
            <a:spAutoFit/>
          </a:bodyPr>
          <a:lstStyle/>
          <a:p>
            <a:r>
              <a:rPr lang="it-IT" sz="1200" b="1" dirty="0"/>
              <a:t>NORD </a:t>
            </a:r>
            <a:endParaRPr lang="it-IT" sz="1200" b="1" dirty="0" smtClean="0"/>
          </a:p>
          <a:p>
            <a:r>
              <a:rPr lang="it-IT" sz="1200" b="1" dirty="0" smtClean="0"/>
              <a:t>EUROPA</a:t>
            </a:r>
            <a:r>
              <a:rPr lang="it-IT" sz="1200" b="1" dirty="0"/>
              <a:t>:</a:t>
            </a:r>
            <a:r>
              <a:rPr lang="it-IT" sz="1200" dirty="0"/>
              <a:t>  </a:t>
            </a:r>
            <a:endParaRPr lang="it-IT" sz="1200" dirty="0" smtClean="0"/>
          </a:p>
          <a:p>
            <a:r>
              <a:rPr lang="it-IT" sz="1200" dirty="0" smtClean="0"/>
              <a:t>Svezia</a:t>
            </a:r>
            <a:r>
              <a:rPr lang="it-IT" sz="1200" dirty="0"/>
              <a:t>, </a:t>
            </a:r>
            <a:endParaRPr lang="it-IT" sz="1200" dirty="0" smtClean="0"/>
          </a:p>
          <a:p>
            <a:r>
              <a:rPr lang="it-IT" sz="1200" dirty="0" smtClean="0"/>
              <a:t>Norvegia</a:t>
            </a:r>
            <a:r>
              <a:rPr lang="it-IT" sz="1200" dirty="0"/>
              <a:t>, Finlandia, Danimarca, </a:t>
            </a:r>
            <a:endParaRPr lang="it-IT" sz="1200" dirty="0" smtClean="0"/>
          </a:p>
          <a:p>
            <a:r>
              <a:rPr lang="it-IT" sz="1200" dirty="0" smtClean="0"/>
              <a:t>Regno </a:t>
            </a:r>
            <a:r>
              <a:rPr lang="it-IT" sz="1200" dirty="0"/>
              <a:t>Unito, Irlanda</a:t>
            </a:r>
          </a:p>
        </p:txBody>
      </p:sp>
      <p:sp>
        <p:nvSpPr>
          <p:cNvPr id="8" name="Rettangolo 7"/>
          <p:cNvSpPr/>
          <p:nvPr/>
        </p:nvSpPr>
        <p:spPr>
          <a:xfrm>
            <a:off x="5220072" y="3429000"/>
            <a:ext cx="1115616" cy="2123658"/>
          </a:xfrm>
          <a:prstGeom prst="rect">
            <a:avLst/>
          </a:prstGeom>
        </p:spPr>
        <p:txBody>
          <a:bodyPr wrap="square">
            <a:spAutoFit/>
          </a:bodyPr>
          <a:lstStyle/>
          <a:p>
            <a:r>
              <a:rPr lang="it-IT" sz="1200" b="1" dirty="0"/>
              <a:t>EXTRA EUROPA: </a:t>
            </a:r>
            <a:endParaRPr lang="it-IT" sz="1200" b="1" dirty="0" smtClean="0"/>
          </a:p>
          <a:p>
            <a:r>
              <a:rPr lang="it-IT" sz="1200" dirty="0" smtClean="0"/>
              <a:t>USA</a:t>
            </a:r>
            <a:r>
              <a:rPr lang="it-IT" sz="1200" dirty="0"/>
              <a:t>, </a:t>
            </a:r>
            <a:endParaRPr lang="it-IT" sz="1200" dirty="0" smtClean="0"/>
          </a:p>
          <a:p>
            <a:r>
              <a:rPr lang="it-IT" sz="1200" dirty="0" smtClean="0"/>
              <a:t>Canada</a:t>
            </a:r>
            <a:r>
              <a:rPr lang="it-IT" sz="1200" dirty="0"/>
              <a:t>, Australia, Giappone, America Latina </a:t>
            </a:r>
            <a:r>
              <a:rPr lang="it-IT" sz="900" dirty="0"/>
              <a:t>(Messico, </a:t>
            </a:r>
            <a:r>
              <a:rPr lang="it-IT" sz="900" dirty="0" smtClean="0"/>
              <a:t>Brasile</a:t>
            </a:r>
            <a:r>
              <a:rPr lang="it-IT" sz="900" dirty="0"/>
              <a:t>, Argentina), </a:t>
            </a:r>
            <a:endParaRPr lang="it-IT" sz="900" dirty="0" smtClean="0"/>
          </a:p>
          <a:p>
            <a:r>
              <a:rPr lang="it-IT" sz="1200" dirty="0" smtClean="0"/>
              <a:t>Africa </a:t>
            </a:r>
            <a:r>
              <a:rPr lang="it-IT" sz="900" dirty="0"/>
              <a:t>(Marocco, Tunisia, Egitto, Sud Africa)</a:t>
            </a:r>
          </a:p>
        </p:txBody>
      </p:sp>
    </p:spTree>
    <p:extLst>
      <p:ext uri="{BB962C8B-B14F-4D97-AF65-F5344CB8AC3E}">
        <p14:creationId xmlns:p14="http://schemas.microsoft.com/office/powerpoint/2010/main" val="1227498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41411"/>
            <a:ext cx="8640960" cy="430887"/>
          </a:xfrm>
          <a:prstGeom prst="rect">
            <a:avLst/>
          </a:prstGeom>
          <a:noFill/>
        </p:spPr>
        <p:txBody>
          <a:bodyPr wrap="square" rtlCol="0">
            <a:spAutoFit/>
          </a:bodyPr>
          <a:lstStyle/>
          <a:p>
            <a:r>
              <a:rPr lang="it-IT" sz="2200" b="1" dirty="0" smtClean="0">
                <a:solidFill>
                  <a:srgbClr val="00467F"/>
                </a:solidFill>
              </a:rPr>
              <a:t>Arrivi </a:t>
            </a:r>
            <a:r>
              <a:rPr lang="it-IT" sz="2200" b="1" dirty="0">
                <a:solidFill>
                  <a:srgbClr val="00467F"/>
                </a:solidFill>
              </a:rPr>
              <a:t>internazionali </a:t>
            </a:r>
            <a:r>
              <a:rPr lang="it-IT" sz="2200" b="1" dirty="0" smtClean="0">
                <a:solidFill>
                  <a:srgbClr val="00467F"/>
                </a:solidFill>
              </a:rPr>
              <a:t>in Italia per macro-area </a:t>
            </a:r>
            <a:r>
              <a:rPr lang="it-IT" i="1" dirty="0" smtClean="0">
                <a:solidFill>
                  <a:srgbClr val="00467F"/>
                </a:solidFill>
              </a:rPr>
              <a:t>(Tassi </a:t>
            </a:r>
            <a:r>
              <a:rPr lang="it-IT" i="1" dirty="0">
                <a:solidFill>
                  <a:srgbClr val="00467F"/>
                </a:solidFill>
              </a:rPr>
              <a:t>di </a:t>
            </a:r>
            <a:r>
              <a:rPr lang="it-IT" i="1" dirty="0" smtClean="0">
                <a:solidFill>
                  <a:srgbClr val="00467F"/>
                </a:solidFill>
              </a:rPr>
              <a:t>variazione 2016-2018)</a:t>
            </a:r>
            <a:endParaRPr lang="it-IT" i="1" dirty="0">
              <a:solidFill>
                <a:srgbClr val="00467F"/>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2778099550"/>
              </p:ext>
            </p:extLst>
          </p:nvPr>
        </p:nvGraphicFramePr>
        <p:xfrm>
          <a:off x="1691680" y="1268760"/>
          <a:ext cx="4968553" cy="1693428"/>
        </p:xfrm>
        <a:graphic>
          <a:graphicData uri="http://schemas.openxmlformats.org/drawingml/2006/table">
            <a:tbl>
              <a:tblPr firstRow="1" lastRow="1">
                <a:tableStyleId>{5C22544A-7EE6-4342-B048-85BDC9FD1C3A}</a:tableStyleId>
              </a:tblPr>
              <a:tblGrid>
                <a:gridCol w="2083585"/>
                <a:gridCol w="961656"/>
                <a:gridCol w="961656"/>
                <a:gridCol w="961656"/>
              </a:tblGrid>
              <a:tr h="279341">
                <a:tc>
                  <a:txBody>
                    <a:bodyPr/>
                    <a:lstStyle/>
                    <a:p>
                      <a:pPr algn="l" fontAlgn="b"/>
                      <a:r>
                        <a:rPr lang="it-IT" sz="1600" b="0" i="0" u="none" strike="noStrike" dirty="0" smtClean="0">
                          <a:solidFill>
                            <a:schemeClr val="bg1"/>
                          </a:solidFill>
                          <a:effectLst/>
                          <a:latin typeface="Calibri"/>
                        </a:rPr>
                        <a:t>Macroaree</a:t>
                      </a:r>
                      <a:endParaRPr lang="it-IT" sz="1600" b="0" i="0" u="none" strike="noStrike" dirty="0">
                        <a:solidFill>
                          <a:schemeClr val="bg1"/>
                        </a:solidFill>
                        <a:effectLst/>
                        <a:latin typeface="Calibri"/>
                      </a:endParaRPr>
                    </a:p>
                  </a:txBody>
                  <a:tcPr marL="7620" marR="7620" marT="7620" marB="0" anchor="b"/>
                </a:tc>
                <a:tc>
                  <a:txBody>
                    <a:bodyPr/>
                    <a:lstStyle/>
                    <a:p>
                      <a:pPr algn="r" fontAlgn="b"/>
                      <a:r>
                        <a:rPr lang="it-IT" sz="1600" u="none" strike="noStrike" dirty="0">
                          <a:effectLst/>
                        </a:rPr>
                        <a:t>2016</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2017</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u="none" strike="noStrike" dirty="0">
                          <a:effectLst/>
                        </a:rPr>
                        <a:t>2018</a:t>
                      </a:r>
                      <a:endParaRPr lang="it-IT" sz="1600" b="0" i="0" u="none" strike="noStrike" dirty="0">
                        <a:solidFill>
                          <a:srgbClr val="000000"/>
                        </a:solidFill>
                        <a:effectLst/>
                        <a:latin typeface="Calibri"/>
                      </a:endParaRPr>
                    </a:p>
                  </a:txBody>
                  <a:tcPr marL="7620" marR="7620" marT="7620" marB="0" anchor="b"/>
                </a:tc>
              </a:tr>
              <a:tr h="296723">
                <a:tc>
                  <a:txBody>
                    <a:bodyPr/>
                    <a:lstStyle/>
                    <a:p>
                      <a:pPr algn="l" fontAlgn="b"/>
                      <a:r>
                        <a:rPr lang="it-IT" sz="1600" u="none" strike="noStrike" dirty="0">
                          <a:effectLst/>
                        </a:rPr>
                        <a:t>AREA MEDITERRANEA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b="0" i="0" u="none" strike="noStrike" dirty="0">
                          <a:solidFill>
                            <a:srgbClr val="000000"/>
                          </a:solidFill>
                          <a:effectLst/>
                          <a:latin typeface="Arial"/>
                        </a:rPr>
                        <a:t>1,5</a:t>
                      </a:r>
                    </a:p>
                  </a:txBody>
                  <a:tcPr marL="7620" marR="7620" marT="7620" marB="0" anchor="b"/>
                </a:tc>
                <a:tc>
                  <a:txBody>
                    <a:bodyPr/>
                    <a:lstStyle/>
                    <a:p>
                      <a:pPr algn="r" fontAlgn="b"/>
                      <a:r>
                        <a:rPr lang="it-IT" sz="1600" b="0" i="0" u="none" strike="noStrike" dirty="0">
                          <a:solidFill>
                            <a:srgbClr val="000000"/>
                          </a:solidFill>
                          <a:effectLst/>
                          <a:latin typeface="Arial"/>
                        </a:rPr>
                        <a:t>1,4</a:t>
                      </a:r>
                    </a:p>
                  </a:txBody>
                  <a:tcPr marL="7620" marR="7620" marT="7620" marB="0" anchor="b"/>
                </a:tc>
                <a:tc>
                  <a:txBody>
                    <a:bodyPr/>
                    <a:lstStyle/>
                    <a:p>
                      <a:pPr algn="r" fontAlgn="b"/>
                      <a:r>
                        <a:rPr lang="it-IT" sz="1600" b="0" i="0" u="none" strike="noStrike" dirty="0">
                          <a:solidFill>
                            <a:srgbClr val="000000"/>
                          </a:solidFill>
                          <a:effectLst/>
                          <a:latin typeface="Arial"/>
                        </a:rPr>
                        <a:t>1,5</a:t>
                      </a:r>
                    </a:p>
                  </a:txBody>
                  <a:tcPr marL="7620" marR="7620" marT="7620" marB="0" anchor="b"/>
                </a:tc>
              </a:tr>
              <a:tr h="279341">
                <a:tc>
                  <a:txBody>
                    <a:bodyPr/>
                    <a:lstStyle/>
                    <a:p>
                      <a:pPr algn="l" fontAlgn="b"/>
                      <a:r>
                        <a:rPr lang="it-IT" sz="1600" u="none" strike="noStrike" dirty="0">
                          <a:effectLst/>
                        </a:rPr>
                        <a:t>EUROPA CENTRALE</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b="0" i="0" u="none" strike="noStrike" dirty="0">
                          <a:solidFill>
                            <a:srgbClr val="000000"/>
                          </a:solidFill>
                          <a:effectLst/>
                          <a:latin typeface="Arial"/>
                        </a:rPr>
                        <a:t>2,0</a:t>
                      </a:r>
                    </a:p>
                  </a:txBody>
                  <a:tcPr marL="7620" marR="7620" marT="7620" marB="0" anchor="b"/>
                </a:tc>
                <a:tc>
                  <a:txBody>
                    <a:bodyPr/>
                    <a:lstStyle/>
                    <a:p>
                      <a:pPr algn="r" fontAlgn="b"/>
                      <a:r>
                        <a:rPr lang="it-IT" sz="1600" b="0" i="0" u="none" strike="noStrike" dirty="0">
                          <a:solidFill>
                            <a:srgbClr val="000000"/>
                          </a:solidFill>
                          <a:effectLst/>
                          <a:latin typeface="Arial"/>
                        </a:rPr>
                        <a:t>1,4</a:t>
                      </a:r>
                    </a:p>
                  </a:txBody>
                  <a:tcPr marL="7620" marR="7620" marT="7620" marB="0" anchor="b"/>
                </a:tc>
                <a:tc>
                  <a:txBody>
                    <a:bodyPr/>
                    <a:lstStyle/>
                    <a:p>
                      <a:pPr algn="r" fontAlgn="b"/>
                      <a:r>
                        <a:rPr lang="it-IT" sz="1600" b="0" i="0" u="none" strike="noStrike" dirty="0">
                          <a:solidFill>
                            <a:srgbClr val="000000"/>
                          </a:solidFill>
                          <a:effectLst/>
                          <a:latin typeface="Arial"/>
                        </a:rPr>
                        <a:t>1,4</a:t>
                      </a:r>
                    </a:p>
                  </a:txBody>
                  <a:tcPr marL="7620" marR="7620" marT="7620" marB="0" anchor="b"/>
                </a:tc>
              </a:tr>
              <a:tr h="279341">
                <a:tc>
                  <a:txBody>
                    <a:bodyPr/>
                    <a:lstStyle/>
                    <a:p>
                      <a:pPr algn="l" fontAlgn="b"/>
                      <a:r>
                        <a:rPr lang="it-IT" sz="1600" u="none" strike="noStrike" dirty="0">
                          <a:effectLst/>
                        </a:rPr>
                        <a:t>NORD EUROPA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b="0" i="0" u="none" strike="noStrike" dirty="0">
                          <a:solidFill>
                            <a:srgbClr val="000000"/>
                          </a:solidFill>
                          <a:effectLst/>
                          <a:latin typeface="Arial"/>
                        </a:rPr>
                        <a:t>2,8</a:t>
                      </a:r>
                    </a:p>
                  </a:txBody>
                  <a:tcPr marL="7620" marR="7620" marT="7620" marB="0" anchor="b"/>
                </a:tc>
                <a:tc>
                  <a:txBody>
                    <a:bodyPr/>
                    <a:lstStyle/>
                    <a:p>
                      <a:pPr algn="r" fontAlgn="b"/>
                      <a:r>
                        <a:rPr lang="it-IT" sz="1600" b="0" i="0" u="none" strike="noStrike" dirty="0">
                          <a:solidFill>
                            <a:srgbClr val="000000"/>
                          </a:solidFill>
                          <a:effectLst/>
                          <a:latin typeface="Arial"/>
                        </a:rPr>
                        <a:t>2,1</a:t>
                      </a:r>
                    </a:p>
                  </a:txBody>
                  <a:tcPr marL="7620" marR="7620" marT="7620" marB="0" anchor="b"/>
                </a:tc>
                <a:tc>
                  <a:txBody>
                    <a:bodyPr/>
                    <a:lstStyle/>
                    <a:p>
                      <a:pPr algn="r" fontAlgn="b"/>
                      <a:r>
                        <a:rPr lang="it-IT" sz="1600" b="0" i="0" u="none" strike="noStrike" dirty="0">
                          <a:solidFill>
                            <a:srgbClr val="000000"/>
                          </a:solidFill>
                          <a:effectLst/>
                          <a:latin typeface="Arial"/>
                        </a:rPr>
                        <a:t>2,8</a:t>
                      </a:r>
                    </a:p>
                  </a:txBody>
                  <a:tcPr marL="7620" marR="7620" marT="7620" marB="0" anchor="b"/>
                </a:tc>
              </a:tr>
              <a:tr h="279341">
                <a:tc>
                  <a:txBody>
                    <a:bodyPr/>
                    <a:lstStyle/>
                    <a:p>
                      <a:pPr algn="l" fontAlgn="b"/>
                      <a:r>
                        <a:rPr lang="it-IT" sz="1600" u="none" strike="noStrike" dirty="0">
                          <a:effectLst/>
                        </a:rPr>
                        <a:t>EXTRA EUROPA</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b="0" i="0" u="none" strike="noStrike" dirty="0">
                          <a:solidFill>
                            <a:srgbClr val="000000"/>
                          </a:solidFill>
                          <a:effectLst/>
                          <a:latin typeface="Arial"/>
                        </a:rPr>
                        <a:t>5,3</a:t>
                      </a:r>
                    </a:p>
                  </a:txBody>
                  <a:tcPr marL="7620" marR="7620" marT="7620" marB="0" anchor="b"/>
                </a:tc>
                <a:tc>
                  <a:txBody>
                    <a:bodyPr/>
                    <a:lstStyle/>
                    <a:p>
                      <a:pPr algn="r" fontAlgn="b"/>
                      <a:r>
                        <a:rPr lang="it-IT" sz="1600" b="0" i="0" u="none" strike="noStrike" dirty="0">
                          <a:solidFill>
                            <a:srgbClr val="000000"/>
                          </a:solidFill>
                          <a:effectLst/>
                          <a:latin typeface="Arial"/>
                        </a:rPr>
                        <a:t>5,0</a:t>
                      </a:r>
                    </a:p>
                  </a:txBody>
                  <a:tcPr marL="7620" marR="7620" marT="7620" marB="0" anchor="b"/>
                </a:tc>
                <a:tc>
                  <a:txBody>
                    <a:bodyPr/>
                    <a:lstStyle/>
                    <a:p>
                      <a:pPr algn="r" fontAlgn="b"/>
                      <a:r>
                        <a:rPr lang="it-IT" sz="1600" b="0" i="0" u="none" strike="noStrike" dirty="0">
                          <a:solidFill>
                            <a:srgbClr val="000000"/>
                          </a:solidFill>
                          <a:effectLst/>
                          <a:latin typeface="Arial"/>
                        </a:rPr>
                        <a:t>5,8</a:t>
                      </a:r>
                    </a:p>
                  </a:txBody>
                  <a:tcPr marL="7620" marR="7620" marT="7620" marB="0" anchor="b"/>
                </a:tc>
              </a:tr>
              <a:tr h="279341">
                <a:tc>
                  <a:txBody>
                    <a:bodyPr/>
                    <a:lstStyle/>
                    <a:p>
                      <a:pPr algn="l" fontAlgn="b"/>
                      <a:r>
                        <a:rPr lang="it-IT" sz="1600" u="none" strike="noStrike" dirty="0">
                          <a:effectLst/>
                        </a:rPr>
                        <a:t>Totale mondo</a:t>
                      </a:r>
                      <a:endParaRPr lang="it-IT" sz="1600" b="0" i="0" u="none" strike="noStrike" dirty="0">
                        <a:solidFill>
                          <a:srgbClr val="000000"/>
                        </a:solidFill>
                        <a:effectLst/>
                        <a:latin typeface="Calibri"/>
                      </a:endParaRPr>
                    </a:p>
                  </a:txBody>
                  <a:tcPr marL="7620" marR="7620" marT="7620" marB="0" anchor="b"/>
                </a:tc>
                <a:tc>
                  <a:txBody>
                    <a:bodyPr/>
                    <a:lstStyle/>
                    <a:p>
                      <a:pPr algn="r" fontAlgn="b"/>
                      <a:r>
                        <a:rPr lang="it-IT" sz="1600" b="1" i="0" u="none" strike="noStrike" dirty="0">
                          <a:solidFill>
                            <a:schemeClr val="bg1"/>
                          </a:solidFill>
                          <a:effectLst/>
                          <a:latin typeface="Calibri"/>
                        </a:rPr>
                        <a:t>3,3</a:t>
                      </a:r>
                    </a:p>
                  </a:txBody>
                  <a:tcPr marL="7620" marR="7620" marT="7620" marB="0" anchor="b"/>
                </a:tc>
                <a:tc>
                  <a:txBody>
                    <a:bodyPr/>
                    <a:lstStyle/>
                    <a:p>
                      <a:pPr algn="r" fontAlgn="b"/>
                      <a:r>
                        <a:rPr lang="it-IT" sz="1600" b="1" i="0" u="none" strike="noStrike" dirty="0">
                          <a:solidFill>
                            <a:schemeClr val="bg1"/>
                          </a:solidFill>
                          <a:effectLst/>
                          <a:latin typeface="Calibri"/>
                        </a:rPr>
                        <a:t>3,6</a:t>
                      </a:r>
                    </a:p>
                  </a:txBody>
                  <a:tcPr marL="7620" marR="7620" marT="7620" marB="0" anchor="b"/>
                </a:tc>
                <a:tc>
                  <a:txBody>
                    <a:bodyPr/>
                    <a:lstStyle/>
                    <a:p>
                      <a:pPr algn="r" fontAlgn="b"/>
                      <a:r>
                        <a:rPr lang="it-IT" sz="1600" b="1" i="0" u="none" strike="noStrike" dirty="0">
                          <a:solidFill>
                            <a:schemeClr val="bg1"/>
                          </a:solidFill>
                          <a:effectLst/>
                          <a:latin typeface="Calibri"/>
                        </a:rPr>
                        <a:t>3,9</a:t>
                      </a:r>
                    </a:p>
                  </a:txBody>
                  <a:tcPr marL="7620" marR="7620" marT="7620" marB="0" anchor="b"/>
                </a:tc>
              </a:tr>
            </a:tbl>
          </a:graphicData>
        </a:graphic>
      </p:graphicFrame>
      <p:sp>
        <p:nvSpPr>
          <p:cNvPr id="7" name="Rettangolo 6"/>
          <p:cNvSpPr/>
          <p:nvPr/>
        </p:nvSpPr>
        <p:spPr>
          <a:xfrm>
            <a:off x="3163555" y="3433464"/>
            <a:ext cx="1296144" cy="1384995"/>
          </a:xfrm>
          <a:prstGeom prst="rect">
            <a:avLst/>
          </a:prstGeom>
        </p:spPr>
        <p:txBody>
          <a:bodyPr wrap="square">
            <a:spAutoFit/>
          </a:bodyPr>
          <a:lstStyle/>
          <a:p>
            <a:r>
              <a:rPr lang="it-IT" sz="1200" b="1" dirty="0"/>
              <a:t>EUROPA CENTRALE:  </a:t>
            </a:r>
            <a:r>
              <a:rPr lang="it-IT" sz="1200" dirty="0"/>
              <a:t>Germania, Austria, </a:t>
            </a:r>
            <a:endParaRPr lang="it-IT" sz="1200" dirty="0" smtClean="0"/>
          </a:p>
          <a:p>
            <a:r>
              <a:rPr lang="it-IT" sz="1200" dirty="0" smtClean="0"/>
              <a:t>Svizzera</a:t>
            </a:r>
            <a:r>
              <a:rPr lang="it-IT" sz="1200" dirty="0"/>
              <a:t>, </a:t>
            </a:r>
            <a:endParaRPr lang="it-IT" sz="1200" dirty="0" smtClean="0"/>
          </a:p>
          <a:p>
            <a:r>
              <a:rPr lang="it-IT" sz="1200" dirty="0" smtClean="0"/>
              <a:t>Belgio</a:t>
            </a:r>
            <a:r>
              <a:rPr lang="it-IT" sz="1200" dirty="0"/>
              <a:t>, </a:t>
            </a:r>
            <a:endParaRPr lang="it-IT" sz="1200" dirty="0" smtClean="0"/>
          </a:p>
          <a:p>
            <a:r>
              <a:rPr lang="it-IT" sz="1200" dirty="0" smtClean="0"/>
              <a:t>Olanda</a:t>
            </a:r>
            <a:endParaRPr lang="it-IT" sz="1200" dirty="0"/>
          </a:p>
        </p:txBody>
      </p:sp>
      <p:sp>
        <p:nvSpPr>
          <p:cNvPr id="8" name="Rettangolo 7"/>
          <p:cNvSpPr/>
          <p:nvPr/>
        </p:nvSpPr>
        <p:spPr>
          <a:xfrm>
            <a:off x="1939419" y="3433464"/>
            <a:ext cx="1296144" cy="1200329"/>
          </a:xfrm>
          <a:prstGeom prst="rect">
            <a:avLst/>
          </a:prstGeom>
        </p:spPr>
        <p:txBody>
          <a:bodyPr wrap="square">
            <a:spAutoFit/>
          </a:bodyPr>
          <a:lstStyle/>
          <a:p>
            <a:r>
              <a:rPr lang="it-IT" sz="1200" b="1" dirty="0"/>
              <a:t>AREA </a:t>
            </a:r>
            <a:endParaRPr lang="it-IT" sz="1200" b="1" dirty="0" smtClean="0"/>
          </a:p>
          <a:p>
            <a:r>
              <a:rPr lang="it-IT" sz="1200" b="1" dirty="0" smtClean="0"/>
              <a:t>MEDITERRANEA</a:t>
            </a:r>
            <a:r>
              <a:rPr lang="it-IT" sz="1200" b="1" dirty="0"/>
              <a:t>:  </a:t>
            </a:r>
            <a:endParaRPr lang="it-IT" sz="1200" b="1" dirty="0" smtClean="0"/>
          </a:p>
          <a:p>
            <a:r>
              <a:rPr lang="it-IT" sz="1200" dirty="0" smtClean="0"/>
              <a:t>Francia</a:t>
            </a:r>
            <a:r>
              <a:rPr lang="it-IT" sz="1200" dirty="0"/>
              <a:t>, </a:t>
            </a:r>
            <a:endParaRPr lang="it-IT" sz="1200" dirty="0" smtClean="0"/>
          </a:p>
          <a:p>
            <a:r>
              <a:rPr lang="it-IT" sz="1200" dirty="0" smtClean="0"/>
              <a:t>Spagna</a:t>
            </a:r>
            <a:r>
              <a:rPr lang="it-IT" sz="1200" dirty="0"/>
              <a:t>, </a:t>
            </a:r>
            <a:endParaRPr lang="it-IT" sz="1200" dirty="0" smtClean="0"/>
          </a:p>
          <a:p>
            <a:r>
              <a:rPr lang="it-IT" sz="1200" dirty="0" smtClean="0"/>
              <a:t>Portogallo</a:t>
            </a:r>
            <a:r>
              <a:rPr lang="it-IT" sz="1200" dirty="0"/>
              <a:t>, </a:t>
            </a:r>
            <a:endParaRPr lang="it-IT" sz="1200" dirty="0" smtClean="0"/>
          </a:p>
          <a:p>
            <a:r>
              <a:rPr lang="it-IT" sz="1200" dirty="0" smtClean="0"/>
              <a:t>Grecia</a:t>
            </a:r>
            <a:endParaRPr lang="it-IT" sz="1200" dirty="0"/>
          </a:p>
        </p:txBody>
      </p:sp>
      <p:sp>
        <p:nvSpPr>
          <p:cNvPr id="9" name="Rettangolo 8"/>
          <p:cNvSpPr/>
          <p:nvPr/>
        </p:nvSpPr>
        <p:spPr>
          <a:xfrm>
            <a:off x="4099659" y="3433464"/>
            <a:ext cx="1368152" cy="1569660"/>
          </a:xfrm>
          <a:prstGeom prst="rect">
            <a:avLst/>
          </a:prstGeom>
        </p:spPr>
        <p:txBody>
          <a:bodyPr wrap="square">
            <a:spAutoFit/>
          </a:bodyPr>
          <a:lstStyle/>
          <a:p>
            <a:r>
              <a:rPr lang="it-IT" sz="1200" b="1" dirty="0"/>
              <a:t>NORD </a:t>
            </a:r>
            <a:endParaRPr lang="it-IT" sz="1200" b="1" dirty="0" smtClean="0"/>
          </a:p>
          <a:p>
            <a:r>
              <a:rPr lang="it-IT" sz="1200" b="1" dirty="0" smtClean="0"/>
              <a:t>EUROPA</a:t>
            </a:r>
            <a:r>
              <a:rPr lang="it-IT" sz="1200" b="1" dirty="0"/>
              <a:t>:</a:t>
            </a:r>
            <a:r>
              <a:rPr lang="it-IT" sz="1200" dirty="0"/>
              <a:t>  </a:t>
            </a:r>
            <a:endParaRPr lang="it-IT" sz="1200" dirty="0" smtClean="0"/>
          </a:p>
          <a:p>
            <a:r>
              <a:rPr lang="it-IT" sz="1200" dirty="0" smtClean="0"/>
              <a:t>Svezia</a:t>
            </a:r>
            <a:r>
              <a:rPr lang="it-IT" sz="1200" dirty="0"/>
              <a:t>, </a:t>
            </a:r>
            <a:endParaRPr lang="it-IT" sz="1200" dirty="0" smtClean="0"/>
          </a:p>
          <a:p>
            <a:r>
              <a:rPr lang="it-IT" sz="1200" dirty="0" smtClean="0"/>
              <a:t>Norvegia</a:t>
            </a:r>
            <a:r>
              <a:rPr lang="it-IT" sz="1200" dirty="0"/>
              <a:t>, Finlandia, Danimarca, </a:t>
            </a:r>
            <a:endParaRPr lang="it-IT" sz="1200" dirty="0" smtClean="0"/>
          </a:p>
          <a:p>
            <a:r>
              <a:rPr lang="it-IT" sz="1200" dirty="0" smtClean="0"/>
              <a:t>Regno </a:t>
            </a:r>
            <a:r>
              <a:rPr lang="it-IT" sz="1200" dirty="0"/>
              <a:t>Unito, Irlanda</a:t>
            </a:r>
          </a:p>
        </p:txBody>
      </p:sp>
      <p:sp>
        <p:nvSpPr>
          <p:cNvPr id="10" name="Rettangolo 9"/>
          <p:cNvSpPr/>
          <p:nvPr/>
        </p:nvSpPr>
        <p:spPr>
          <a:xfrm>
            <a:off x="5220072" y="3429000"/>
            <a:ext cx="1115616" cy="2123658"/>
          </a:xfrm>
          <a:prstGeom prst="rect">
            <a:avLst/>
          </a:prstGeom>
        </p:spPr>
        <p:txBody>
          <a:bodyPr wrap="square">
            <a:spAutoFit/>
          </a:bodyPr>
          <a:lstStyle/>
          <a:p>
            <a:r>
              <a:rPr lang="it-IT" sz="1200" b="1" dirty="0"/>
              <a:t>EXTRA EUROPA: </a:t>
            </a:r>
            <a:endParaRPr lang="it-IT" sz="1200" b="1" dirty="0" smtClean="0"/>
          </a:p>
          <a:p>
            <a:r>
              <a:rPr lang="it-IT" sz="1200" dirty="0" smtClean="0"/>
              <a:t>USA</a:t>
            </a:r>
            <a:r>
              <a:rPr lang="it-IT" sz="1200" dirty="0"/>
              <a:t>, </a:t>
            </a:r>
            <a:endParaRPr lang="it-IT" sz="1200" dirty="0" smtClean="0"/>
          </a:p>
          <a:p>
            <a:r>
              <a:rPr lang="it-IT" sz="1200" dirty="0" smtClean="0"/>
              <a:t>Canada</a:t>
            </a:r>
            <a:r>
              <a:rPr lang="it-IT" sz="1200" dirty="0"/>
              <a:t>, Australia, Giappone, America Latina </a:t>
            </a:r>
            <a:r>
              <a:rPr lang="it-IT" sz="900" dirty="0"/>
              <a:t>(Messico, </a:t>
            </a:r>
            <a:r>
              <a:rPr lang="it-IT" sz="900" dirty="0" smtClean="0"/>
              <a:t>Brasile</a:t>
            </a:r>
            <a:r>
              <a:rPr lang="it-IT" sz="900" dirty="0"/>
              <a:t>, Argentina), </a:t>
            </a:r>
            <a:endParaRPr lang="it-IT" sz="900" dirty="0" smtClean="0"/>
          </a:p>
          <a:p>
            <a:r>
              <a:rPr lang="it-IT" sz="1200" dirty="0" smtClean="0"/>
              <a:t>Africa </a:t>
            </a:r>
            <a:r>
              <a:rPr lang="it-IT" sz="900" dirty="0"/>
              <a:t>(Marocco, Tunisia, Egitto, Sud Africa)</a:t>
            </a:r>
          </a:p>
        </p:txBody>
      </p:sp>
    </p:spTree>
    <p:extLst>
      <p:ext uri="{BB962C8B-B14F-4D97-AF65-F5344CB8AC3E}">
        <p14:creationId xmlns:p14="http://schemas.microsoft.com/office/powerpoint/2010/main" val="11545756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04972" y="625595"/>
            <a:ext cx="5081654" cy="4348516"/>
          </a:xfrm>
          <a:prstGeom prst="rect">
            <a:avLst/>
          </a:prstGeom>
        </p:spPr>
      </p:pic>
      <p:pic>
        <p:nvPicPr>
          <p:cNvPr id="7" name="Picture 5" descr="Z:\1.MEDIATHEQUE\2.PHOTOS\9.VISUELS PAR SUPPORT\BROCHURE ANNUELLE 2011 - TOUT UN UNIVERS DE SOLUTIONS\Pages 40 &amp; Rabats 2\DRAPEAUX PAYS\autrich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853897"/>
            <a:ext cx="475200" cy="47088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15"/>
          <p:cNvSpPr txBox="1"/>
          <p:nvPr/>
        </p:nvSpPr>
        <p:spPr>
          <a:xfrm>
            <a:off x="654712" y="698212"/>
            <a:ext cx="1737248" cy="307777"/>
          </a:xfrm>
          <a:prstGeom prst="rect">
            <a:avLst/>
          </a:prstGeom>
          <a:solidFill>
            <a:srgbClr val="FF6600"/>
          </a:solidFill>
        </p:spPr>
        <p:txBody>
          <a:bodyPr wrap="square" rtlCol="0">
            <a:spAutoFit/>
          </a:bodyPr>
          <a:lstStyle/>
          <a:p>
            <a:pPr algn="ctr"/>
            <a:r>
              <a:rPr lang="en-US" sz="1400" b="1" dirty="0" smtClean="0">
                <a:solidFill>
                  <a:schemeClr val="bg1"/>
                </a:solidFill>
              </a:rPr>
              <a:t>Austria</a:t>
            </a:r>
            <a:endParaRPr lang="en-US" sz="1400" b="1" dirty="0">
              <a:solidFill>
                <a:schemeClr val="bg1"/>
              </a:solidFill>
            </a:endParaRPr>
          </a:p>
        </p:txBody>
      </p:sp>
      <p:sp>
        <p:nvSpPr>
          <p:cNvPr id="9" name="ZoneTexte 15"/>
          <p:cNvSpPr txBox="1"/>
          <p:nvPr/>
        </p:nvSpPr>
        <p:spPr>
          <a:xfrm>
            <a:off x="663768" y="1233356"/>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+2,9%</a:t>
            </a:r>
            <a:endParaRPr lang="en-US" sz="1200" b="1" dirty="0">
              <a:solidFill>
                <a:srgbClr val="0070C0"/>
              </a:solidFill>
            </a:endParaRPr>
          </a:p>
        </p:txBody>
      </p:sp>
      <p:sp>
        <p:nvSpPr>
          <p:cNvPr id="10" name="ZoneTexte 15"/>
          <p:cNvSpPr txBox="1"/>
          <p:nvPr/>
        </p:nvSpPr>
        <p:spPr>
          <a:xfrm>
            <a:off x="1239832" y="1230343"/>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+2,1%</a:t>
            </a:r>
            <a:endParaRPr lang="en-US" sz="1200" b="1" dirty="0">
              <a:solidFill>
                <a:srgbClr val="0070C0"/>
              </a:solidFill>
            </a:endParaRPr>
          </a:p>
        </p:txBody>
      </p:sp>
      <p:sp>
        <p:nvSpPr>
          <p:cNvPr id="11" name="ZoneTexte 15"/>
          <p:cNvSpPr txBox="1"/>
          <p:nvPr/>
        </p:nvSpPr>
        <p:spPr>
          <a:xfrm>
            <a:off x="1815896" y="1233355"/>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+1,8%</a:t>
            </a:r>
            <a:endParaRPr lang="en-US" sz="1200" b="1" dirty="0">
              <a:solidFill>
                <a:srgbClr val="0070C0"/>
              </a:solidFill>
            </a:endParaRPr>
          </a:p>
        </p:txBody>
      </p:sp>
      <p:sp>
        <p:nvSpPr>
          <p:cNvPr id="13" name="ZoneTexte 15"/>
          <p:cNvSpPr txBox="1"/>
          <p:nvPr/>
        </p:nvSpPr>
        <p:spPr>
          <a:xfrm>
            <a:off x="663768" y="983741"/>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14" name="ZoneTexte 15"/>
          <p:cNvSpPr txBox="1"/>
          <p:nvPr/>
        </p:nvSpPr>
        <p:spPr>
          <a:xfrm>
            <a:off x="1239832" y="98072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15" name="ZoneTexte 15"/>
          <p:cNvSpPr txBox="1"/>
          <p:nvPr/>
        </p:nvSpPr>
        <p:spPr>
          <a:xfrm>
            <a:off x="1815896" y="983740"/>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17" name="ZoneTexte 15"/>
          <p:cNvSpPr txBox="1"/>
          <p:nvPr/>
        </p:nvSpPr>
        <p:spPr>
          <a:xfrm>
            <a:off x="7155232" y="698211"/>
            <a:ext cx="1737248" cy="307777"/>
          </a:xfrm>
          <a:prstGeom prst="rect">
            <a:avLst/>
          </a:prstGeom>
          <a:solidFill>
            <a:srgbClr val="0000FF"/>
          </a:solidFill>
        </p:spPr>
        <p:txBody>
          <a:bodyPr wrap="square" rtlCol="0">
            <a:spAutoFit/>
          </a:bodyPr>
          <a:lstStyle/>
          <a:p>
            <a:pPr algn="ctr"/>
            <a:r>
              <a:rPr lang="en-US" sz="1400" b="1" dirty="0" smtClean="0">
                <a:solidFill>
                  <a:schemeClr val="bg1"/>
                </a:solidFill>
              </a:rPr>
              <a:t>Francia</a:t>
            </a:r>
            <a:endParaRPr lang="en-US" sz="1400" b="1" dirty="0">
              <a:solidFill>
                <a:schemeClr val="bg1"/>
              </a:solidFill>
            </a:endParaRPr>
          </a:p>
        </p:txBody>
      </p:sp>
      <p:sp>
        <p:nvSpPr>
          <p:cNvPr id="18" name="ZoneTexte 15"/>
          <p:cNvSpPr txBox="1"/>
          <p:nvPr/>
        </p:nvSpPr>
        <p:spPr>
          <a:xfrm>
            <a:off x="7164288" y="1233355"/>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+1,0%</a:t>
            </a:r>
            <a:endParaRPr lang="en-US" sz="1200" b="1" dirty="0">
              <a:solidFill>
                <a:srgbClr val="0070C0"/>
              </a:solidFill>
            </a:endParaRPr>
          </a:p>
        </p:txBody>
      </p:sp>
      <p:sp>
        <p:nvSpPr>
          <p:cNvPr id="19" name="ZoneTexte 15"/>
          <p:cNvSpPr txBox="1"/>
          <p:nvPr/>
        </p:nvSpPr>
        <p:spPr>
          <a:xfrm>
            <a:off x="7740352" y="1230342"/>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+1,0%</a:t>
            </a:r>
            <a:endParaRPr lang="en-US" sz="1200" b="1" dirty="0">
              <a:solidFill>
                <a:srgbClr val="0070C0"/>
              </a:solidFill>
            </a:endParaRPr>
          </a:p>
        </p:txBody>
      </p:sp>
      <p:sp>
        <p:nvSpPr>
          <p:cNvPr id="20" name="ZoneTexte 15"/>
          <p:cNvSpPr txBox="1"/>
          <p:nvPr/>
        </p:nvSpPr>
        <p:spPr>
          <a:xfrm>
            <a:off x="8316416" y="1233354"/>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+1,2%</a:t>
            </a:r>
            <a:endParaRPr lang="en-US" sz="1200" b="1" dirty="0">
              <a:solidFill>
                <a:srgbClr val="0070C0"/>
              </a:solidFill>
            </a:endParaRPr>
          </a:p>
        </p:txBody>
      </p:sp>
      <p:sp>
        <p:nvSpPr>
          <p:cNvPr id="21" name="ZoneTexte 15"/>
          <p:cNvSpPr txBox="1"/>
          <p:nvPr/>
        </p:nvSpPr>
        <p:spPr>
          <a:xfrm>
            <a:off x="7164288" y="100629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23" name="ZoneTexte 15"/>
          <p:cNvSpPr txBox="1"/>
          <p:nvPr/>
        </p:nvSpPr>
        <p:spPr>
          <a:xfrm>
            <a:off x="8316416" y="100629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pic>
        <p:nvPicPr>
          <p:cNvPr id="25" name="Picture 14" descr="Z:\1.MEDIATHEQUE\2.PHOTOS\9.VISUELS PAR SUPPORT\BROCHURE ANNUELLE 2011 - TOUT UN UNIVERS DE SOLUTIONS\Pages 40 &amp; Rabats 2\DRAPEAUX PAYS\fra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6821" y="703727"/>
            <a:ext cx="475200" cy="4641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Z:\1.MEDIATHEQUE\2.PHOTOS\9.VISUELS PAR SUPPORT\BROCHURE ANNUELLE 2011 - TOUT UN UNIVERS DE SOLUTIONS\Pages 40 &amp; Rabats 2\DRAPEAUX PAYS\allemag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844824"/>
            <a:ext cx="475200" cy="474439"/>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15"/>
          <p:cNvSpPr txBox="1"/>
          <p:nvPr/>
        </p:nvSpPr>
        <p:spPr>
          <a:xfrm>
            <a:off x="683568" y="1608745"/>
            <a:ext cx="1737248" cy="307777"/>
          </a:xfrm>
          <a:prstGeom prst="rect">
            <a:avLst/>
          </a:prstGeom>
          <a:solidFill>
            <a:srgbClr val="FFC000"/>
          </a:solidFill>
        </p:spPr>
        <p:txBody>
          <a:bodyPr wrap="square" rtlCol="0">
            <a:spAutoFit/>
          </a:bodyPr>
          <a:lstStyle/>
          <a:p>
            <a:pPr algn="ctr"/>
            <a:r>
              <a:rPr lang="en-US" sz="1400" b="1" dirty="0" smtClean="0">
                <a:solidFill>
                  <a:schemeClr val="bg1"/>
                </a:solidFill>
              </a:rPr>
              <a:t>Germania</a:t>
            </a:r>
            <a:endParaRPr lang="en-US" sz="1400" b="1" dirty="0">
              <a:solidFill>
                <a:schemeClr val="bg1"/>
              </a:solidFill>
            </a:endParaRPr>
          </a:p>
        </p:txBody>
      </p:sp>
      <p:sp>
        <p:nvSpPr>
          <p:cNvPr id="28" name="ZoneTexte 15"/>
          <p:cNvSpPr txBox="1"/>
          <p:nvPr/>
        </p:nvSpPr>
        <p:spPr>
          <a:xfrm>
            <a:off x="692624" y="2143889"/>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+1,9%</a:t>
            </a:r>
            <a:endParaRPr lang="en-US" sz="1200" b="1" dirty="0">
              <a:solidFill>
                <a:srgbClr val="0070C0"/>
              </a:solidFill>
            </a:endParaRPr>
          </a:p>
        </p:txBody>
      </p:sp>
      <p:sp>
        <p:nvSpPr>
          <p:cNvPr id="29" name="ZoneTexte 15"/>
          <p:cNvSpPr txBox="1"/>
          <p:nvPr/>
        </p:nvSpPr>
        <p:spPr>
          <a:xfrm>
            <a:off x="1268688" y="2140876"/>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30" name="ZoneTexte 15"/>
          <p:cNvSpPr txBox="1"/>
          <p:nvPr/>
        </p:nvSpPr>
        <p:spPr>
          <a:xfrm>
            <a:off x="1844752" y="2143888"/>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31" name="ZoneTexte 15"/>
          <p:cNvSpPr txBox="1"/>
          <p:nvPr/>
        </p:nvSpPr>
        <p:spPr>
          <a:xfrm>
            <a:off x="692624" y="1894274"/>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32" name="ZoneTexte 15"/>
          <p:cNvSpPr txBox="1"/>
          <p:nvPr/>
        </p:nvSpPr>
        <p:spPr>
          <a:xfrm>
            <a:off x="1268688" y="1891261"/>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33" name="ZoneTexte 15"/>
          <p:cNvSpPr txBox="1"/>
          <p:nvPr/>
        </p:nvSpPr>
        <p:spPr>
          <a:xfrm>
            <a:off x="1844752" y="1894273"/>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36" name="ZoneTexte 15"/>
          <p:cNvSpPr txBox="1"/>
          <p:nvPr/>
        </p:nvSpPr>
        <p:spPr>
          <a:xfrm>
            <a:off x="7740353" y="100629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pic>
        <p:nvPicPr>
          <p:cNvPr id="37" name="Picture 25" descr="Z:\1.MEDIATHEQUE\2.PHOTOS\9.VISUELS PAR SUPPORT\BROCHURE ANNUELLE 2011 - TOUT UN UNIVERS DE SOLUTIONS\Pages 40 &amp; Rabats 2\DRAPEAUX PAYS\pays-b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2636912"/>
            <a:ext cx="475200" cy="48016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15"/>
          <p:cNvSpPr txBox="1"/>
          <p:nvPr/>
        </p:nvSpPr>
        <p:spPr>
          <a:xfrm>
            <a:off x="674512" y="2544849"/>
            <a:ext cx="1737248" cy="307777"/>
          </a:xfrm>
          <a:prstGeom prst="rect">
            <a:avLst/>
          </a:prstGeom>
          <a:solidFill>
            <a:srgbClr val="C00000"/>
          </a:solidFill>
        </p:spPr>
        <p:txBody>
          <a:bodyPr wrap="square" rtlCol="0">
            <a:spAutoFit/>
          </a:bodyPr>
          <a:lstStyle/>
          <a:p>
            <a:pPr algn="ctr"/>
            <a:r>
              <a:rPr lang="en-US" sz="1400" b="1" dirty="0" smtClean="0">
                <a:solidFill>
                  <a:schemeClr val="bg1"/>
                </a:solidFill>
              </a:rPr>
              <a:t>Olanda</a:t>
            </a:r>
            <a:endParaRPr lang="en-US" sz="1400" b="1" dirty="0">
              <a:solidFill>
                <a:schemeClr val="bg1"/>
              </a:solidFill>
            </a:endParaRPr>
          </a:p>
        </p:txBody>
      </p:sp>
      <p:sp>
        <p:nvSpPr>
          <p:cNvPr id="39" name="ZoneTexte 15"/>
          <p:cNvSpPr txBox="1"/>
          <p:nvPr/>
        </p:nvSpPr>
        <p:spPr>
          <a:xfrm>
            <a:off x="683568" y="3079993"/>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+2,2%</a:t>
            </a:r>
            <a:endParaRPr lang="en-US" sz="1200" b="1" dirty="0">
              <a:solidFill>
                <a:srgbClr val="0070C0"/>
              </a:solidFill>
            </a:endParaRPr>
          </a:p>
        </p:txBody>
      </p:sp>
      <p:sp>
        <p:nvSpPr>
          <p:cNvPr id="40" name="ZoneTexte 15"/>
          <p:cNvSpPr txBox="1"/>
          <p:nvPr/>
        </p:nvSpPr>
        <p:spPr>
          <a:xfrm>
            <a:off x="1259632" y="3076980"/>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+2,1%</a:t>
            </a:r>
            <a:endParaRPr lang="en-US" sz="1200" b="1" dirty="0">
              <a:solidFill>
                <a:srgbClr val="0070C0"/>
              </a:solidFill>
            </a:endParaRPr>
          </a:p>
        </p:txBody>
      </p:sp>
      <p:sp>
        <p:nvSpPr>
          <p:cNvPr id="41" name="ZoneTexte 15"/>
          <p:cNvSpPr txBox="1"/>
          <p:nvPr/>
        </p:nvSpPr>
        <p:spPr>
          <a:xfrm>
            <a:off x="1835696" y="3079992"/>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+1,9%</a:t>
            </a:r>
            <a:endParaRPr lang="en-US" sz="1200" b="1" dirty="0">
              <a:solidFill>
                <a:srgbClr val="0070C0"/>
              </a:solidFill>
            </a:endParaRPr>
          </a:p>
        </p:txBody>
      </p:sp>
      <p:sp>
        <p:nvSpPr>
          <p:cNvPr id="42" name="ZoneTexte 15"/>
          <p:cNvSpPr txBox="1"/>
          <p:nvPr/>
        </p:nvSpPr>
        <p:spPr>
          <a:xfrm>
            <a:off x="683568" y="283037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43" name="ZoneTexte 15"/>
          <p:cNvSpPr txBox="1"/>
          <p:nvPr/>
        </p:nvSpPr>
        <p:spPr>
          <a:xfrm>
            <a:off x="1259632" y="283037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44" name="ZoneTexte 15"/>
          <p:cNvSpPr txBox="1"/>
          <p:nvPr/>
        </p:nvSpPr>
        <p:spPr>
          <a:xfrm>
            <a:off x="1835696" y="2830377"/>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46" name="ZoneTexte 15"/>
          <p:cNvSpPr txBox="1"/>
          <p:nvPr/>
        </p:nvSpPr>
        <p:spPr>
          <a:xfrm>
            <a:off x="726720" y="3429000"/>
            <a:ext cx="1737248" cy="307777"/>
          </a:xfrm>
          <a:prstGeom prst="rect">
            <a:avLst/>
          </a:prstGeom>
          <a:solidFill>
            <a:srgbClr val="0000FF"/>
          </a:solidFill>
        </p:spPr>
        <p:txBody>
          <a:bodyPr wrap="square" rtlCol="0">
            <a:spAutoFit/>
          </a:bodyPr>
          <a:lstStyle/>
          <a:p>
            <a:pPr algn="ctr"/>
            <a:r>
              <a:rPr lang="en-US" sz="1400" b="1" dirty="0" smtClean="0">
                <a:solidFill>
                  <a:schemeClr val="bg1"/>
                </a:solidFill>
              </a:rPr>
              <a:t>Regno Unito</a:t>
            </a:r>
            <a:endParaRPr lang="en-US" sz="1400" b="1" dirty="0">
              <a:solidFill>
                <a:schemeClr val="bg1"/>
              </a:solidFill>
            </a:endParaRPr>
          </a:p>
        </p:txBody>
      </p:sp>
      <p:sp>
        <p:nvSpPr>
          <p:cNvPr id="47" name="ZoneTexte 15"/>
          <p:cNvSpPr txBox="1"/>
          <p:nvPr/>
        </p:nvSpPr>
        <p:spPr>
          <a:xfrm>
            <a:off x="735776" y="3964144"/>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+2,1%</a:t>
            </a:r>
            <a:endParaRPr lang="en-US" sz="1200" b="1" dirty="0">
              <a:solidFill>
                <a:srgbClr val="0070C0"/>
              </a:solidFill>
            </a:endParaRPr>
          </a:p>
        </p:txBody>
      </p:sp>
      <p:sp>
        <p:nvSpPr>
          <p:cNvPr id="48" name="ZoneTexte 15"/>
          <p:cNvSpPr txBox="1"/>
          <p:nvPr/>
        </p:nvSpPr>
        <p:spPr>
          <a:xfrm>
            <a:off x="1311840" y="3961131"/>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+1,4%</a:t>
            </a:r>
            <a:endParaRPr lang="en-US" sz="1200" b="1" dirty="0">
              <a:solidFill>
                <a:srgbClr val="0070C0"/>
              </a:solidFill>
            </a:endParaRPr>
          </a:p>
        </p:txBody>
      </p:sp>
      <p:sp>
        <p:nvSpPr>
          <p:cNvPr id="49" name="ZoneTexte 15"/>
          <p:cNvSpPr txBox="1"/>
          <p:nvPr/>
        </p:nvSpPr>
        <p:spPr>
          <a:xfrm>
            <a:off x="1887904" y="3964143"/>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+2,2%</a:t>
            </a:r>
            <a:endParaRPr lang="en-US" sz="1200" b="1" dirty="0">
              <a:solidFill>
                <a:srgbClr val="0070C0"/>
              </a:solidFill>
            </a:endParaRPr>
          </a:p>
        </p:txBody>
      </p:sp>
      <p:sp>
        <p:nvSpPr>
          <p:cNvPr id="50" name="ZoneTexte 15"/>
          <p:cNvSpPr txBox="1"/>
          <p:nvPr/>
        </p:nvSpPr>
        <p:spPr>
          <a:xfrm>
            <a:off x="735776" y="371452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51" name="ZoneTexte 15"/>
          <p:cNvSpPr txBox="1"/>
          <p:nvPr/>
        </p:nvSpPr>
        <p:spPr>
          <a:xfrm>
            <a:off x="1311840" y="371452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52" name="ZoneTexte 15"/>
          <p:cNvSpPr txBox="1"/>
          <p:nvPr/>
        </p:nvSpPr>
        <p:spPr>
          <a:xfrm>
            <a:off x="1887904" y="371452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pic>
        <p:nvPicPr>
          <p:cNvPr id="53" name="Picture 37" descr="Z:\1.MEDIATHEQUE\2.PHOTOS\9.VISUELS PAR SUPPORT\BROCHURE ANNUELLE 2011 - TOUT UN UNIVERS DE SOLUTIONS\Pages 40 &amp; Rabats 2\DRAPEAUX PAYS\u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3543368"/>
            <a:ext cx="475200" cy="461696"/>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15"/>
          <p:cNvSpPr txBox="1"/>
          <p:nvPr/>
        </p:nvSpPr>
        <p:spPr>
          <a:xfrm>
            <a:off x="745595" y="4293096"/>
            <a:ext cx="1737248" cy="307777"/>
          </a:xfrm>
          <a:prstGeom prst="rect">
            <a:avLst/>
          </a:prstGeom>
          <a:solidFill>
            <a:srgbClr val="FFC000"/>
          </a:solidFill>
        </p:spPr>
        <p:txBody>
          <a:bodyPr wrap="square" rtlCol="0">
            <a:spAutoFit/>
          </a:bodyPr>
          <a:lstStyle/>
          <a:p>
            <a:pPr algn="ctr"/>
            <a:r>
              <a:rPr lang="en-US" sz="1400" b="1" dirty="0" smtClean="0">
                <a:solidFill>
                  <a:schemeClr val="bg1"/>
                </a:solidFill>
              </a:rPr>
              <a:t>Spagna</a:t>
            </a:r>
            <a:endParaRPr lang="en-US" sz="1400" b="1" dirty="0">
              <a:solidFill>
                <a:schemeClr val="bg1"/>
              </a:solidFill>
            </a:endParaRPr>
          </a:p>
        </p:txBody>
      </p:sp>
      <p:sp>
        <p:nvSpPr>
          <p:cNvPr id="55" name="ZoneTexte 15"/>
          <p:cNvSpPr txBox="1"/>
          <p:nvPr/>
        </p:nvSpPr>
        <p:spPr>
          <a:xfrm>
            <a:off x="754651" y="4828240"/>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+3,2%</a:t>
            </a:r>
            <a:endParaRPr lang="en-US" sz="1200" b="1" dirty="0">
              <a:solidFill>
                <a:srgbClr val="0070C0"/>
              </a:solidFill>
            </a:endParaRPr>
          </a:p>
        </p:txBody>
      </p:sp>
      <p:sp>
        <p:nvSpPr>
          <p:cNvPr id="56" name="ZoneTexte 15"/>
          <p:cNvSpPr txBox="1"/>
          <p:nvPr/>
        </p:nvSpPr>
        <p:spPr>
          <a:xfrm>
            <a:off x="1330715" y="4825227"/>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+2,6%</a:t>
            </a:r>
            <a:endParaRPr lang="en-US" sz="1200" b="1" dirty="0">
              <a:solidFill>
                <a:srgbClr val="0070C0"/>
              </a:solidFill>
            </a:endParaRPr>
          </a:p>
        </p:txBody>
      </p:sp>
      <p:sp>
        <p:nvSpPr>
          <p:cNvPr id="57" name="ZoneTexte 15"/>
          <p:cNvSpPr txBox="1"/>
          <p:nvPr/>
        </p:nvSpPr>
        <p:spPr>
          <a:xfrm>
            <a:off x="1906779" y="4828239"/>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+2,2%</a:t>
            </a:r>
            <a:endParaRPr lang="en-US" sz="1200" b="1" dirty="0">
              <a:solidFill>
                <a:srgbClr val="0070C0"/>
              </a:solidFill>
            </a:endParaRPr>
          </a:p>
        </p:txBody>
      </p:sp>
      <p:sp>
        <p:nvSpPr>
          <p:cNvPr id="58" name="ZoneTexte 15"/>
          <p:cNvSpPr txBox="1"/>
          <p:nvPr/>
        </p:nvSpPr>
        <p:spPr>
          <a:xfrm>
            <a:off x="754651" y="4578625"/>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59" name="ZoneTexte 15"/>
          <p:cNvSpPr txBox="1"/>
          <p:nvPr/>
        </p:nvSpPr>
        <p:spPr>
          <a:xfrm>
            <a:off x="1330715" y="4578625"/>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60" name="ZoneTexte 15"/>
          <p:cNvSpPr txBox="1"/>
          <p:nvPr/>
        </p:nvSpPr>
        <p:spPr>
          <a:xfrm>
            <a:off x="1906779" y="4578624"/>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pic>
        <p:nvPicPr>
          <p:cNvPr id="62" name="Picture 12" descr="Z:\1.MEDIATHEQUE\2.PHOTOS\9.VISUELS PAR SUPPORT\BROCHURE ANNUELLE 2011 - TOUT UN UNIVERS DE SOLUTIONS\Pages 40 &amp; Rabats 2\DRAPEAUX PAYS\espag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4455744"/>
            <a:ext cx="475200" cy="485424"/>
          </a:xfrm>
          <a:prstGeom prst="rect">
            <a:avLst/>
          </a:prstGeom>
          <a:noFill/>
          <a:extLst>
            <a:ext uri="{909E8E84-426E-40DD-AFC4-6F175D3DCCD1}">
              <a14:hiddenFill xmlns:a14="http://schemas.microsoft.com/office/drawing/2010/main">
                <a:solidFill>
                  <a:srgbClr val="FFFFFF"/>
                </a:solidFill>
              </a14:hiddenFill>
            </a:ext>
          </a:extLst>
        </p:spPr>
      </p:pic>
      <p:sp>
        <p:nvSpPr>
          <p:cNvPr id="63" name="ZoneTexte 15"/>
          <p:cNvSpPr txBox="1"/>
          <p:nvPr/>
        </p:nvSpPr>
        <p:spPr>
          <a:xfrm>
            <a:off x="7155232" y="3429000"/>
            <a:ext cx="1737248" cy="307777"/>
          </a:xfrm>
          <a:prstGeom prst="rect">
            <a:avLst/>
          </a:prstGeom>
          <a:solidFill>
            <a:srgbClr val="C00000"/>
          </a:solidFill>
        </p:spPr>
        <p:txBody>
          <a:bodyPr wrap="square" rtlCol="0">
            <a:spAutoFit/>
          </a:bodyPr>
          <a:lstStyle/>
          <a:p>
            <a:pPr algn="ctr"/>
            <a:r>
              <a:rPr lang="en-US" sz="1400" b="1" dirty="0" smtClean="0">
                <a:solidFill>
                  <a:schemeClr val="bg1"/>
                </a:solidFill>
              </a:rPr>
              <a:t>Svizzera</a:t>
            </a:r>
            <a:endParaRPr lang="en-US" sz="1400" b="1" dirty="0">
              <a:solidFill>
                <a:schemeClr val="bg1"/>
              </a:solidFill>
            </a:endParaRPr>
          </a:p>
        </p:txBody>
      </p:sp>
      <p:sp>
        <p:nvSpPr>
          <p:cNvPr id="64" name="ZoneTexte 15"/>
          <p:cNvSpPr txBox="1"/>
          <p:nvPr/>
        </p:nvSpPr>
        <p:spPr>
          <a:xfrm>
            <a:off x="7164288" y="3964144"/>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+1,7%</a:t>
            </a:r>
            <a:endParaRPr lang="en-US" sz="1200" b="1" dirty="0">
              <a:solidFill>
                <a:srgbClr val="0070C0"/>
              </a:solidFill>
            </a:endParaRPr>
          </a:p>
        </p:txBody>
      </p:sp>
      <p:sp>
        <p:nvSpPr>
          <p:cNvPr id="65" name="ZoneTexte 15"/>
          <p:cNvSpPr txBox="1"/>
          <p:nvPr/>
        </p:nvSpPr>
        <p:spPr>
          <a:xfrm>
            <a:off x="7740352" y="3961131"/>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+1,2%</a:t>
            </a:r>
            <a:endParaRPr lang="en-US" sz="1200" b="1" dirty="0">
              <a:solidFill>
                <a:srgbClr val="0070C0"/>
              </a:solidFill>
            </a:endParaRPr>
          </a:p>
        </p:txBody>
      </p:sp>
      <p:sp>
        <p:nvSpPr>
          <p:cNvPr id="66" name="ZoneTexte 15"/>
          <p:cNvSpPr txBox="1"/>
          <p:nvPr/>
        </p:nvSpPr>
        <p:spPr>
          <a:xfrm>
            <a:off x="8316416" y="3964143"/>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+1,6%</a:t>
            </a:r>
            <a:endParaRPr lang="en-US" sz="1200" b="1" dirty="0">
              <a:solidFill>
                <a:srgbClr val="0070C0"/>
              </a:solidFill>
            </a:endParaRPr>
          </a:p>
        </p:txBody>
      </p:sp>
      <p:sp>
        <p:nvSpPr>
          <p:cNvPr id="67" name="ZoneTexte 15"/>
          <p:cNvSpPr txBox="1"/>
          <p:nvPr/>
        </p:nvSpPr>
        <p:spPr>
          <a:xfrm>
            <a:off x="7164288" y="371452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68" name="ZoneTexte 15"/>
          <p:cNvSpPr txBox="1"/>
          <p:nvPr/>
        </p:nvSpPr>
        <p:spPr>
          <a:xfrm>
            <a:off x="7740352" y="371452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69" name="ZoneTexte 15"/>
          <p:cNvSpPr txBox="1"/>
          <p:nvPr/>
        </p:nvSpPr>
        <p:spPr>
          <a:xfrm>
            <a:off x="8316416" y="371452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pic>
        <p:nvPicPr>
          <p:cNvPr id="71" name="Picture 34" descr="Z:\1.MEDIATHEQUE\2.PHOTOS\9.VISUELS PAR SUPPORT\BROCHURE ANNUELLE 2011 - TOUT UN UNIVERS DE SOLUTIONS\Pages 40 &amp; Rabats 2\DRAPEAUX PAYS\suiss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1928" y="3544794"/>
            <a:ext cx="475200" cy="480325"/>
          </a:xfrm>
          <a:prstGeom prst="rect">
            <a:avLst/>
          </a:prstGeom>
          <a:noFill/>
          <a:extLst>
            <a:ext uri="{909E8E84-426E-40DD-AFC4-6F175D3DCCD1}">
              <a14:hiddenFill xmlns:a14="http://schemas.microsoft.com/office/drawing/2010/main">
                <a:solidFill>
                  <a:srgbClr val="FFFFFF"/>
                </a:solidFill>
              </a14:hiddenFill>
            </a:ext>
          </a:extLst>
        </p:spPr>
      </p:pic>
      <p:sp>
        <p:nvSpPr>
          <p:cNvPr id="73" name="ZoneTexte 15"/>
          <p:cNvSpPr txBox="1"/>
          <p:nvPr/>
        </p:nvSpPr>
        <p:spPr>
          <a:xfrm>
            <a:off x="7152232" y="2173596"/>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+8,4%</a:t>
            </a:r>
            <a:endParaRPr lang="en-US" sz="1200" b="1" dirty="0">
              <a:solidFill>
                <a:srgbClr val="0070C0"/>
              </a:solidFill>
            </a:endParaRPr>
          </a:p>
        </p:txBody>
      </p:sp>
      <p:sp>
        <p:nvSpPr>
          <p:cNvPr id="74" name="ZoneTexte 15"/>
          <p:cNvSpPr txBox="1"/>
          <p:nvPr/>
        </p:nvSpPr>
        <p:spPr>
          <a:xfrm>
            <a:off x="7728296" y="2170583"/>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+7,0%</a:t>
            </a:r>
            <a:endParaRPr lang="en-US" sz="1200" b="1" dirty="0">
              <a:solidFill>
                <a:srgbClr val="0070C0"/>
              </a:solidFill>
            </a:endParaRPr>
          </a:p>
        </p:txBody>
      </p:sp>
      <p:sp>
        <p:nvSpPr>
          <p:cNvPr id="75" name="ZoneTexte 15"/>
          <p:cNvSpPr txBox="1"/>
          <p:nvPr/>
        </p:nvSpPr>
        <p:spPr>
          <a:xfrm>
            <a:off x="8304360" y="2173595"/>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+7,9%</a:t>
            </a:r>
            <a:endParaRPr lang="en-US" sz="1200" b="1" dirty="0">
              <a:solidFill>
                <a:srgbClr val="0070C0"/>
              </a:solidFill>
            </a:endParaRPr>
          </a:p>
        </p:txBody>
      </p:sp>
      <p:sp>
        <p:nvSpPr>
          <p:cNvPr id="76" name="ZoneTexte 15"/>
          <p:cNvSpPr txBox="1"/>
          <p:nvPr/>
        </p:nvSpPr>
        <p:spPr>
          <a:xfrm>
            <a:off x="7152232" y="194653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77" name="ZoneTexte 15"/>
          <p:cNvSpPr txBox="1"/>
          <p:nvPr/>
        </p:nvSpPr>
        <p:spPr>
          <a:xfrm>
            <a:off x="8304360" y="194653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79" name="ZoneTexte 15"/>
          <p:cNvSpPr txBox="1"/>
          <p:nvPr/>
        </p:nvSpPr>
        <p:spPr>
          <a:xfrm>
            <a:off x="7728297" y="1946539"/>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pic>
        <p:nvPicPr>
          <p:cNvPr id="80" name="Picture 40" descr="Z:\1.MEDIATHEQUE\2.PHOTOS\9.VISUELS PAR SUPPORT\BROCHURE ANNUELLE 2011 - TOUT UN UNIVERS DE SOLUTIONS\Pages 40 &amp; Rabats 2\DRAPEAUX PAYS\US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02805" y="1570480"/>
            <a:ext cx="475200" cy="506864"/>
          </a:xfrm>
          <a:prstGeom prst="rect">
            <a:avLst/>
          </a:prstGeom>
          <a:noFill/>
          <a:extLst>
            <a:ext uri="{909E8E84-426E-40DD-AFC4-6F175D3DCCD1}">
              <a14:hiddenFill xmlns:a14="http://schemas.microsoft.com/office/drawing/2010/main">
                <a:solidFill>
                  <a:srgbClr val="FFFFFF"/>
                </a:solidFill>
              </a14:hiddenFill>
            </a:ext>
          </a:extLst>
        </p:spPr>
      </p:pic>
      <p:sp>
        <p:nvSpPr>
          <p:cNvPr id="81" name="ZoneTexte 15"/>
          <p:cNvSpPr txBox="1"/>
          <p:nvPr/>
        </p:nvSpPr>
        <p:spPr>
          <a:xfrm>
            <a:off x="7155232" y="1628800"/>
            <a:ext cx="1737248" cy="307777"/>
          </a:xfrm>
          <a:prstGeom prst="rect">
            <a:avLst/>
          </a:prstGeom>
          <a:solidFill>
            <a:srgbClr val="FF6600"/>
          </a:solidFill>
        </p:spPr>
        <p:txBody>
          <a:bodyPr wrap="square" rtlCol="0">
            <a:spAutoFit/>
          </a:bodyPr>
          <a:lstStyle/>
          <a:p>
            <a:pPr algn="ctr"/>
            <a:r>
              <a:rPr lang="en-US" sz="1400" b="1" dirty="0" smtClean="0">
                <a:solidFill>
                  <a:schemeClr val="bg1"/>
                </a:solidFill>
              </a:rPr>
              <a:t>USA</a:t>
            </a:r>
            <a:endParaRPr lang="en-US" sz="1400" b="1" dirty="0">
              <a:solidFill>
                <a:schemeClr val="bg1"/>
              </a:solidFill>
            </a:endParaRPr>
          </a:p>
        </p:txBody>
      </p:sp>
      <p:pic>
        <p:nvPicPr>
          <p:cNvPr id="82" name="Picture 19" descr="Z:\1.MEDIATHEQUE\2.PHOTOS\9.VISUELS PAR SUPPORT\BROCHURE ANNUELLE 2011 - TOUT UN UNIVERS DE SOLUTIONS\Pages 40 &amp; Rabats 2\DRAPEAUX PAYS\japo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5612" y="2564373"/>
            <a:ext cx="475200" cy="463755"/>
          </a:xfrm>
          <a:prstGeom prst="rect">
            <a:avLst/>
          </a:prstGeom>
          <a:noFill/>
          <a:extLst>
            <a:ext uri="{909E8E84-426E-40DD-AFC4-6F175D3DCCD1}">
              <a14:hiddenFill xmlns:a14="http://schemas.microsoft.com/office/drawing/2010/main">
                <a:solidFill>
                  <a:srgbClr val="FFFFFF"/>
                </a:solidFill>
              </a14:hiddenFill>
            </a:ext>
          </a:extLst>
        </p:spPr>
      </p:pic>
      <p:sp>
        <p:nvSpPr>
          <p:cNvPr id="84" name="ZoneTexte 15"/>
          <p:cNvSpPr txBox="1"/>
          <p:nvPr/>
        </p:nvSpPr>
        <p:spPr>
          <a:xfrm>
            <a:off x="7152232" y="3089645"/>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+0,7%</a:t>
            </a:r>
            <a:endParaRPr lang="en-US" sz="1200" b="1" dirty="0">
              <a:solidFill>
                <a:srgbClr val="0070C0"/>
              </a:solidFill>
            </a:endParaRPr>
          </a:p>
        </p:txBody>
      </p:sp>
      <p:sp>
        <p:nvSpPr>
          <p:cNvPr id="85" name="ZoneTexte 15"/>
          <p:cNvSpPr txBox="1"/>
          <p:nvPr/>
        </p:nvSpPr>
        <p:spPr>
          <a:xfrm>
            <a:off x="7728296" y="3086632"/>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+1,0%</a:t>
            </a:r>
            <a:endParaRPr lang="en-US" sz="1200" b="1" dirty="0">
              <a:solidFill>
                <a:srgbClr val="0070C0"/>
              </a:solidFill>
            </a:endParaRPr>
          </a:p>
        </p:txBody>
      </p:sp>
      <p:sp>
        <p:nvSpPr>
          <p:cNvPr id="86" name="ZoneTexte 15"/>
          <p:cNvSpPr txBox="1"/>
          <p:nvPr/>
        </p:nvSpPr>
        <p:spPr>
          <a:xfrm>
            <a:off x="8304360" y="3089644"/>
            <a:ext cx="57606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+1,3%</a:t>
            </a:r>
            <a:endParaRPr lang="en-US" sz="1200" b="1" dirty="0">
              <a:solidFill>
                <a:srgbClr val="0070C0"/>
              </a:solidFill>
            </a:endParaRPr>
          </a:p>
        </p:txBody>
      </p:sp>
      <p:sp>
        <p:nvSpPr>
          <p:cNvPr id="87" name="ZoneTexte 15"/>
          <p:cNvSpPr txBox="1"/>
          <p:nvPr/>
        </p:nvSpPr>
        <p:spPr>
          <a:xfrm>
            <a:off x="7152232" y="286258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88" name="ZoneTexte 15"/>
          <p:cNvSpPr txBox="1"/>
          <p:nvPr/>
        </p:nvSpPr>
        <p:spPr>
          <a:xfrm>
            <a:off x="8304360" y="286258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89" name="ZoneTexte 15"/>
          <p:cNvSpPr txBox="1"/>
          <p:nvPr/>
        </p:nvSpPr>
        <p:spPr>
          <a:xfrm>
            <a:off x="7728297" y="2862588"/>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90" name="ZoneTexte 15"/>
          <p:cNvSpPr txBox="1"/>
          <p:nvPr/>
        </p:nvSpPr>
        <p:spPr>
          <a:xfrm>
            <a:off x="7155232" y="2544849"/>
            <a:ext cx="1737248" cy="307777"/>
          </a:xfrm>
          <a:prstGeom prst="rect">
            <a:avLst/>
          </a:prstGeom>
          <a:solidFill>
            <a:schemeClr val="accent3">
              <a:lumMod val="75000"/>
            </a:schemeClr>
          </a:solidFill>
        </p:spPr>
        <p:txBody>
          <a:bodyPr wrap="square" rtlCol="0">
            <a:spAutoFit/>
          </a:bodyPr>
          <a:lstStyle/>
          <a:p>
            <a:pPr algn="ctr"/>
            <a:r>
              <a:rPr lang="en-US" sz="1400" b="1" dirty="0" smtClean="0">
                <a:solidFill>
                  <a:schemeClr val="bg1"/>
                </a:solidFill>
              </a:rPr>
              <a:t>Giappone</a:t>
            </a:r>
            <a:endParaRPr lang="en-US" sz="1400" b="1" dirty="0">
              <a:solidFill>
                <a:schemeClr val="bg1"/>
              </a:solidFill>
            </a:endParaRPr>
          </a:p>
        </p:txBody>
      </p:sp>
      <p:sp>
        <p:nvSpPr>
          <p:cNvPr id="91" name="Rettangolo 90"/>
          <p:cNvSpPr/>
          <p:nvPr/>
        </p:nvSpPr>
        <p:spPr>
          <a:xfrm>
            <a:off x="837104" y="116632"/>
            <a:ext cx="8064896" cy="430887"/>
          </a:xfrm>
          <a:prstGeom prst="rect">
            <a:avLst/>
          </a:prstGeom>
          <a:noFill/>
        </p:spPr>
        <p:txBody>
          <a:bodyPr wrap="square" rtlCol="0">
            <a:spAutoFit/>
          </a:bodyPr>
          <a:lstStyle/>
          <a:p>
            <a:r>
              <a:rPr lang="it-IT" sz="2200" b="1" dirty="0" smtClean="0">
                <a:solidFill>
                  <a:srgbClr val="00467F"/>
                </a:solidFill>
              </a:rPr>
              <a:t>Arrivi in Italia per Paese di origine </a:t>
            </a:r>
            <a:r>
              <a:rPr lang="it-IT" i="1" dirty="0" smtClean="0">
                <a:solidFill>
                  <a:srgbClr val="00467F"/>
                </a:solidFill>
              </a:rPr>
              <a:t>(Tassi </a:t>
            </a:r>
            <a:r>
              <a:rPr lang="it-IT" i="1" dirty="0">
                <a:solidFill>
                  <a:srgbClr val="00467F"/>
                </a:solidFill>
              </a:rPr>
              <a:t>di </a:t>
            </a:r>
            <a:r>
              <a:rPr lang="it-IT" i="1" dirty="0" smtClean="0">
                <a:solidFill>
                  <a:srgbClr val="00467F"/>
                </a:solidFill>
              </a:rPr>
              <a:t>variazione 2016-2018)</a:t>
            </a:r>
            <a:endParaRPr lang="it-IT" i="1" dirty="0">
              <a:solidFill>
                <a:srgbClr val="00467F"/>
              </a:solidFill>
            </a:endParaRPr>
          </a:p>
        </p:txBody>
      </p:sp>
      <p:sp>
        <p:nvSpPr>
          <p:cNvPr id="78" name="ZoneTexte 15"/>
          <p:cNvSpPr txBox="1"/>
          <p:nvPr/>
        </p:nvSpPr>
        <p:spPr>
          <a:xfrm>
            <a:off x="7096808" y="4837892"/>
            <a:ext cx="70502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+13,4%</a:t>
            </a:r>
            <a:endParaRPr lang="en-US" sz="1200" b="1" dirty="0">
              <a:solidFill>
                <a:srgbClr val="0070C0"/>
              </a:solidFill>
            </a:endParaRPr>
          </a:p>
        </p:txBody>
      </p:sp>
      <p:sp>
        <p:nvSpPr>
          <p:cNvPr id="83" name="ZoneTexte 15"/>
          <p:cNvSpPr txBox="1"/>
          <p:nvPr/>
        </p:nvSpPr>
        <p:spPr>
          <a:xfrm>
            <a:off x="7672872" y="4834879"/>
            <a:ext cx="708024"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+14,6%</a:t>
            </a:r>
            <a:endParaRPr lang="en-US" sz="1200" b="1" dirty="0">
              <a:solidFill>
                <a:srgbClr val="0070C0"/>
              </a:solidFill>
            </a:endParaRPr>
          </a:p>
        </p:txBody>
      </p:sp>
      <p:sp>
        <p:nvSpPr>
          <p:cNvPr id="92" name="ZoneTexte 15"/>
          <p:cNvSpPr txBox="1"/>
          <p:nvPr/>
        </p:nvSpPr>
        <p:spPr>
          <a:xfrm>
            <a:off x="8248936" y="4837891"/>
            <a:ext cx="715552" cy="276999"/>
          </a:xfrm>
          <a:prstGeom prst="rect">
            <a:avLst/>
          </a:prstGeom>
          <a:solidFill>
            <a:schemeClr val="bg1">
              <a:lumMod val="95000"/>
            </a:schemeClr>
          </a:solidFill>
        </p:spPr>
        <p:txBody>
          <a:bodyPr wrap="square" rtlCol="0">
            <a:spAutoFit/>
          </a:bodyPr>
          <a:lstStyle/>
          <a:p>
            <a:r>
              <a:rPr lang="en-US" sz="1200" b="1" dirty="0" smtClean="0">
                <a:solidFill>
                  <a:srgbClr val="0070C0"/>
                </a:solidFill>
              </a:rPr>
              <a:t>+13,0%</a:t>
            </a:r>
            <a:endParaRPr lang="en-US" sz="1200" b="1" dirty="0">
              <a:solidFill>
                <a:srgbClr val="0070C0"/>
              </a:solidFill>
            </a:endParaRPr>
          </a:p>
        </p:txBody>
      </p:sp>
      <p:sp>
        <p:nvSpPr>
          <p:cNvPr id="93" name="ZoneTexte 15"/>
          <p:cNvSpPr txBox="1"/>
          <p:nvPr/>
        </p:nvSpPr>
        <p:spPr>
          <a:xfrm>
            <a:off x="7096808" y="4610835"/>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2016</a:t>
            </a:r>
            <a:endParaRPr lang="en-US" sz="1100" b="1" dirty="0">
              <a:solidFill>
                <a:srgbClr val="0070C0"/>
              </a:solidFill>
            </a:endParaRPr>
          </a:p>
        </p:txBody>
      </p:sp>
      <p:sp>
        <p:nvSpPr>
          <p:cNvPr id="94" name="ZoneTexte 15"/>
          <p:cNvSpPr txBox="1"/>
          <p:nvPr/>
        </p:nvSpPr>
        <p:spPr>
          <a:xfrm>
            <a:off x="8248936" y="4610835"/>
            <a:ext cx="715552"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2018</a:t>
            </a:r>
            <a:endParaRPr lang="en-US" sz="1100" b="1" dirty="0">
              <a:solidFill>
                <a:srgbClr val="0070C0"/>
              </a:solidFill>
            </a:endParaRPr>
          </a:p>
        </p:txBody>
      </p:sp>
      <p:sp>
        <p:nvSpPr>
          <p:cNvPr id="95" name="ZoneTexte 15"/>
          <p:cNvSpPr txBox="1"/>
          <p:nvPr/>
        </p:nvSpPr>
        <p:spPr>
          <a:xfrm>
            <a:off x="7672873" y="4610835"/>
            <a:ext cx="576064" cy="261610"/>
          </a:xfrm>
          <a:prstGeom prst="rect">
            <a:avLst/>
          </a:prstGeom>
          <a:solidFill>
            <a:schemeClr val="bg1">
              <a:lumMod val="95000"/>
            </a:schemeClr>
          </a:solidFill>
        </p:spPr>
        <p:txBody>
          <a:bodyPr wrap="square" rtlCol="0">
            <a:spAutoFit/>
          </a:bodyPr>
          <a:lstStyle/>
          <a:p>
            <a:pPr algn="ctr"/>
            <a:r>
              <a:rPr lang="en-US" sz="1100" b="1" dirty="0" smtClean="0">
                <a:solidFill>
                  <a:srgbClr val="0070C0"/>
                </a:solidFill>
              </a:rPr>
              <a:t>2017</a:t>
            </a:r>
            <a:endParaRPr lang="en-US" sz="1100" b="1" dirty="0">
              <a:solidFill>
                <a:srgbClr val="0070C0"/>
              </a:solidFill>
            </a:endParaRPr>
          </a:p>
        </p:txBody>
      </p:sp>
      <p:sp>
        <p:nvSpPr>
          <p:cNvPr id="96" name="ZoneTexte 15"/>
          <p:cNvSpPr txBox="1"/>
          <p:nvPr/>
        </p:nvSpPr>
        <p:spPr>
          <a:xfrm>
            <a:off x="7099808" y="4293096"/>
            <a:ext cx="1857152" cy="307777"/>
          </a:xfrm>
          <a:prstGeom prst="rect">
            <a:avLst/>
          </a:prstGeom>
          <a:solidFill>
            <a:schemeClr val="accent3">
              <a:lumMod val="75000"/>
            </a:schemeClr>
          </a:solidFill>
        </p:spPr>
        <p:txBody>
          <a:bodyPr wrap="square" rtlCol="0">
            <a:spAutoFit/>
          </a:bodyPr>
          <a:lstStyle/>
          <a:p>
            <a:pPr algn="ctr"/>
            <a:r>
              <a:rPr lang="en-US" sz="1400" b="1" dirty="0" smtClean="0">
                <a:solidFill>
                  <a:schemeClr val="bg1"/>
                </a:solidFill>
              </a:rPr>
              <a:t>Cina</a:t>
            </a:r>
            <a:endParaRPr lang="en-US" sz="1400" b="1" dirty="0">
              <a:solidFill>
                <a:schemeClr val="bg1"/>
              </a:solidFill>
            </a:endParaRPr>
          </a:p>
        </p:txBody>
      </p:sp>
      <p:pic>
        <p:nvPicPr>
          <p:cNvPr id="97" name="Picture 10" descr="Z:\1.MEDIATHEQUE\2.PHOTOS\9.VISUELS PAR SUPPORT\BROCHURE ANNUELLE 2011 - TOUT UN UNIVERS DE SOLUTIONS\Pages 40 &amp; Rabats 2\DRAPEAUX PAYS\chin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4608" y="4378616"/>
            <a:ext cx="475200" cy="48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18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38014"/>
            <a:ext cx="8064896" cy="430887"/>
          </a:xfrm>
          <a:prstGeom prst="rect">
            <a:avLst/>
          </a:prstGeom>
          <a:noFill/>
        </p:spPr>
        <p:txBody>
          <a:bodyPr wrap="square" rtlCol="0">
            <a:spAutoFit/>
          </a:bodyPr>
          <a:lstStyle/>
          <a:p>
            <a:r>
              <a:rPr lang="it-IT" sz="2200" b="1" dirty="0" smtClean="0">
                <a:solidFill>
                  <a:srgbClr val="00467F"/>
                </a:solidFill>
              </a:rPr>
              <a:t>Fonti</a:t>
            </a:r>
            <a:endParaRPr lang="it-IT" sz="2200" b="1" dirty="0">
              <a:solidFill>
                <a:srgbClr val="00467F"/>
              </a:solidFill>
            </a:endParaRPr>
          </a:p>
        </p:txBody>
      </p:sp>
      <p:sp>
        <p:nvSpPr>
          <p:cNvPr id="3" name="CasellaDiTesto 2"/>
          <p:cNvSpPr txBox="1"/>
          <p:nvPr/>
        </p:nvSpPr>
        <p:spPr>
          <a:xfrm>
            <a:off x="191574" y="1196752"/>
            <a:ext cx="8912440" cy="4662815"/>
          </a:xfrm>
          <a:prstGeom prst="rect">
            <a:avLst/>
          </a:prstGeom>
          <a:noFill/>
        </p:spPr>
        <p:txBody>
          <a:bodyPr wrap="none" rtlCol="0">
            <a:spAutoFit/>
          </a:bodyPr>
          <a:lstStyle/>
          <a:p>
            <a:pPr>
              <a:lnSpc>
                <a:spcPct val="150000"/>
              </a:lnSpc>
            </a:pPr>
            <a:endParaRPr lang="it-IT" dirty="0" smtClean="0"/>
          </a:p>
          <a:p>
            <a:pPr>
              <a:lnSpc>
                <a:spcPct val="150000"/>
              </a:lnSpc>
            </a:pPr>
            <a:r>
              <a:rPr lang="it-IT" dirty="0" err="1" smtClean="0"/>
              <a:t>Charts</a:t>
            </a:r>
            <a:r>
              <a:rPr lang="it-IT" dirty="0" smtClean="0"/>
              <a:t> </a:t>
            </a:r>
            <a:r>
              <a:rPr lang="it-IT" dirty="0" smtClean="0"/>
              <a:t>6</a:t>
            </a:r>
            <a:r>
              <a:rPr lang="it-IT" dirty="0" smtClean="0"/>
              <a:t>, 7, 8, 9, 10, 11, 12, 42, 43, 44: </a:t>
            </a:r>
            <a:r>
              <a:rPr lang="it-IT" dirty="0" smtClean="0"/>
              <a:t>elaborazione Confturismo-Ciset</a:t>
            </a:r>
          </a:p>
          <a:p>
            <a:pPr>
              <a:lnSpc>
                <a:spcPct val="150000"/>
              </a:lnSpc>
            </a:pPr>
            <a:r>
              <a:rPr lang="it-IT" dirty="0" err="1" smtClean="0"/>
              <a:t>Charts</a:t>
            </a:r>
            <a:r>
              <a:rPr lang="it-IT" dirty="0" smtClean="0"/>
              <a:t> </a:t>
            </a:r>
            <a:r>
              <a:rPr lang="it-IT" dirty="0" smtClean="0"/>
              <a:t>13</a:t>
            </a:r>
            <a:r>
              <a:rPr lang="it-IT" dirty="0" smtClean="0"/>
              <a:t>, 14</a:t>
            </a:r>
            <a:r>
              <a:rPr lang="it-IT" dirty="0" smtClean="0"/>
              <a:t>: elaborazione Confturismo su dati UNWTO</a:t>
            </a:r>
          </a:p>
          <a:p>
            <a:pPr>
              <a:lnSpc>
                <a:spcPct val="150000"/>
              </a:lnSpc>
            </a:pPr>
            <a:r>
              <a:rPr lang="it-IT" dirty="0" err="1" smtClean="0"/>
              <a:t>Charts</a:t>
            </a:r>
            <a:r>
              <a:rPr lang="it-IT" dirty="0" smtClean="0"/>
              <a:t> </a:t>
            </a:r>
            <a:r>
              <a:rPr lang="it-IT" dirty="0" smtClean="0"/>
              <a:t>17</a:t>
            </a:r>
            <a:r>
              <a:rPr lang="it-IT" dirty="0" smtClean="0"/>
              <a:t>, 18, 19, 25, 26, 27, 28, 30, 32, 33, 35, 36, 37</a:t>
            </a:r>
            <a:r>
              <a:rPr lang="it-IT" dirty="0" smtClean="0"/>
              <a:t>: </a:t>
            </a:r>
            <a:r>
              <a:rPr lang="it-IT" dirty="0"/>
              <a:t>elaborazione </a:t>
            </a:r>
            <a:r>
              <a:rPr lang="it-IT" dirty="0" smtClean="0"/>
              <a:t>Confturismo su dati Istat</a:t>
            </a:r>
          </a:p>
          <a:p>
            <a:pPr>
              <a:lnSpc>
                <a:spcPct val="150000"/>
              </a:lnSpc>
            </a:pPr>
            <a:r>
              <a:rPr lang="it-IT" dirty="0"/>
              <a:t>Chart </a:t>
            </a:r>
            <a:r>
              <a:rPr lang="it-IT" dirty="0" smtClean="0"/>
              <a:t>21: </a:t>
            </a:r>
            <a:r>
              <a:rPr lang="it-IT" dirty="0"/>
              <a:t>elaborazione Confturismo su </a:t>
            </a:r>
            <a:r>
              <a:rPr lang="it-IT" dirty="0" smtClean="0"/>
              <a:t>dati Banca </a:t>
            </a:r>
            <a:r>
              <a:rPr lang="it-IT" dirty="0"/>
              <a:t>d’Italia</a:t>
            </a:r>
          </a:p>
          <a:p>
            <a:pPr>
              <a:lnSpc>
                <a:spcPct val="150000"/>
              </a:lnSpc>
            </a:pPr>
            <a:r>
              <a:rPr lang="it-IT" dirty="0" err="1" smtClean="0"/>
              <a:t>Charts</a:t>
            </a:r>
            <a:r>
              <a:rPr lang="it-IT" dirty="0" smtClean="0"/>
              <a:t> </a:t>
            </a:r>
            <a:r>
              <a:rPr lang="it-IT" dirty="0" smtClean="0"/>
              <a:t>22</a:t>
            </a:r>
            <a:r>
              <a:rPr lang="it-IT" dirty="0" smtClean="0"/>
              <a:t>, 23</a:t>
            </a:r>
            <a:r>
              <a:rPr lang="it-IT" dirty="0" smtClean="0"/>
              <a:t>: </a:t>
            </a:r>
            <a:r>
              <a:rPr lang="it-IT" dirty="0"/>
              <a:t>elaborazione Confturismo su dati </a:t>
            </a:r>
            <a:r>
              <a:rPr lang="it-IT" dirty="0" smtClean="0"/>
              <a:t>Istat e Banca d’Italia</a:t>
            </a:r>
          </a:p>
          <a:p>
            <a:pPr>
              <a:lnSpc>
                <a:spcPct val="150000"/>
              </a:lnSpc>
            </a:pPr>
            <a:r>
              <a:rPr lang="it-IT" dirty="0" smtClean="0"/>
              <a:t>Chart 31: RCI, 2013 – Commissione Europea</a:t>
            </a:r>
          </a:p>
          <a:p>
            <a:pPr>
              <a:lnSpc>
                <a:spcPct val="150000"/>
              </a:lnSpc>
            </a:pPr>
            <a:r>
              <a:rPr lang="it-IT" dirty="0" smtClean="0"/>
              <a:t>Chart 40: elaborazione Confturismo su dati IMF</a:t>
            </a:r>
          </a:p>
          <a:p>
            <a:pPr>
              <a:lnSpc>
                <a:spcPct val="150000"/>
              </a:lnSpc>
            </a:pPr>
            <a:r>
              <a:rPr lang="it-IT" dirty="0" smtClean="0"/>
              <a:t>Chart 41: elaborazione Confturismo su dati </a:t>
            </a:r>
            <a:r>
              <a:rPr lang="it-IT" dirty="0" err="1" smtClean="0"/>
              <a:t>Euler</a:t>
            </a:r>
            <a:r>
              <a:rPr lang="it-IT" dirty="0" smtClean="0"/>
              <a:t> Hermes </a:t>
            </a:r>
            <a:r>
              <a:rPr lang="it-IT" dirty="0" smtClean="0"/>
              <a:t>e Institute for </a:t>
            </a:r>
            <a:r>
              <a:rPr lang="it-IT" dirty="0" err="1" smtClean="0"/>
              <a:t>Economics</a:t>
            </a:r>
            <a:r>
              <a:rPr lang="it-IT" dirty="0" smtClean="0"/>
              <a:t> and </a:t>
            </a:r>
            <a:r>
              <a:rPr lang="it-IT" dirty="0" err="1"/>
              <a:t>P</a:t>
            </a:r>
            <a:r>
              <a:rPr lang="it-IT" dirty="0" err="1" smtClean="0"/>
              <a:t>eace</a:t>
            </a:r>
            <a:endParaRPr lang="it-IT" dirty="0" smtClean="0"/>
          </a:p>
          <a:p>
            <a:pPr>
              <a:lnSpc>
                <a:spcPct val="150000"/>
              </a:lnSpc>
            </a:pPr>
            <a:r>
              <a:rPr lang="it-IT" dirty="0" smtClean="0"/>
              <a:t> </a:t>
            </a:r>
            <a:endParaRPr lang="it-IT" dirty="0" smtClean="0"/>
          </a:p>
          <a:p>
            <a:pPr>
              <a:lnSpc>
                <a:spcPct val="150000"/>
              </a:lnSpc>
            </a:pPr>
            <a:endParaRPr lang="it-IT" dirty="0"/>
          </a:p>
        </p:txBody>
      </p:sp>
    </p:spTree>
    <p:extLst>
      <p:ext uri="{BB962C8B-B14F-4D97-AF65-F5344CB8AC3E}">
        <p14:creationId xmlns:p14="http://schemas.microsoft.com/office/powerpoint/2010/main" val="71839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19672" y="2896787"/>
            <a:ext cx="6280117" cy="584775"/>
          </a:xfrm>
          <a:prstGeom prst="rect">
            <a:avLst/>
          </a:prstGeom>
          <a:noFill/>
        </p:spPr>
        <p:txBody>
          <a:bodyPr wrap="none" rtlCol="0">
            <a:spAutoFit/>
          </a:bodyPr>
          <a:lstStyle/>
          <a:p>
            <a:r>
              <a:rPr lang="it-IT" sz="3200" b="1" dirty="0" smtClean="0">
                <a:solidFill>
                  <a:schemeClr val="tx2"/>
                </a:solidFill>
              </a:rPr>
              <a:t>Il turismo internazionale nel mondo</a:t>
            </a:r>
            <a:endParaRPr lang="it-IT" sz="3200" b="1" dirty="0">
              <a:solidFill>
                <a:schemeClr val="tx2"/>
              </a:solidFill>
            </a:endParaRPr>
          </a:p>
        </p:txBody>
      </p:sp>
    </p:spTree>
    <p:extLst>
      <p:ext uri="{BB962C8B-B14F-4D97-AF65-F5344CB8AC3E}">
        <p14:creationId xmlns:p14="http://schemas.microsoft.com/office/powerpoint/2010/main" val="312406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506307946"/>
              </p:ext>
            </p:extLst>
          </p:nvPr>
        </p:nvGraphicFramePr>
        <p:xfrm>
          <a:off x="163286" y="692696"/>
          <a:ext cx="8585178"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Fumetto 1 1"/>
          <p:cNvSpPr/>
          <p:nvPr/>
        </p:nvSpPr>
        <p:spPr>
          <a:xfrm rot="10800000">
            <a:off x="3722914" y="3581400"/>
            <a:ext cx="4822372" cy="2090057"/>
          </a:xfrm>
          <a:prstGeom prst="wedgeRectCallout">
            <a:avLst>
              <a:gd name="adj1" fmla="val 30818"/>
              <a:gd name="adj2" fmla="val 61139"/>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850653" y="188640"/>
            <a:ext cx="7321747" cy="461665"/>
          </a:xfrm>
          <a:prstGeom prst="rect">
            <a:avLst/>
          </a:prstGeom>
        </p:spPr>
        <p:txBody>
          <a:bodyPr wrap="square">
            <a:spAutoFit/>
          </a:bodyPr>
          <a:lstStyle/>
          <a:p>
            <a:pPr algn="ctr"/>
            <a:r>
              <a:rPr lang="it-IT" sz="2400" b="1" dirty="0" smtClean="0">
                <a:solidFill>
                  <a:srgbClr val="00467F"/>
                </a:solidFill>
              </a:rPr>
              <a:t>Partenze Mondiali e fattori geo-politici</a:t>
            </a:r>
            <a:endParaRPr lang="it-IT" sz="2400" b="1" dirty="0">
              <a:solidFill>
                <a:srgbClr val="00467F"/>
              </a:solidFill>
            </a:endParaRPr>
          </a:p>
        </p:txBody>
      </p:sp>
    </p:spTree>
    <p:extLst>
      <p:ext uri="{BB962C8B-B14F-4D97-AF65-F5344CB8AC3E}">
        <p14:creationId xmlns:p14="http://schemas.microsoft.com/office/powerpoint/2010/main" val="160052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1815434787"/>
              </p:ext>
            </p:extLst>
          </p:nvPr>
        </p:nvGraphicFramePr>
        <p:xfrm>
          <a:off x="228599" y="768123"/>
          <a:ext cx="8447857" cy="5253165"/>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p:cNvSpPr txBox="1"/>
          <p:nvPr/>
        </p:nvSpPr>
        <p:spPr>
          <a:xfrm>
            <a:off x="3789650" y="3284984"/>
            <a:ext cx="4310742" cy="1954381"/>
          </a:xfrm>
          <a:prstGeom prst="rect">
            <a:avLst/>
          </a:prstGeom>
          <a:noFill/>
        </p:spPr>
        <p:txBody>
          <a:bodyPr wrap="square" rtlCol="0">
            <a:spAutoFit/>
          </a:bodyPr>
          <a:lstStyle/>
          <a:p>
            <a:pPr algn="just"/>
            <a:r>
              <a:rPr lang="it-IT" sz="1100" dirty="0">
                <a:solidFill>
                  <a:sysClr val="windowText" lastClr="000000"/>
                </a:solidFill>
              </a:rPr>
              <a:t>La crisi economica iniziata nel 2008 è l’unico fattore che veramente ha influito sull’andamento delle partenze turistiche sia totale sia a livello dei singoli paesi. </a:t>
            </a:r>
          </a:p>
          <a:p>
            <a:pPr algn="just"/>
            <a:r>
              <a:rPr lang="it-IT" sz="1100" dirty="0">
                <a:solidFill>
                  <a:sysClr val="windowText" lastClr="000000"/>
                </a:solidFill>
              </a:rPr>
              <a:t>Considerando il totale mondale delle partenze turistiche, a una crescita del GDP è corrisposta una crescita dei flussi turistici. </a:t>
            </a:r>
          </a:p>
          <a:p>
            <a:pPr algn="just"/>
            <a:r>
              <a:rPr lang="it-IT" sz="1100" dirty="0">
                <a:solidFill>
                  <a:sysClr val="windowText" lastClr="000000"/>
                </a:solidFill>
              </a:rPr>
              <a:t>Sappiamo quanto il settore turistico sia rilevante per il GDP mondiale (5%), quindi una variazione del dato economico si traduce in una variazione conseguente dei flussi (confronta 2004 / 2005 con 2009/2010)</a:t>
            </a:r>
          </a:p>
          <a:p>
            <a:pPr algn="just"/>
            <a:r>
              <a:rPr lang="it-IT" sz="1100" dirty="0">
                <a:solidFill>
                  <a:sysClr val="windowText" lastClr="000000"/>
                </a:solidFill>
              </a:rPr>
              <a:t>A differenti prezzi del petrolio, invece, non sembra corrispondere una conseguente variazione dei flussi</a:t>
            </a:r>
            <a:r>
              <a:rPr lang="it-IT" sz="1100" dirty="0" smtClean="0">
                <a:solidFill>
                  <a:sysClr val="windowText" lastClr="000000"/>
                </a:solidFill>
              </a:rPr>
              <a:t>.</a:t>
            </a:r>
            <a:endParaRPr lang="it-IT" sz="1100" dirty="0">
              <a:solidFill>
                <a:sysClr val="windowText" lastClr="000000"/>
              </a:solidFill>
            </a:endParaRPr>
          </a:p>
        </p:txBody>
      </p:sp>
      <p:sp>
        <p:nvSpPr>
          <p:cNvPr id="5" name="Rettangolo 4"/>
          <p:cNvSpPr/>
          <p:nvPr/>
        </p:nvSpPr>
        <p:spPr>
          <a:xfrm>
            <a:off x="813719" y="188639"/>
            <a:ext cx="7321747" cy="430887"/>
          </a:xfrm>
          <a:prstGeom prst="rect">
            <a:avLst/>
          </a:prstGeom>
        </p:spPr>
        <p:txBody>
          <a:bodyPr wrap="square">
            <a:spAutoFit/>
          </a:bodyPr>
          <a:lstStyle/>
          <a:p>
            <a:pPr algn="ctr"/>
            <a:r>
              <a:rPr lang="it-IT" sz="2200" b="1" dirty="0" smtClean="0">
                <a:solidFill>
                  <a:srgbClr val="00467F"/>
                </a:solidFill>
              </a:rPr>
              <a:t>Partenze Mondiali e fattori economici</a:t>
            </a:r>
            <a:endParaRPr lang="it-IT" sz="2200" b="1" dirty="0">
              <a:solidFill>
                <a:srgbClr val="00467F"/>
              </a:solidFill>
            </a:endParaRPr>
          </a:p>
        </p:txBody>
      </p:sp>
    </p:spTree>
    <p:extLst>
      <p:ext uri="{BB962C8B-B14F-4D97-AF65-F5344CB8AC3E}">
        <p14:creationId xmlns:p14="http://schemas.microsoft.com/office/powerpoint/2010/main" val="83567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78645" y="188640"/>
            <a:ext cx="7321747" cy="430887"/>
          </a:xfrm>
          <a:prstGeom prst="rect">
            <a:avLst/>
          </a:prstGeom>
        </p:spPr>
        <p:txBody>
          <a:bodyPr wrap="square">
            <a:spAutoFit/>
          </a:bodyPr>
          <a:lstStyle/>
          <a:p>
            <a:pPr algn="ctr"/>
            <a:r>
              <a:rPr lang="it-IT" sz="2200" b="1" dirty="0" smtClean="0">
                <a:solidFill>
                  <a:srgbClr val="00467F"/>
                </a:solidFill>
              </a:rPr>
              <a:t>Partenze dalla Germania</a:t>
            </a:r>
            <a:endParaRPr lang="it-IT" sz="2200" b="1" dirty="0">
              <a:solidFill>
                <a:srgbClr val="00467F"/>
              </a:solidFill>
            </a:endParaRPr>
          </a:p>
        </p:txBody>
      </p:sp>
      <p:graphicFrame>
        <p:nvGraphicFramePr>
          <p:cNvPr id="7" name="Grafico 6"/>
          <p:cNvGraphicFramePr>
            <a:graphicFrameLocks/>
          </p:cNvGraphicFramePr>
          <p:nvPr>
            <p:extLst>
              <p:ext uri="{D42A27DB-BD31-4B8C-83A1-F6EECF244321}">
                <p14:modId xmlns:p14="http://schemas.microsoft.com/office/powerpoint/2010/main" val="3701307286"/>
              </p:ext>
            </p:extLst>
          </p:nvPr>
        </p:nvGraphicFramePr>
        <p:xfrm>
          <a:off x="251520" y="1124743"/>
          <a:ext cx="8712968" cy="4859379"/>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3491880" y="5589240"/>
            <a:ext cx="2376264" cy="338554"/>
          </a:xfrm>
          <a:prstGeom prst="rect">
            <a:avLst/>
          </a:prstGeom>
          <a:noFill/>
        </p:spPr>
        <p:txBody>
          <a:bodyPr wrap="square" rtlCol="0">
            <a:spAutoFit/>
          </a:bodyPr>
          <a:lstStyle/>
          <a:p>
            <a:pPr algn="ctr"/>
            <a:r>
              <a:rPr lang="it-IT" sz="1600" b="1" dirty="0" smtClean="0">
                <a:solidFill>
                  <a:srgbClr val="00467F"/>
                </a:solidFill>
              </a:rPr>
              <a:t>Quota arrivi in Italia</a:t>
            </a:r>
            <a:endParaRPr lang="it-IT" sz="1600" b="1" dirty="0">
              <a:solidFill>
                <a:srgbClr val="00467F"/>
              </a:solidFill>
            </a:endParaRPr>
          </a:p>
        </p:txBody>
      </p:sp>
      <p:graphicFrame>
        <p:nvGraphicFramePr>
          <p:cNvPr id="15" name="Grafico 14"/>
          <p:cNvGraphicFramePr>
            <a:graphicFrameLocks/>
          </p:cNvGraphicFramePr>
          <p:nvPr>
            <p:extLst>
              <p:ext uri="{D42A27DB-BD31-4B8C-83A1-F6EECF244321}">
                <p14:modId xmlns:p14="http://schemas.microsoft.com/office/powerpoint/2010/main" val="4147175673"/>
              </p:ext>
            </p:extLst>
          </p:nvPr>
        </p:nvGraphicFramePr>
        <p:xfrm>
          <a:off x="1043608" y="5157192"/>
          <a:ext cx="7776864" cy="63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2648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p:cNvGraphicFramePr>
            <a:graphicFrameLocks/>
          </p:cNvGraphicFramePr>
          <p:nvPr>
            <p:extLst>
              <p:ext uri="{D42A27DB-BD31-4B8C-83A1-F6EECF244321}">
                <p14:modId xmlns:p14="http://schemas.microsoft.com/office/powerpoint/2010/main" val="1510135265"/>
              </p:ext>
            </p:extLst>
          </p:nvPr>
        </p:nvGraphicFramePr>
        <p:xfrm>
          <a:off x="251520" y="764704"/>
          <a:ext cx="8496944"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p:cNvSpPr/>
          <p:nvPr/>
        </p:nvSpPr>
        <p:spPr>
          <a:xfrm>
            <a:off x="778645" y="188640"/>
            <a:ext cx="7321747" cy="430887"/>
          </a:xfrm>
          <a:prstGeom prst="rect">
            <a:avLst/>
          </a:prstGeom>
        </p:spPr>
        <p:txBody>
          <a:bodyPr wrap="square">
            <a:spAutoFit/>
          </a:bodyPr>
          <a:lstStyle/>
          <a:p>
            <a:pPr algn="ctr"/>
            <a:r>
              <a:rPr lang="it-IT" sz="2200" b="1" dirty="0" smtClean="0">
                <a:solidFill>
                  <a:srgbClr val="00467F"/>
                </a:solidFill>
              </a:rPr>
              <a:t>Partenze dagli USA</a:t>
            </a:r>
            <a:endParaRPr lang="it-IT" sz="2200" b="1" dirty="0">
              <a:solidFill>
                <a:srgbClr val="00467F"/>
              </a:solidFill>
            </a:endParaRPr>
          </a:p>
        </p:txBody>
      </p:sp>
      <p:graphicFrame>
        <p:nvGraphicFramePr>
          <p:cNvPr id="14" name="Grafico 13"/>
          <p:cNvGraphicFramePr>
            <a:graphicFrameLocks/>
          </p:cNvGraphicFramePr>
          <p:nvPr>
            <p:extLst>
              <p:ext uri="{D42A27DB-BD31-4B8C-83A1-F6EECF244321}">
                <p14:modId xmlns:p14="http://schemas.microsoft.com/office/powerpoint/2010/main" val="2668312544"/>
              </p:ext>
            </p:extLst>
          </p:nvPr>
        </p:nvGraphicFramePr>
        <p:xfrm>
          <a:off x="1043608" y="5013176"/>
          <a:ext cx="7632848" cy="639326"/>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llaDiTesto 14"/>
          <p:cNvSpPr txBox="1"/>
          <p:nvPr/>
        </p:nvSpPr>
        <p:spPr>
          <a:xfrm>
            <a:off x="3491880" y="4725144"/>
            <a:ext cx="2376264" cy="338554"/>
          </a:xfrm>
          <a:prstGeom prst="rect">
            <a:avLst/>
          </a:prstGeom>
          <a:noFill/>
        </p:spPr>
        <p:txBody>
          <a:bodyPr wrap="square" rtlCol="0">
            <a:spAutoFit/>
          </a:bodyPr>
          <a:lstStyle/>
          <a:p>
            <a:pPr algn="ctr"/>
            <a:r>
              <a:rPr lang="it-IT" sz="1600" b="1" dirty="0" smtClean="0">
                <a:solidFill>
                  <a:srgbClr val="00467F"/>
                </a:solidFill>
              </a:rPr>
              <a:t>Quota arrivi in Italia</a:t>
            </a:r>
            <a:endParaRPr lang="it-IT" sz="1600" b="1" dirty="0">
              <a:solidFill>
                <a:srgbClr val="00467F"/>
              </a:solidFill>
            </a:endParaRPr>
          </a:p>
        </p:txBody>
      </p:sp>
    </p:spTree>
    <p:extLst>
      <p:ext uri="{BB962C8B-B14F-4D97-AF65-F5344CB8AC3E}">
        <p14:creationId xmlns:p14="http://schemas.microsoft.com/office/powerpoint/2010/main" val="962815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5098</TotalTime>
  <Words>3668</Words>
  <Application>Microsoft Office PowerPoint</Application>
  <PresentationFormat>Presentazione su schermo (4:3)</PresentationFormat>
  <Paragraphs>579</Paragraphs>
  <Slides>45</Slides>
  <Notes>2</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Luciano Sbraga</dc:creator>
  <cp:lastModifiedBy>Ragaini</cp:lastModifiedBy>
  <cp:revision>277</cp:revision>
  <cp:lastPrinted>2016-03-15T12:33:11Z</cp:lastPrinted>
  <dcterms:created xsi:type="dcterms:W3CDTF">2016-02-01T07:58:01Z</dcterms:created>
  <dcterms:modified xsi:type="dcterms:W3CDTF">2016-03-15T15:02:54Z</dcterms:modified>
</cp:coreProperties>
</file>