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theme/themeOverride6.xml" ContentType="application/vnd.openxmlformats-officedocument.themeOverride+xml"/>
  <Override PartName="/ppt/charts/chart9.xml" ContentType="application/vnd.openxmlformats-officedocument.drawingml.chart+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20"/>
  </p:notesMasterIdLst>
  <p:handoutMasterIdLst>
    <p:handoutMasterId r:id="rId21"/>
  </p:handoutMasterIdLst>
  <p:sldIdLst>
    <p:sldId id="261" r:id="rId4"/>
    <p:sldId id="271" r:id="rId5"/>
    <p:sldId id="265" r:id="rId6"/>
    <p:sldId id="262" r:id="rId7"/>
    <p:sldId id="263" r:id="rId8"/>
    <p:sldId id="266" r:id="rId9"/>
    <p:sldId id="256" r:id="rId10"/>
    <p:sldId id="272" r:id="rId11"/>
    <p:sldId id="267" r:id="rId12"/>
    <p:sldId id="257" r:id="rId13"/>
    <p:sldId id="264" r:id="rId14"/>
    <p:sldId id="258" r:id="rId15"/>
    <p:sldId id="268" r:id="rId16"/>
    <p:sldId id="259" r:id="rId17"/>
    <p:sldId id="269" r:id="rId18"/>
    <p:sldId id="270" r:id="rId19"/>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86400" autoAdjust="0"/>
  </p:normalViewPr>
  <p:slideViewPr>
    <p:cSldViewPr>
      <p:cViewPr varScale="1">
        <p:scale>
          <a:sx n="72" d="100"/>
          <a:sy n="72" d="100"/>
        </p:scale>
        <p:origin x="157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83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giove\s\UFFICIO_STUDI\Fonte%20dati\Istat\turismo\elaborazioni\movimento%20turistico%20mensile_2007_nov2017.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1" Type="http://schemas.openxmlformats.org/officeDocument/2006/relationships/oleObject" Target="file:///\\giove\s\UFFICIO_STUDI\eventi\cernobbio%202018\valore%20aggiunto%20con%20aggregazione%20settori.xlsx" TargetMode="Externa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strRef>
              <c:f>'I.Stat export'!$F$147</c:f>
              <c:strCache>
                <c:ptCount val="1"/>
                <c:pt idx="0">
                  <c:v>  Paesi esteri</c:v>
                </c:pt>
              </c:strCache>
            </c:strRef>
          </c:tx>
          <c:dLbls>
            <c:dLbl>
              <c:idx val="0"/>
              <c:layout>
                <c:manualLayout>
                  <c:x val="-6.0232098967561105E-2"/>
                  <c:y val="8.89682419085245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07-4915-AD64-69E3D263001B}"/>
                </c:ext>
              </c:extLst>
            </c:dLbl>
            <c:dLbl>
              <c:idx val="1"/>
              <c:delete val="1"/>
              <c:extLst>
                <c:ext xmlns:c15="http://schemas.microsoft.com/office/drawing/2012/chart" uri="{CE6537A1-D6FC-4f65-9D91-7224C49458BB}"/>
                <c:ext xmlns:c16="http://schemas.microsoft.com/office/drawing/2014/chart" uri="{C3380CC4-5D6E-409C-BE32-E72D297353CC}">
                  <c16:uniqueId val="{00000001-1707-4915-AD64-69E3D263001B}"/>
                </c:ext>
              </c:extLst>
            </c:dLbl>
            <c:dLbl>
              <c:idx val="2"/>
              <c:delete val="1"/>
              <c:extLst>
                <c:ext xmlns:c15="http://schemas.microsoft.com/office/drawing/2012/chart" uri="{CE6537A1-D6FC-4f65-9D91-7224C49458BB}"/>
                <c:ext xmlns:c16="http://schemas.microsoft.com/office/drawing/2014/chart" uri="{C3380CC4-5D6E-409C-BE32-E72D297353CC}">
                  <c16:uniqueId val="{00000002-1707-4915-AD64-69E3D263001B}"/>
                </c:ext>
              </c:extLst>
            </c:dLbl>
            <c:dLbl>
              <c:idx val="3"/>
              <c:delete val="1"/>
              <c:extLst>
                <c:ext xmlns:c15="http://schemas.microsoft.com/office/drawing/2012/chart" uri="{CE6537A1-D6FC-4f65-9D91-7224C49458BB}"/>
                <c:ext xmlns:c16="http://schemas.microsoft.com/office/drawing/2014/chart" uri="{C3380CC4-5D6E-409C-BE32-E72D297353CC}">
                  <c16:uniqueId val="{00000003-1707-4915-AD64-69E3D263001B}"/>
                </c:ext>
              </c:extLst>
            </c:dLbl>
            <c:dLbl>
              <c:idx val="4"/>
              <c:delete val="1"/>
              <c:extLst>
                <c:ext xmlns:c15="http://schemas.microsoft.com/office/drawing/2012/chart" uri="{CE6537A1-D6FC-4f65-9D91-7224C49458BB}"/>
                <c:ext xmlns:c16="http://schemas.microsoft.com/office/drawing/2014/chart" uri="{C3380CC4-5D6E-409C-BE32-E72D297353CC}">
                  <c16:uniqueId val="{00000004-1707-4915-AD64-69E3D263001B}"/>
                </c:ext>
              </c:extLst>
            </c:dLbl>
            <c:dLbl>
              <c:idx val="5"/>
              <c:delete val="1"/>
              <c:extLst>
                <c:ext xmlns:c15="http://schemas.microsoft.com/office/drawing/2012/chart" uri="{CE6537A1-D6FC-4f65-9D91-7224C49458BB}"/>
                <c:ext xmlns:c16="http://schemas.microsoft.com/office/drawing/2014/chart" uri="{C3380CC4-5D6E-409C-BE32-E72D297353CC}">
                  <c16:uniqueId val="{00000005-1707-4915-AD64-69E3D263001B}"/>
                </c:ext>
              </c:extLst>
            </c:dLbl>
            <c:dLbl>
              <c:idx val="6"/>
              <c:delete val="1"/>
              <c:extLst>
                <c:ext xmlns:c15="http://schemas.microsoft.com/office/drawing/2012/chart" uri="{CE6537A1-D6FC-4f65-9D91-7224C49458BB}"/>
                <c:ext xmlns:c16="http://schemas.microsoft.com/office/drawing/2014/chart" uri="{C3380CC4-5D6E-409C-BE32-E72D297353CC}">
                  <c16:uniqueId val="{00000006-1707-4915-AD64-69E3D263001B}"/>
                </c:ext>
              </c:extLst>
            </c:dLbl>
            <c:dLbl>
              <c:idx val="7"/>
              <c:delete val="1"/>
              <c:extLst>
                <c:ext xmlns:c15="http://schemas.microsoft.com/office/drawing/2012/chart" uri="{CE6537A1-D6FC-4f65-9D91-7224C49458BB}"/>
                <c:ext xmlns:c16="http://schemas.microsoft.com/office/drawing/2014/chart" uri="{C3380CC4-5D6E-409C-BE32-E72D297353CC}">
                  <c16:uniqueId val="{00000007-1707-4915-AD64-69E3D263001B}"/>
                </c:ext>
              </c:extLst>
            </c:dLbl>
            <c:dLbl>
              <c:idx val="8"/>
              <c:delete val="1"/>
              <c:extLst>
                <c:ext xmlns:c15="http://schemas.microsoft.com/office/drawing/2012/chart" uri="{CE6537A1-D6FC-4f65-9D91-7224C49458BB}"/>
                <c:ext xmlns:c16="http://schemas.microsoft.com/office/drawing/2014/chart" uri="{C3380CC4-5D6E-409C-BE32-E72D297353CC}">
                  <c16:uniqueId val="{00000008-1707-4915-AD64-69E3D263001B}"/>
                </c:ext>
              </c:extLst>
            </c:dLbl>
            <c:dLbl>
              <c:idx val="9"/>
              <c:delete val="1"/>
              <c:extLst>
                <c:ext xmlns:c15="http://schemas.microsoft.com/office/drawing/2012/chart" uri="{CE6537A1-D6FC-4f65-9D91-7224C49458BB}"/>
                <c:ext xmlns:c16="http://schemas.microsoft.com/office/drawing/2014/chart" uri="{C3380CC4-5D6E-409C-BE32-E72D297353CC}">
                  <c16:uniqueId val="{00000009-1707-4915-AD64-69E3D263001B}"/>
                </c:ext>
              </c:extLst>
            </c:dLbl>
            <c:dLbl>
              <c:idx val="10"/>
              <c:layout>
                <c:manualLayout>
                  <c:x val="-3.0941981105413126E-2"/>
                  <c:y val="-5.93787866390814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707-4915-AD64-69E3D263001B}"/>
                </c:ext>
              </c:extLst>
            </c:dLbl>
            <c:spPr>
              <a:solidFill>
                <a:srgbClr val="F79646">
                  <a:lumMod val="20000"/>
                  <a:lumOff val="80000"/>
                </a:srgbClr>
              </a:solidFill>
              <a:ln>
                <a:solidFill>
                  <a:srgbClr val="4F81BD"/>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'I.Stat export'!$A$148:$A$158</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'I.Stat export'!$F$148:$F$158</c:f>
              <c:numCache>
                <c:formatCode>_-* #,##0_-;\-* #,##0_-;_-* "-"??_-;_-@_-</c:formatCode>
                <c:ptCount val="11"/>
                <c:pt idx="0">
                  <c:v>163.46567999999999</c:v>
                </c:pt>
                <c:pt idx="1">
                  <c:v>161.79743400000001</c:v>
                </c:pt>
                <c:pt idx="2">
                  <c:v>159.493866</c:v>
                </c:pt>
                <c:pt idx="3">
                  <c:v>165.20249799999999</c:v>
                </c:pt>
                <c:pt idx="4">
                  <c:v>176.474062</c:v>
                </c:pt>
                <c:pt idx="5">
                  <c:v>180.594988</c:v>
                </c:pt>
                <c:pt idx="6">
                  <c:v>184.79338200000001</c:v>
                </c:pt>
                <c:pt idx="7">
                  <c:v>186.792507</c:v>
                </c:pt>
                <c:pt idx="8">
                  <c:v>192.62502599999999</c:v>
                </c:pt>
                <c:pt idx="9">
                  <c:v>199.42181400000001</c:v>
                </c:pt>
                <c:pt idx="10">
                  <c:v>212.02984299007707</c:v>
                </c:pt>
              </c:numCache>
            </c:numRef>
          </c:val>
          <c:smooth val="0"/>
          <c:extLst>
            <c:ext xmlns:c16="http://schemas.microsoft.com/office/drawing/2014/chart" uri="{C3380CC4-5D6E-409C-BE32-E72D297353CC}">
              <c16:uniqueId val="{0000000B-1707-4915-AD64-69E3D263001B}"/>
            </c:ext>
          </c:extLst>
        </c:ser>
        <c:dLbls>
          <c:showLegendKey val="0"/>
          <c:showVal val="0"/>
          <c:showCatName val="0"/>
          <c:showSerName val="0"/>
          <c:showPercent val="0"/>
          <c:showBubbleSize val="0"/>
        </c:dLbls>
        <c:marker val="1"/>
        <c:smooth val="0"/>
        <c:axId val="196234648"/>
        <c:axId val="196235040"/>
      </c:lineChart>
      <c:catAx>
        <c:axId val="196234648"/>
        <c:scaling>
          <c:orientation val="minMax"/>
        </c:scaling>
        <c:delete val="0"/>
        <c:axPos val="b"/>
        <c:numFmt formatCode="General" sourceLinked="1"/>
        <c:majorTickMark val="out"/>
        <c:minorTickMark val="none"/>
        <c:tickLblPos val="nextTo"/>
        <c:crossAx val="196235040"/>
        <c:crosses val="autoZero"/>
        <c:auto val="1"/>
        <c:lblAlgn val="ctr"/>
        <c:lblOffset val="100"/>
        <c:noMultiLvlLbl val="0"/>
      </c:catAx>
      <c:valAx>
        <c:axId val="196235040"/>
        <c:scaling>
          <c:orientation val="minMax"/>
        </c:scaling>
        <c:delete val="1"/>
        <c:axPos val="l"/>
        <c:majorGridlines>
          <c:spPr>
            <a:ln>
              <a:prstDash val="dash"/>
            </a:ln>
          </c:spPr>
        </c:majorGridlines>
        <c:numFmt formatCode="_-* #,##0_-;\-* #,##0_-;_-* &quot;-&quot;??_-;_-@_-" sourceLinked="1"/>
        <c:majorTickMark val="out"/>
        <c:minorTickMark val="none"/>
        <c:tickLblPos val="nextTo"/>
        <c:crossAx val="19623464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024318379959797E-2"/>
          <c:y val="7.3778417126178164E-2"/>
          <c:w val="0.93395136324008043"/>
          <c:h val="0.83376037917458945"/>
        </c:manualLayout>
      </c:layout>
      <c:lineChart>
        <c:grouping val="standard"/>
        <c:varyColors val="0"/>
        <c:ser>
          <c:idx val="0"/>
          <c:order val="0"/>
          <c:tx>
            <c:strRef>
              <c:f>'I.Stat export'!$C$147</c:f>
              <c:strCache>
                <c:ptCount val="1"/>
                <c:pt idx="0">
                  <c:v>  Paesi esteri</c:v>
                </c:pt>
              </c:strCache>
            </c:strRef>
          </c:tx>
          <c:dLbls>
            <c:dLbl>
              <c:idx val="0"/>
              <c:layout>
                <c:manualLayout>
                  <c:x val="-4.3885507232009201E-2"/>
                  <c:y val="7.73081672239085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43-464D-B9B9-3B9AF5C6CC69}"/>
                </c:ext>
              </c:extLst>
            </c:dLbl>
            <c:dLbl>
              <c:idx val="1"/>
              <c:delete val="1"/>
              <c:extLst>
                <c:ext xmlns:c15="http://schemas.microsoft.com/office/drawing/2012/chart" uri="{CE6537A1-D6FC-4f65-9D91-7224C49458BB}"/>
                <c:ext xmlns:c16="http://schemas.microsoft.com/office/drawing/2014/chart" uri="{C3380CC4-5D6E-409C-BE32-E72D297353CC}">
                  <c16:uniqueId val="{00000001-9943-464D-B9B9-3B9AF5C6CC69}"/>
                </c:ext>
              </c:extLst>
            </c:dLbl>
            <c:dLbl>
              <c:idx val="2"/>
              <c:delete val="1"/>
              <c:extLst>
                <c:ext xmlns:c15="http://schemas.microsoft.com/office/drawing/2012/chart" uri="{CE6537A1-D6FC-4f65-9D91-7224C49458BB}"/>
                <c:ext xmlns:c16="http://schemas.microsoft.com/office/drawing/2014/chart" uri="{C3380CC4-5D6E-409C-BE32-E72D297353CC}">
                  <c16:uniqueId val="{00000002-9943-464D-B9B9-3B9AF5C6CC69}"/>
                </c:ext>
              </c:extLst>
            </c:dLbl>
            <c:dLbl>
              <c:idx val="3"/>
              <c:delete val="1"/>
              <c:extLst>
                <c:ext xmlns:c15="http://schemas.microsoft.com/office/drawing/2012/chart" uri="{CE6537A1-D6FC-4f65-9D91-7224C49458BB}"/>
                <c:ext xmlns:c16="http://schemas.microsoft.com/office/drawing/2014/chart" uri="{C3380CC4-5D6E-409C-BE32-E72D297353CC}">
                  <c16:uniqueId val="{00000003-9943-464D-B9B9-3B9AF5C6CC69}"/>
                </c:ext>
              </c:extLst>
            </c:dLbl>
            <c:dLbl>
              <c:idx val="4"/>
              <c:delete val="1"/>
              <c:extLst>
                <c:ext xmlns:c15="http://schemas.microsoft.com/office/drawing/2012/chart" uri="{CE6537A1-D6FC-4f65-9D91-7224C49458BB}"/>
                <c:ext xmlns:c16="http://schemas.microsoft.com/office/drawing/2014/chart" uri="{C3380CC4-5D6E-409C-BE32-E72D297353CC}">
                  <c16:uniqueId val="{00000004-9943-464D-B9B9-3B9AF5C6CC69}"/>
                </c:ext>
              </c:extLst>
            </c:dLbl>
            <c:dLbl>
              <c:idx val="5"/>
              <c:delete val="1"/>
              <c:extLst>
                <c:ext xmlns:c15="http://schemas.microsoft.com/office/drawing/2012/chart" uri="{CE6537A1-D6FC-4f65-9D91-7224C49458BB}"/>
                <c:ext xmlns:c16="http://schemas.microsoft.com/office/drawing/2014/chart" uri="{C3380CC4-5D6E-409C-BE32-E72D297353CC}">
                  <c16:uniqueId val="{00000005-9943-464D-B9B9-3B9AF5C6CC69}"/>
                </c:ext>
              </c:extLst>
            </c:dLbl>
            <c:dLbl>
              <c:idx val="6"/>
              <c:delete val="1"/>
              <c:extLst>
                <c:ext xmlns:c15="http://schemas.microsoft.com/office/drawing/2012/chart" uri="{CE6537A1-D6FC-4f65-9D91-7224C49458BB}"/>
                <c:ext xmlns:c16="http://schemas.microsoft.com/office/drawing/2014/chart" uri="{C3380CC4-5D6E-409C-BE32-E72D297353CC}">
                  <c16:uniqueId val="{00000006-9943-464D-B9B9-3B9AF5C6CC69}"/>
                </c:ext>
              </c:extLst>
            </c:dLbl>
            <c:dLbl>
              <c:idx val="7"/>
              <c:delete val="1"/>
              <c:extLst>
                <c:ext xmlns:c15="http://schemas.microsoft.com/office/drawing/2012/chart" uri="{CE6537A1-D6FC-4f65-9D91-7224C49458BB}"/>
                <c:ext xmlns:c16="http://schemas.microsoft.com/office/drawing/2014/chart" uri="{C3380CC4-5D6E-409C-BE32-E72D297353CC}">
                  <c16:uniqueId val="{00000007-9943-464D-B9B9-3B9AF5C6CC69}"/>
                </c:ext>
              </c:extLst>
            </c:dLbl>
            <c:dLbl>
              <c:idx val="8"/>
              <c:delete val="1"/>
              <c:extLst>
                <c:ext xmlns:c15="http://schemas.microsoft.com/office/drawing/2012/chart" uri="{CE6537A1-D6FC-4f65-9D91-7224C49458BB}"/>
                <c:ext xmlns:c16="http://schemas.microsoft.com/office/drawing/2014/chart" uri="{C3380CC4-5D6E-409C-BE32-E72D297353CC}">
                  <c16:uniqueId val="{00000008-9943-464D-B9B9-3B9AF5C6CC69}"/>
                </c:ext>
              </c:extLst>
            </c:dLbl>
            <c:dLbl>
              <c:idx val="9"/>
              <c:delete val="1"/>
              <c:extLst>
                <c:ext xmlns:c15="http://schemas.microsoft.com/office/drawing/2012/chart" uri="{CE6537A1-D6FC-4f65-9D91-7224C49458BB}"/>
                <c:ext xmlns:c16="http://schemas.microsoft.com/office/drawing/2014/chart" uri="{C3380CC4-5D6E-409C-BE32-E72D297353CC}">
                  <c16:uniqueId val="{00000009-9943-464D-B9B9-3B9AF5C6CC69}"/>
                </c:ext>
              </c:extLst>
            </c:dLbl>
            <c:dLbl>
              <c:idx val="10"/>
              <c:layout>
                <c:manualLayout>
                  <c:x val="-4.7213768080022998E-2"/>
                  <c:y val="8.7580267545074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943-464D-B9B9-3B9AF5C6CC69}"/>
                </c:ext>
              </c:extLst>
            </c:dLbl>
            <c:spPr>
              <a:solidFill>
                <a:srgbClr val="F79646">
                  <a:lumMod val="20000"/>
                  <a:lumOff val="80000"/>
                </a:srgbClr>
              </a:solidFill>
              <a:ln>
                <a:solidFill>
                  <a:srgbClr val="4F81BD"/>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'I.Stat export'!$A$148:$A$158</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'I.Stat export'!$C$148:$C$158</c:f>
              <c:numCache>
                <c:formatCode>_-* #,##0_-;\-* #,##0_-;_-* "-"??_-;_-@_-</c:formatCode>
                <c:ptCount val="11"/>
                <c:pt idx="0">
                  <c:v>42.873122000000002</c:v>
                </c:pt>
                <c:pt idx="1">
                  <c:v>41.796723999999998</c:v>
                </c:pt>
                <c:pt idx="2">
                  <c:v>41.124721999999998</c:v>
                </c:pt>
                <c:pt idx="3">
                  <c:v>43.794338000000003</c:v>
                </c:pt>
                <c:pt idx="4">
                  <c:v>47.460808999999998</c:v>
                </c:pt>
                <c:pt idx="5">
                  <c:v>48.738574999999997</c:v>
                </c:pt>
                <c:pt idx="6">
                  <c:v>50.263235999999999</c:v>
                </c:pt>
                <c:pt idx="7">
                  <c:v>51.6355</c:v>
                </c:pt>
                <c:pt idx="8">
                  <c:v>55.039251</c:v>
                </c:pt>
                <c:pt idx="9">
                  <c:v>56.764239000000003</c:v>
                </c:pt>
                <c:pt idx="10">
                  <c:v>59.732793973668485</c:v>
                </c:pt>
              </c:numCache>
            </c:numRef>
          </c:val>
          <c:smooth val="0"/>
          <c:extLst>
            <c:ext xmlns:c16="http://schemas.microsoft.com/office/drawing/2014/chart" uri="{C3380CC4-5D6E-409C-BE32-E72D297353CC}">
              <c16:uniqueId val="{0000000B-9943-464D-B9B9-3B9AF5C6CC69}"/>
            </c:ext>
          </c:extLst>
        </c:ser>
        <c:dLbls>
          <c:showLegendKey val="0"/>
          <c:showVal val="0"/>
          <c:showCatName val="0"/>
          <c:showSerName val="0"/>
          <c:showPercent val="0"/>
          <c:showBubbleSize val="0"/>
        </c:dLbls>
        <c:marker val="1"/>
        <c:smooth val="0"/>
        <c:axId val="196235824"/>
        <c:axId val="196975256"/>
      </c:lineChart>
      <c:catAx>
        <c:axId val="196235824"/>
        <c:scaling>
          <c:orientation val="minMax"/>
        </c:scaling>
        <c:delete val="0"/>
        <c:axPos val="b"/>
        <c:numFmt formatCode="General" sourceLinked="1"/>
        <c:majorTickMark val="out"/>
        <c:minorTickMark val="none"/>
        <c:tickLblPos val="nextTo"/>
        <c:crossAx val="196975256"/>
        <c:crosses val="autoZero"/>
        <c:auto val="1"/>
        <c:lblAlgn val="ctr"/>
        <c:lblOffset val="100"/>
        <c:noMultiLvlLbl val="0"/>
      </c:catAx>
      <c:valAx>
        <c:axId val="196975256"/>
        <c:scaling>
          <c:orientation val="minMax"/>
        </c:scaling>
        <c:delete val="1"/>
        <c:axPos val="l"/>
        <c:majorGridlines>
          <c:spPr>
            <a:ln>
              <a:prstDash val="dash"/>
            </a:ln>
          </c:spPr>
        </c:majorGridlines>
        <c:numFmt formatCode="_-* #,##0_-;\-* #,##0_-;_-* &quot;-&quot;??_-;_-@_-" sourceLinked="1"/>
        <c:majorTickMark val="out"/>
        <c:minorTickMark val="none"/>
        <c:tickLblPos val="nextTo"/>
        <c:crossAx val="196235824"/>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'I.Stat export'!$C$165</c:f>
              <c:strCache>
                <c:ptCount val="1"/>
                <c:pt idx="0">
                  <c:v>arrivi </c:v>
                </c:pt>
              </c:strCache>
            </c:strRef>
          </c:tx>
          <c:spPr>
            <a:ln w="57150"/>
          </c:spPr>
          <c:marker>
            <c:symbol val="square"/>
            <c:size val="5"/>
          </c:marker>
          <c:dLbls>
            <c:dLbl>
              <c:idx val="0"/>
              <c:layout>
                <c:manualLayout>
                  <c:x val="-2.0314787594862934E-2"/>
                  <c:y val="4.9113544874174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93-41C8-8A08-7FDA7CDF2F88}"/>
                </c:ext>
              </c:extLst>
            </c:dLbl>
            <c:dLbl>
              <c:idx val="1"/>
              <c:layout>
                <c:manualLayout>
                  <c:x val="-2.2161583723401802E-2"/>
                  <c:y val="3.60805498735434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93-41C8-8A08-7FDA7CDF2F88}"/>
                </c:ext>
              </c:extLst>
            </c:dLbl>
            <c:dLbl>
              <c:idx val="2"/>
              <c:layout>
                <c:manualLayout>
                  <c:x val="-4.4323172934246396E-2"/>
                  <c:y val="-2.88903205142204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93-41C8-8A08-7FDA7CDF2F88}"/>
                </c:ext>
              </c:extLst>
            </c:dLbl>
            <c:dLbl>
              <c:idx val="3"/>
              <c:layout>
                <c:manualLayout>
                  <c:x val="-3.6935977445205332E-3"/>
                  <c:y val="-2.6001288462798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93-41C8-8A08-7FDA7CDF2F88}"/>
                </c:ext>
              </c:extLst>
            </c:dLbl>
            <c:dLbl>
              <c:idx val="4"/>
              <c:layout>
                <c:manualLayout>
                  <c:x val="-3.6935977445205332E-3"/>
                  <c:y val="-3.46683846170644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93-41C8-8A08-7FDA7CDF2F88}"/>
                </c:ext>
              </c:extLst>
            </c:dLbl>
            <c:dLbl>
              <c:idx val="5"/>
              <c:layout>
                <c:manualLayout>
                  <c:x val="-7.3871954890410664E-3"/>
                  <c:y val="-4.04464487199086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93-41C8-8A08-7FDA7CDF2F88}"/>
                </c:ext>
              </c:extLst>
            </c:dLbl>
            <c:dLbl>
              <c:idx val="6"/>
              <c:layout>
                <c:manualLayout>
                  <c:x val="0"/>
                  <c:y val="1.4445160257110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93-41C8-8A08-7FDA7CDF2F88}"/>
                </c:ext>
              </c:extLst>
            </c:dLbl>
            <c:dLbl>
              <c:idx val="7"/>
              <c:layout>
                <c:manualLayout>
                  <c:x val="0"/>
                  <c:y val="-2.31122564113763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B93-41C8-8A08-7FDA7CDF2F88}"/>
                </c:ext>
              </c:extLst>
            </c:dLbl>
            <c:dLbl>
              <c:idx val="8"/>
              <c:layout>
                <c:manualLayout>
                  <c:x val="-1.2927592105821867E-2"/>
                  <c:y val="3.75574166684865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B93-41C8-8A08-7FDA7CDF2F88}"/>
                </c:ext>
              </c:extLst>
            </c:dLbl>
            <c:spPr>
              <a:solidFill>
                <a:schemeClr val="accent6">
                  <a:lumMod val="20000"/>
                  <a:lumOff val="80000"/>
                </a:schemeClr>
              </a:solidFill>
              <a:ln>
                <a:solidFill>
                  <a:schemeClr val="accent2">
                    <a:shade val="95000"/>
                    <a:satMod val="105000"/>
                  </a:schemeClr>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'I.Stat export'!$A$166:$B$175</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'I.Stat export'!$C$166:$C$175</c:f>
              <c:numCache>
                <c:formatCode>0.0</c:formatCode>
                <c:ptCount val="10"/>
                <c:pt idx="0">
                  <c:v>-2.510659242403678</c:v>
                </c:pt>
                <c:pt idx="1">
                  <c:v>-1.6077862944473811</c:v>
                </c:pt>
                <c:pt idx="2">
                  <c:v>6.4915113590312048</c:v>
                </c:pt>
                <c:pt idx="3">
                  <c:v>8.3720206022979369</c:v>
                </c:pt>
                <c:pt idx="4">
                  <c:v>2.6922549929563986</c:v>
                </c:pt>
                <c:pt idx="5">
                  <c:v>3.1282428753815679</c:v>
                </c:pt>
                <c:pt idx="6">
                  <c:v>2.7301545009955213</c:v>
                </c:pt>
                <c:pt idx="7">
                  <c:v>6.5918815543569824</c:v>
                </c:pt>
                <c:pt idx="8">
                  <c:v>3.1341051497957397</c:v>
                </c:pt>
                <c:pt idx="9">
                  <c:v>5.2296217230508129</c:v>
                </c:pt>
              </c:numCache>
            </c:numRef>
          </c:val>
          <c:smooth val="0"/>
          <c:extLst>
            <c:ext xmlns:c16="http://schemas.microsoft.com/office/drawing/2014/chart" uri="{C3380CC4-5D6E-409C-BE32-E72D297353CC}">
              <c16:uniqueId val="{00000009-AB93-41C8-8A08-7FDA7CDF2F88}"/>
            </c:ext>
          </c:extLst>
        </c:ser>
        <c:ser>
          <c:idx val="1"/>
          <c:order val="1"/>
          <c:tx>
            <c:strRef>
              <c:f>'I.Stat export'!$D$165</c:f>
              <c:strCache>
                <c:ptCount val="1"/>
                <c:pt idx="0">
                  <c:v>presenze </c:v>
                </c:pt>
              </c:strCache>
            </c:strRef>
          </c:tx>
          <c:spPr>
            <a:ln w="53975"/>
          </c:spPr>
          <c:marker>
            <c:symbol val="circle"/>
            <c:size val="5"/>
          </c:marker>
          <c:dLbls>
            <c:dLbl>
              <c:idx val="0"/>
              <c:layout>
                <c:manualLayout>
                  <c:x val="-4.0629575189725861E-2"/>
                  <c:y val="2.6001288462798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B93-41C8-8A08-7FDA7CDF2F88}"/>
                </c:ext>
              </c:extLst>
            </c:dLbl>
            <c:dLbl>
              <c:idx val="1"/>
              <c:layout>
                <c:manualLayout>
                  <c:x val="6.4725512678884736E-3"/>
                  <c:y val="-1.1556109778652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B93-41C8-8A08-7FDA7CDF2F88}"/>
                </c:ext>
              </c:extLst>
            </c:dLbl>
            <c:dLbl>
              <c:idx val="3"/>
              <c:layout>
                <c:manualLayout>
                  <c:x val="-5.7250765040068263E-2"/>
                  <c:y val="5.77806410284408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B93-41C8-8A08-7FDA7CDF2F88}"/>
                </c:ext>
              </c:extLst>
            </c:dLbl>
            <c:dLbl>
              <c:idx val="4"/>
              <c:layout>
                <c:manualLayout>
                  <c:x val="-4.0629575189725868E-2"/>
                  <c:y val="2.31122564113763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B93-41C8-8A08-7FDA7CDF2F88}"/>
                </c:ext>
              </c:extLst>
            </c:dLbl>
            <c:dLbl>
              <c:idx val="5"/>
              <c:layout>
                <c:manualLayout>
                  <c:x val="-2.7701983083903998E-2"/>
                  <c:y val="3.75574166684865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B93-41C8-8A08-7FDA7CDF2F88}"/>
                </c:ext>
              </c:extLst>
            </c:dLbl>
            <c:dLbl>
              <c:idx val="6"/>
              <c:layout>
                <c:manualLayout>
                  <c:x val="0"/>
                  <c:y val="8.6670961542661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B93-41C8-8A08-7FDA7CDF2F88}"/>
                </c:ext>
              </c:extLst>
            </c:dLbl>
            <c:dLbl>
              <c:idx val="8"/>
              <c:layout>
                <c:manualLayout>
                  <c:x val="-2.2161586467123198E-2"/>
                  <c:y val="-4.91135448741746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B93-41C8-8A08-7FDA7CDF2F88}"/>
                </c:ext>
              </c:extLst>
            </c:dLbl>
            <c:spPr>
              <a:solidFill>
                <a:schemeClr val="accent6">
                  <a:lumMod val="20000"/>
                  <a:lumOff val="80000"/>
                </a:schemeClr>
              </a:solidFill>
              <a:ln>
                <a:solidFill>
                  <a:schemeClr val="accent2">
                    <a:shade val="95000"/>
                    <a:satMod val="105000"/>
                  </a:schemeClr>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'I.Stat export'!$A$166:$B$175</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'I.Stat export'!$D$166:$D$175</c:f>
              <c:numCache>
                <c:formatCode>0.0</c:formatCode>
                <c:ptCount val="10"/>
                <c:pt idx="0">
                  <c:v>-1.020548166440798</c:v>
                </c:pt>
                <c:pt idx="1">
                  <c:v>-1.4237358053527676</c:v>
                </c:pt>
                <c:pt idx="2">
                  <c:v>3.5792172722178508</c:v>
                </c:pt>
                <c:pt idx="3">
                  <c:v>6.8228774603638342</c:v>
                </c:pt>
                <c:pt idx="4">
                  <c:v>2.3351454334405228</c:v>
                </c:pt>
                <c:pt idx="5">
                  <c:v>2.3247566538225342</c:v>
                </c:pt>
                <c:pt idx="6">
                  <c:v>1.0818163390721385</c:v>
                </c:pt>
                <c:pt idx="7">
                  <c:v>3.122458761153621</c:v>
                </c:pt>
                <c:pt idx="8">
                  <c:v>3.5285072459899478</c:v>
                </c:pt>
                <c:pt idx="9">
                  <c:v>6.3222917980663134</c:v>
                </c:pt>
              </c:numCache>
            </c:numRef>
          </c:val>
          <c:smooth val="0"/>
          <c:extLst>
            <c:ext xmlns:c16="http://schemas.microsoft.com/office/drawing/2014/chart" uri="{C3380CC4-5D6E-409C-BE32-E72D297353CC}">
              <c16:uniqueId val="{00000011-AB93-41C8-8A08-7FDA7CDF2F88}"/>
            </c:ext>
          </c:extLst>
        </c:ser>
        <c:dLbls>
          <c:showLegendKey val="0"/>
          <c:showVal val="0"/>
          <c:showCatName val="0"/>
          <c:showSerName val="0"/>
          <c:showPercent val="0"/>
          <c:showBubbleSize val="0"/>
        </c:dLbls>
        <c:marker val="1"/>
        <c:smooth val="0"/>
        <c:axId val="138564640"/>
        <c:axId val="138565032"/>
      </c:lineChart>
      <c:catAx>
        <c:axId val="138564640"/>
        <c:scaling>
          <c:orientation val="minMax"/>
        </c:scaling>
        <c:delete val="0"/>
        <c:axPos val="b"/>
        <c:numFmt formatCode="General" sourceLinked="0"/>
        <c:majorTickMark val="out"/>
        <c:minorTickMark val="none"/>
        <c:tickLblPos val="nextTo"/>
        <c:crossAx val="138565032"/>
        <c:crosses val="autoZero"/>
        <c:auto val="1"/>
        <c:lblAlgn val="ctr"/>
        <c:lblOffset val="100"/>
        <c:noMultiLvlLbl val="0"/>
      </c:catAx>
      <c:valAx>
        <c:axId val="138565032"/>
        <c:scaling>
          <c:orientation val="minMax"/>
        </c:scaling>
        <c:delete val="1"/>
        <c:axPos val="l"/>
        <c:majorGridlines>
          <c:spPr>
            <a:ln>
              <a:prstDash val="dash"/>
            </a:ln>
          </c:spPr>
        </c:majorGridlines>
        <c:numFmt formatCode="0.0" sourceLinked="1"/>
        <c:majorTickMark val="out"/>
        <c:minorTickMark val="none"/>
        <c:tickLblPos val="nextTo"/>
        <c:crossAx val="138564640"/>
        <c:crosses val="autoZero"/>
        <c:crossBetween val="between"/>
      </c:valAx>
    </c:plotArea>
    <c:legend>
      <c:legendPos val="b"/>
      <c:overlay val="0"/>
      <c:txPr>
        <a:bodyPr/>
        <a:lstStyle/>
        <a:p>
          <a:pPr>
            <a:defRPr sz="1400"/>
          </a:pPr>
          <a:endParaRPr lang="it-IT"/>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accent1"/>
            </a:solidFill>
          </c:spPr>
          <c:invertIfNegative val="0"/>
          <c:dPt>
            <c:idx val="0"/>
            <c:invertIfNegative val="0"/>
            <c:bubble3D val="0"/>
            <c:spPr>
              <a:solidFill>
                <a:schemeClr val="accent3">
                  <a:lumMod val="75000"/>
                </a:schemeClr>
              </a:solidFill>
            </c:spPr>
            <c:extLst>
              <c:ext xmlns:c16="http://schemas.microsoft.com/office/drawing/2014/chart" uri="{C3380CC4-5D6E-409C-BE32-E72D297353CC}">
                <c16:uniqueId val="{00000001-945B-49BD-B041-BAC077B8ED66}"/>
              </c:ext>
            </c:extLst>
          </c:dPt>
          <c:dPt>
            <c:idx val="3"/>
            <c:invertIfNegative val="0"/>
            <c:bubble3D val="0"/>
            <c:extLst>
              <c:ext xmlns:c16="http://schemas.microsoft.com/office/drawing/2014/chart" uri="{C3380CC4-5D6E-409C-BE32-E72D297353CC}">
                <c16:uniqueId val="{00000002-945B-49BD-B041-BAC077B8ED66}"/>
              </c:ext>
            </c:extLst>
          </c:dPt>
          <c:dLbls>
            <c:spPr>
              <a:solidFill>
                <a:schemeClr val="accent6">
                  <a:lumMod val="20000"/>
                  <a:lumOff val="80000"/>
                </a:schemeClr>
              </a:solidFill>
              <a:ln>
                <a:solidFill>
                  <a:schemeClr val="accent1"/>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 '!$A$26:$A$29</c:f>
              <c:strCache>
                <c:ptCount val="4"/>
                <c:pt idx="0">
                  <c:v>Accoglienza</c:v>
                </c:pt>
                <c:pt idx="1">
                  <c:v>Abbigliamento</c:v>
                </c:pt>
                <c:pt idx="2">
                  <c:v>Arredamento</c:v>
                </c:pt>
                <c:pt idx="3">
                  <c:v>Alimentare</c:v>
                </c:pt>
              </c:strCache>
            </c:strRef>
          </c:cat>
          <c:val>
            <c:numRef>
              <c:f>'tabella 1 '!$F$26:$F$29</c:f>
              <c:numCache>
                <c:formatCode>#,##0.0_ ;\-#,##0.0\ </c:formatCode>
                <c:ptCount val="4"/>
                <c:pt idx="0">
                  <c:v>59.278650001883236</c:v>
                </c:pt>
                <c:pt idx="1">
                  <c:v>43.719687873081043</c:v>
                </c:pt>
                <c:pt idx="2">
                  <c:v>34.843656000814768</c:v>
                </c:pt>
                <c:pt idx="3">
                  <c:v>-37.841993875779046</c:v>
                </c:pt>
              </c:numCache>
            </c:numRef>
          </c:val>
          <c:extLst>
            <c:ext xmlns:c16="http://schemas.microsoft.com/office/drawing/2014/chart" uri="{C3380CC4-5D6E-409C-BE32-E72D297353CC}">
              <c16:uniqueId val="{00000003-945B-49BD-B041-BAC077B8ED66}"/>
            </c:ext>
          </c:extLst>
        </c:ser>
        <c:dLbls>
          <c:showLegendKey val="0"/>
          <c:showVal val="0"/>
          <c:showCatName val="0"/>
          <c:showSerName val="0"/>
          <c:showPercent val="0"/>
          <c:showBubbleSize val="0"/>
        </c:dLbls>
        <c:gapWidth val="150"/>
        <c:axId val="196976040"/>
        <c:axId val="196976432"/>
      </c:barChart>
      <c:catAx>
        <c:axId val="196976040"/>
        <c:scaling>
          <c:orientation val="minMax"/>
        </c:scaling>
        <c:delete val="0"/>
        <c:axPos val="b"/>
        <c:numFmt formatCode="General" sourceLinked="0"/>
        <c:majorTickMark val="out"/>
        <c:minorTickMark val="none"/>
        <c:tickLblPos val="nextTo"/>
        <c:crossAx val="196976432"/>
        <c:crosses val="autoZero"/>
        <c:auto val="1"/>
        <c:lblAlgn val="ctr"/>
        <c:lblOffset val="100"/>
        <c:noMultiLvlLbl val="0"/>
      </c:catAx>
      <c:valAx>
        <c:axId val="196976432"/>
        <c:scaling>
          <c:orientation val="minMax"/>
        </c:scaling>
        <c:delete val="1"/>
        <c:axPos val="l"/>
        <c:numFmt formatCode="#,##0.0_ ;\-#,##0.0\ " sourceLinked="1"/>
        <c:majorTickMark val="out"/>
        <c:minorTickMark val="none"/>
        <c:tickLblPos val="nextTo"/>
        <c:crossAx val="196976040"/>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105627674144646E-2"/>
          <c:y val="2.6624747446137579E-2"/>
          <c:w val="0.94194291595705359"/>
          <c:h val="0.94675050510772485"/>
        </c:manualLayout>
      </c:layout>
      <c:scatterChart>
        <c:scatterStyle val="lineMarker"/>
        <c:varyColors val="0"/>
        <c:ser>
          <c:idx val="0"/>
          <c:order val="0"/>
          <c:tx>
            <c:strRef>
              <c:f>costanti!$A$12</c:f>
              <c:strCache>
                <c:ptCount val="1"/>
                <c:pt idx="0">
                  <c:v>  agricoltura</c:v>
                </c:pt>
              </c:strCache>
            </c:strRef>
          </c:tx>
          <c:spPr>
            <a:ln w="28575">
              <a:noFill/>
            </a:ln>
          </c:spPr>
          <c:marker>
            <c:symbol val="circle"/>
            <c:size val="15"/>
          </c:marker>
          <c:dPt>
            <c:idx val="3"/>
            <c:bubble3D val="0"/>
            <c:extLst>
              <c:ext xmlns:c16="http://schemas.microsoft.com/office/drawing/2014/chart" uri="{C3380CC4-5D6E-409C-BE32-E72D297353CC}">
                <c16:uniqueId val="{00000000-C3B0-45A9-B88B-591040906859}"/>
              </c:ext>
            </c:extLst>
          </c:dPt>
          <c:dPt>
            <c:idx val="5"/>
            <c:bubble3D val="0"/>
            <c:extLst>
              <c:ext xmlns:c16="http://schemas.microsoft.com/office/drawing/2014/chart" uri="{C3380CC4-5D6E-409C-BE32-E72D297353CC}">
                <c16:uniqueId val="{00000001-C3B0-45A9-B88B-591040906859}"/>
              </c:ext>
            </c:extLst>
          </c:dPt>
          <c:dPt>
            <c:idx val="7"/>
            <c:bubble3D val="0"/>
            <c:extLst>
              <c:ext xmlns:c16="http://schemas.microsoft.com/office/drawing/2014/chart" uri="{C3380CC4-5D6E-409C-BE32-E72D297353CC}">
                <c16:uniqueId val="{00000002-C3B0-45A9-B88B-591040906859}"/>
              </c:ext>
            </c:extLst>
          </c:dPt>
          <c:dPt>
            <c:idx val="8"/>
            <c:bubble3D val="0"/>
            <c:extLst>
              <c:ext xmlns:c16="http://schemas.microsoft.com/office/drawing/2014/chart" uri="{C3380CC4-5D6E-409C-BE32-E72D297353CC}">
                <c16:uniqueId val="{00000003-C3B0-45A9-B88B-591040906859}"/>
              </c:ext>
            </c:extLst>
          </c:dPt>
          <c:dLbls>
            <c:dLbl>
              <c:idx val="0"/>
              <c:layout>
                <c:manualLayout>
                  <c:x val="-8.1661506751421864E-2"/>
                  <c:y val="3.5971223021582732E-2"/>
                </c:manualLayout>
              </c:layout>
              <c:tx>
                <c:rich>
                  <a:bodyPr/>
                  <a:lstStyle/>
                  <a:p>
                    <a:r>
                      <a:rPr lang="en-US" dirty="0"/>
                      <a:t>  </a:t>
                    </a:r>
                    <a:r>
                      <a:rPr lang="en-US" b="1" dirty="0" err="1"/>
                      <a:t>agricoltura</a:t>
                    </a:r>
                    <a:endParaRPr lang="en-US"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4-C3B0-45A9-B88B-591040906859}"/>
                </c:ext>
              </c:extLst>
            </c:dLbl>
            <c:dLbl>
              <c:idx val="1"/>
              <c:layout>
                <c:manualLayout>
                  <c:x val="-6.7581844873502495E-2"/>
                  <c:y val="0"/>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5-C3B0-45A9-B88B-591040906859}"/>
                </c:ext>
              </c:extLst>
            </c:dLbl>
            <c:dLbl>
              <c:idx val="2"/>
              <c:layout>
                <c:manualLayout>
                  <c:x val="-8.0253440787284094E-2"/>
                  <c:y val="-9.5923261390887284E-3"/>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6-C3B0-45A9-B88B-591040906859}"/>
                </c:ext>
              </c:extLst>
            </c:dLbl>
            <c:dLbl>
              <c:idx val="3"/>
              <c:layout>
                <c:manualLayout>
                  <c:x val="-5.9134114264314634E-2"/>
                  <c:y val="-8.3932853717026384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0-C3B0-45A9-B88B-591040906859}"/>
                </c:ext>
              </c:extLst>
            </c:dLbl>
            <c:dLbl>
              <c:idx val="4"/>
              <c:layout>
                <c:manualLayout>
                  <c:x val="-1.4079551015313007E-3"/>
                  <c:y val="1.4388489208633094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7-C3B0-45A9-B88B-591040906859}"/>
                </c:ext>
              </c:extLst>
            </c:dLbl>
            <c:dLbl>
              <c:idx val="5"/>
              <c:layout>
                <c:manualLayout>
                  <c:x val="-9.2925036701065861E-2"/>
                  <c:y val="5.0359712230215826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1-C3B0-45A9-B88B-591040906859}"/>
                </c:ext>
              </c:extLst>
            </c:dLbl>
            <c:dLbl>
              <c:idx val="6"/>
              <c:layout>
                <c:manualLayout>
                  <c:x val="-2.9567057132157317E-2"/>
                  <c:y val="2.8776978417266189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8-C3B0-45A9-B88B-591040906859}"/>
                </c:ext>
              </c:extLst>
            </c:dLbl>
            <c:dLbl>
              <c:idx val="7"/>
              <c:layout>
                <c:manualLayout>
                  <c:x val="-3.8014787741345125E-2"/>
                  <c:y val="-5.7553956834532377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2-C3B0-45A9-B88B-591040906859}"/>
                </c:ext>
              </c:extLst>
            </c:dLbl>
            <c:dLbl>
              <c:idx val="8"/>
              <c:layout>
                <c:manualLayout>
                  <c:x val="-4.6462518350533027E-2"/>
                  <c:y val="4.3165467625899304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3-C3B0-45A9-B88B-591040906859}"/>
                </c:ext>
              </c:extLst>
            </c:dLbl>
            <c:dLbl>
              <c:idx val="9"/>
              <c:layout>
                <c:manualLayout>
                  <c:x val="-1.2671595913781707E-2"/>
                  <c:y val="-4.0767386091127102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9-C3B0-45A9-B88B-591040906859}"/>
                </c:ext>
              </c:extLst>
            </c:dLbl>
            <c:dLbl>
              <c:idx val="10"/>
              <c:layout>
                <c:manualLayout>
                  <c:x val="-6.8989799975033739E-2"/>
                  <c:y val="2.1582733812949641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A-C3B0-45A9-B88B-591040906859}"/>
                </c:ext>
              </c:extLst>
            </c:dLbl>
            <c:dLbl>
              <c:idx val="11"/>
              <c:layout>
                <c:manualLayout>
                  <c:x val="-7.1805710178096296E-2"/>
                  <c:y val="7.1942446043165471E-3"/>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B-C3B0-45A9-B88B-591040906859}"/>
                </c:ext>
              </c:extLst>
            </c:dLbl>
            <c:dLbl>
              <c:idx val="12"/>
              <c:layout>
                <c:manualLayout>
                  <c:x val="-7.0397755076565044E-3"/>
                  <c:y val="1.1990407673860889E-2"/>
                </c:manualLayout>
              </c:layout>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C-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costanti!$S$12</c:f>
              <c:numCache>
                <c:formatCode>0.0</c:formatCode>
                <c:ptCount val="1"/>
                <c:pt idx="0">
                  <c:v>-3.6603774882486237</c:v>
                </c:pt>
              </c:numCache>
            </c:numRef>
          </c:xVal>
          <c:yVal>
            <c:numRef>
              <c:f>costanti!$T$12</c:f>
              <c:numCache>
                <c:formatCode>0.0</c:formatCode>
                <c:ptCount val="1"/>
                <c:pt idx="0">
                  <c:v>-1.5292261082583782</c:v>
                </c:pt>
              </c:numCache>
            </c:numRef>
          </c:yVal>
          <c:smooth val="0"/>
          <c:extLst>
            <c:ext xmlns:c16="http://schemas.microsoft.com/office/drawing/2014/chart" uri="{C3380CC4-5D6E-409C-BE32-E72D297353CC}">
              <c16:uniqueId val="{0000000D-C3B0-45A9-B88B-591040906859}"/>
            </c:ext>
          </c:extLst>
        </c:ser>
        <c:ser>
          <c:idx val="1"/>
          <c:order val="1"/>
          <c:tx>
            <c:strRef>
              <c:f>costanti!$A$13</c:f>
              <c:strCache>
                <c:ptCount val="1"/>
                <c:pt idx="0">
                  <c:v>  manifattura</c:v>
                </c:pt>
              </c:strCache>
            </c:strRef>
          </c:tx>
          <c:spPr>
            <a:ln w="28575">
              <a:noFill/>
            </a:ln>
          </c:spPr>
          <c:marker>
            <c:symbol val="circle"/>
            <c:size val="28"/>
          </c:marker>
          <c:dLbls>
            <c:dLbl>
              <c:idx val="0"/>
              <c:layout>
                <c:manualLayout>
                  <c:x val="-0.11263640812250407"/>
                  <c:y val="-3.3573141486810551E-2"/>
                </c:manualLayout>
              </c:layout>
              <c:tx>
                <c:rich>
                  <a:bodyPr/>
                  <a:lstStyle/>
                  <a:p>
                    <a:r>
                      <a:rPr lang="en-US" dirty="0"/>
                      <a:t>  </a:t>
                    </a:r>
                    <a:r>
                      <a:rPr lang="en-US" b="1" dirty="0" err="1"/>
                      <a:t>manifattura</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E-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costanti!$S$13</c:f>
              <c:numCache>
                <c:formatCode>0.0</c:formatCode>
                <c:ptCount val="1"/>
                <c:pt idx="0">
                  <c:v>-5.4511602943205943</c:v>
                </c:pt>
              </c:numCache>
            </c:numRef>
          </c:xVal>
          <c:yVal>
            <c:numRef>
              <c:f>costanti!$T$13</c:f>
              <c:numCache>
                <c:formatCode>0.0</c:formatCode>
                <c:ptCount val="1"/>
                <c:pt idx="0">
                  <c:v>-12.001819550657688</c:v>
                </c:pt>
              </c:numCache>
            </c:numRef>
          </c:yVal>
          <c:smooth val="0"/>
          <c:extLst>
            <c:ext xmlns:c16="http://schemas.microsoft.com/office/drawing/2014/chart" uri="{C3380CC4-5D6E-409C-BE32-E72D297353CC}">
              <c16:uniqueId val="{0000000F-C3B0-45A9-B88B-591040906859}"/>
            </c:ext>
          </c:extLst>
        </c:ser>
        <c:ser>
          <c:idx val="2"/>
          <c:order val="2"/>
          <c:tx>
            <c:strRef>
              <c:f>costanti!$A$14</c:f>
              <c:strCache>
                <c:ptCount val="1"/>
                <c:pt idx="0">
                  <c:v>  costruzioni</c:v>
                </c:pt>
              </c:strCache>
            </c:strRef>
          </c:tx>
          <c:spPr>
            <a:ln w="28575">
              <a:noFill/>
            </a:ln>
          </c:spPr>
          <c:marker>
            <c:symbol val="circle"/>
            <c:size val="52"/>
          </c:marker>
          <c:dLbls>
            <c:dLbl>
              <c:idx val="0"/>
              <c:layout>
                <c:manualLayout>
                  <c:x val="-2.6751146929094714E-2"/>
                  <c:y val="-5.7553956834532377E-2"/>
                </c:manualLayout>
              </c:layout>
              <c:tx>
                <c:rich>
                  <a:bodyPr/>
                  <a:lstStyle/>
                  <a:p>
                    <a:r>
                      <a:rPr lang="en-US" dirty="0"/>
                      <a:t>  </a:t>
                    </a:r>
                    <a:r>
                      <a:rPr lang="en-US" b="1" dirty="0" err="1"/>
                      <a:t>costruzioni</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0-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costanti!$S$14</c:f>
              <c:numCache>
                <c:formatCode>0.0</c:formatCode>
                <c:ptCount val="1"/>
                <c:pt idx="0">
                  <c:v>-22.956655065307139</c:v>
                </c:pt>
              </c:numCache>
            </c:numRef>
          </c:xVal>
          <c:yVal>
            <c:numRef>
              <c:f>costanti!$T$14</c:f>
              <c:numCache>
                <c:formatCode>0.0</c:formatCode>
                <c:ptCount val="1"/>
                <c:pt idx="0">
                  <c:v>-31.931632085221402</c:v>
                </c:pt>
              </c:numCache>
            </c:numRef>
          </c:yVal>
          <c:smooth val="0"/>
          <c:extLst>
            <c:ext xmlns:c16="http://schemas.microsoft.com/office/drawing/2014/chart" uri="{C3380CC4-5D6E-409C-BE32-E72D297353CC}">
              <c16:uniqueId val="{00000011-C3B0-45A9-B88B-591040906859}"/>
            </c:ext>
          </c:extLst>
        </c:ser>
        <c:ser>
          <c:idx val="3"/>
          <c:order val="3"/>
          <c:tx>
            <c:strRef>
              <c:f>costanti!$A$15</c:f>
              <c:strCache>
                <c:ptCount val="1"/>
                <c:pt idx="0">
                  <c:v>  commercio </c:v>
                </c:pt>
              </c:strCache>
            </c:strRef>
          </c:tx>
          <c:spPr>
            <a:ln w="28575">
              <a:noFill/>
            </a:ln>
          </c:spPr>
          <c:marker>
            <c:symbol val="circle"/>
            <c:size val="20"/>
          </c:marker>
          <c:dLbls>
            <c:dLbl>
              <c:idx val="0"/>
              <c:layout>
                <c:manualLayout>
                  <c:x val="-6.4765934670439895E-2"/>
                  <c:y val="3.5971223021582732E-2"/>
                </c:manualLayout>
              </c:layout>
              <c:tx>
                <c:rich>
                  <a:bodyPr/>
                  <a:lstStyle/>
                  <a:p>
                    <a:r>
                      <a:rPr lang="en-US" dirty="0"/>
                      <a:t>  </a:t>
                    </a:r>
                    <a:r>
                      <a:rPr lang="en-US" b="1" dirty="0" err="1"/>
                      <a:t>commercio</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2-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costanti!$S$15</c:f>
              <c:numCache>
                <c:formatCode>0.0</c:formatCode>
                <c:ptCount val="1"/>
                <c:pt idx="0">
                  <c:v>5.4406048213903349</c:v>
                </c:pt>
              </c:numCache>
            </c:numRef>
          </c:xVal>
          <c:yVal>
            <c:numRef>
              <c:f>costanti!$T$15</c:f>
              <c:numCache>
                <c:formatCode>0.0</c:formatCode>
                <c:ptCount val="1"/>
                <c:pt idx="0">
                  <c:v>0.38952192292489107</c:v>
                </c:pt>
              </c:numCache>
            </c:numRef>
          </c:yVal>
          <c:smooth val="0"/>
          <c:extLst>
            <c:ext xmlns:c16="http://schemas.microsoft.com/office/drawing/2014/chart" uri="{C3380CC4-5D6E-409C-BE32-E72D297353CC}">
              <c16:uniqueId val="{00000013-C3B0-45A9-B88B-591040906859}"/>
            </c:ext>
          </c:extLst>
        </c:ser>
        <c:ser>
          <c:idx val="4"/>
          <c:order val="4"/>
          <c:tx>
            <c:strRef>
              <c:f>costanti!$A$16</c:f>
              <c:strCache>
                <c:ptCount val="1"/>
                <c:pt idx="0">
                  <c:v>  trasporti e logistica</c:v>
                </c:pt>
              </c:strCache>
            </c:strRef>
          </c:tx>
          <c:spPr>
            <a:ln w="28575">
              <a:noFill/>
            </a:ln>
          </c:spPr>
          <c:marker>
            <c:symbol val="circle"/>
            <c:size val="30"/>
          </c:marker>
          <c:dLbls>
            <c:dLbl>
              <c:idx val="0"/>
              <c:layout>
                <c:manualLayout>
                  <c:x val="-0.1422035761172678"/>
                  <c:y val="5.0359712230215826E-2"/>
                </c:manualLayout>
              </c:layout>
              <c:tx>
                <c:rich>
                  <a:bodyPr/>
                  <a:lstStyle/>
                  <a:p>
                    <a:r>
                      <a:rPr lang="en-US" dirty="0"/>
                      <a:t>  </a:t>
                    </a:r>
                    <a:r>
                      <a:rPr lang="en-US" b="1" dirty="0" err="1"/>
                      <a:t>trasporti</a:t>
                    </a:r>
                    <a:r>
                      <a:rPr lang="en-US" b="1" dirty="0"/>
                      <a:t> e </a:t>
                    </a:r>
                    <a:r>
                      <a:rPr lang="en-US" b="1" dirty="0" err="1"/>
                      <a:t>logistica</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4-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costanti!$S$16</c:f>
              <c:numCache>
                <c:formatCode>0.0</c:formatCode>
                <c:ptCount val="1"/>
                <c:pt idx="0">
                  <c:v>-5.7986030962193347</c:v>
                </c:pt>
              </c:numCache>
            </c:numRef>
          </c:xVal>
          <c:yVal>
            <c:numRef>
              <c:f>costanti!$T$16</c:f>
              <c:numCache>
                <c:formatCode>0.0</c:formatCode>
                <c:ptCount val="1"/>
                <c:pt idx="0">
                  <c:v>-12.580644773087482</c:v>
                </c:pt>
              </c:numCache>
            </c:numRef>
          </c:yVal>
          <c:smooth val="0"/>
          <c:extLst>
            <c:ext xmlns:c16="http://schemas.microsoft.com/office/drawing/2014/chart" uri="{C3380CC4-5D6E-409C-BE32-E72D297353CC}">
              <c16:uniqueId val="{00000015-C3B0-45A9-B88B-591040906859}"/>
            </c:ext>
          </c:extLst>
        </c:ser>
        <c:ser>
          <c:idx val="5"/>
          <c:order val="5"/>
          <c:tx>
            <c:strRef>
              <c:f>costanti!$A$17</c:f>
              <c:strCache>
                <c:ptCount val="1"/>
                <c:pt idx="0">
                  <c:v>  turismo</c:v>
                </c:pt>
              </c:strCache>
            </c:strRef>
          </c:tx>
          <c:spPr>
            <a:ln w="28575">
              <a:noFill/>
            </a:ln>
          </c:spPr>
          <c:marker>
            <c:symbol val="circle"/>
            <c:size val="32"/>
          </c:marker>
          <c:dLbls>
            <c:dLbl>
              <c:idx val="0"/>
              <c:layout>
                <c:manualLayout>
                  <c:x val="-5.6318204061252035E-2"/>
                  <c:y val="-4.7961630695443645E-2"/>
                </c:manualLayout>
              </c:layout>
              <c:tx>
                <c:rich>
                  <a:bodyPr/>
                  <a:lstStyle/>
                  <a:p>
                    <a:r>
                      <a:rPr lang="en-US" dirty="0"/>
                      <a:t>  </a:t>
                    </a:r>
                    <a:r>
                      <a:rPr lang="en-US" b="1" dirty="0"/>
                      <a:t>turismo*</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6-C3B0-45A9-B88B-59104090685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costanti!$S$17</c:f>
              <c:numCache>
                <c:formatCode>0.0</c:formatCode>
                <c:ptCount val="1"/>
                <c:pt idx="0">
                  <c:v>8.2980506738628836</c:v>
                </c:pt>
              </c:numCache>
            </c:numRef>
          </c:xVal>
          <c:yVal>
            <c:numRef>
              <c:f>costanti!$T$17</c:f>
              <c:numCache>
                <c:formatCode>0.0</c:formatCode>
                <c:ptCount val="1"/>
                <c:pt idx="0">
                  <c:v>6.7524916462528308</c:v>
                </c:pt>
              </c:numCache>
            </c:numRef>
          </c:yVal>
          <c:smooth val="0"/>
          <c:extLst>
            <c:ext xmlns:c16="http://schemas.microsoft.com/office/drawing/2014/chart" uri="{C3380CC4-5D6E-409C-BE32-E72D297353CC}">
              <c16:uniqueId val="{00000017-C3B0-45A9-B88B-591040906859}"/>
            </c:ext>
          </c:extLst>
        </c:ser>
        <c:ser>
          <c:idx val="6"/>
          <c:order val="6"/>
          <c:tx>
            <c:strRef>
              <c:f>costanti!$A$18</c:f>
              <c:strCache>
                <c:ptCount val="1"/>
                <c:pt idx="0">
                  <c:v>  comunicazione</c:v>
                </c:pt>
              </c:strCache>
            </c:strRef>
          </c:tx>
          <c:spPr>
            <a:ln w="28575">
              <a:noFill/>
            </a:ln>
          </c:spPr>
          <c:marker>
            <c:symbol val="circle"/>
            <c:size val="44"/>
          </c:marker>
          <c:dLbls>
            <c:dLbl>
              <c:idx val="0"/>
              <c:layout>
                <c:manualLayout>
                  <c:x val="-4.0830808807014042E-2"/>
                  <c:y val="-7.4340527577937646E-2"/>
                </c:manualLayout>
              </c:layout>
              <c:tx>
                <c:rich>
                  <a:bodyPr/>
                  <a:lstStyle/>
                  <a:p>
                    <a:r>
                      <a:rPr lang="en-US" dirty="0"/>
                      <a:t>  </a:t>
                    </a:r>
                    <a:r>
                      <a:rPr lang="en-US" b="1" dirty="0" err="1"/>
                      <a:t>comunicazione</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8-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costanti!$S$18</c:f>
              <c:numCache>
                <c:formatCode>0.0</c:formatCode>
                <c:ptCount val="1"/>
                <c:pt idx="0">
                  <c:v>27.838209867217262</c:v>
                </c:pt>
              </c:numCache>
            </c:numRef>
          </c:xVal>
          <c:yVal>
            <c:numRef>
              <c:f>costanti!$T$18</c:f>
              <c:numCache>
                <c:formatCode>0.0</c:formatCode>
                <c:ptCount val="1"/>
                <c:pt idx="0">
                  <c:v>2.9728875495016482</c:v>
                </c:pt>
              </c:numCache>
            </c:numRef>
          </c:yVal>
          <c:smooth val="0"/>
          <c:extLst>
            <c:ext xmlns:c16="http://schemas.microsoft.com/office/drawing/2014/chart" uri="{C3380CC4-5D6E-409C-BE32-E72D297353CC}">
              <c16:uniqueId val="{00000019-C3B0-45A9-B88B-591040906859}"/>
            </c:ext>
          </c:extLst>
        </c:ser>
        <c:ser>
          <c:idx val="7"/>
          <c:order val="7"/>
          <c:tx>
            <c:strRef>
              <c:f>costanti!$A$19</c:f>
              <c:strCache>
                <c:ptCount val="1"/>
                <c:pt idx="0">
                  <c:v>  credito</c:v>
                </c:pt>
              </c:strCache>
            </c:strRef>
          </c:tx>
          <c:spPr>
            <a:ln w="28575">
              <a:noFill/>
            </a:ln>
          </c:spPr>
          <c:marker>
            <c:symbol val="circle"/>
            <c:size val="35"/>
          </c:marker>
          <c:dLbls>
            <c:dLbl>
              <c:idx val="0"/>
              <c:layout>
                <c:manualLayout>
                  <c:x val="-3.5198988400888941E-2"/>
                  <c:y val="-5.2757793764988008E-2"/>
                </c:manualLayout>
              </c:layout>
              <c:tx>
                <c:rich>
                  <a:bodyPr/>
                  <a:lstStyle/>
                  <a:p>
                    <a:r>
                      <a:rPr lang="en-US" b="1" dirty="0" err="1"/>
                      <a:t>credito</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A-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costanti!$S$19</c:f>
              <c:numCache>
                <c:formatCode>0.0</c:formatCode>
                <c:ptCount val="1"/>
                <c:pt idx="0">
                  <c:v>20.792881950867969</c:v>
                </c:pt>
              </c:numCache>
            </c:numRef>
          </c:xVal>
          <c:yVal>
            <c:numRef>
              <c:f>costanti!$T$19</c:f>
              <c:numCache>
                <c:formatCode>0.0</c:formatCode>
                <c:ptCount val="1"/>
                <c:pt idx="0">
                  <c:v>2.7267068424184879</c:v>
                </c:pt>
              </c:numCache>
            </c:numRef>
          </c:yVal>
          <c:smooth val="0"/>
          <c:extLst>
            <c:ext xmlns:c16="http://schemas.microsoft.com/office/drawing/2014/chart" uri="{C3380CC4-5D6E-409C-BE32-E72D297353CC}">
              <c16:uniqueId val="{0000001B-C3B0-45A9-B88B-591040906859}"/>
            </c:ext>
          </c:extLst>
        </c:ser>
        <c:ser>
          <c:idx val="8"/>
          <c:order val="8"/>
          <c:tx>
            <c:strRef>
              <c:f>costanti!$A$20</c:f>
              <c:strCache>
                <c:ptCount val="1"/>
                <c:pt idx="0">
                  <c:v>  immobiliare</c:v>
                </c:pt>
              </c:strCache>
            </c:strRef>
          </c:tx>
          <c:spPr>
            <a:ln w="28575">
              <a:noFill/>
            </a:ln>
          </c:spPr>
          <c:marker>
            <c:symbol val="circle"/>
            <c:size val="27"/>
          </c:marker>
          <c:dLbls>
            <c:dLbl>
              <c:idx val="0"/>
              <c:layout>
                <c:manualLayout>
                  <c:x val="-2.2527281624500812E-2"/>
                  <c:y val="-3.3573141486810551E-2"/>
                </c:manualLayout>
              </c:layout>
              <c:tx>
                <c:rich>
                  <a:bodyPr/>
                  <a:lstStyle/>
                  <a:p>
                    <a:r>
                      <a:rPr lang="en-US" dirty="0"/>
                      <a:t>  </a:t>
                    </a:r>
                    <a:r>
                      <a:rPr lang="en-US" b="1" dirty="0" err="1"/>
                      <a:t>immobiliare</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C-C3B0-45A9-B88B-59104090685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costanti!$S$20</c:f>
              <c:numCache>
                <c:formatCode>0.0</c:formatCode>
                <c:ptCount val="1"/>
                <c:pt idx="0">
                  <c:v>11.464140609468235</c:v>
                </c:pt>
              </c:numCache>
            </c:numRef>
          </c:xVal>
          <c:yVal>
            <c:numRef>
              <c:f>costanti!$T$20</c:f>
              <c:numCache>
                <c:formatCode>0.0</c:formatCode>
                <c:ptCount val="1"/>
                <c:pt idx="0">
                  <c:v>5.4394110037368471</c:v>
                </c:pt>
              </c:numCache>
            </c:numRef>
          </c:yVal>
          <c:smooth val="0"/>
          <c:extLst>
            <c:ext xmlns:c16="http://schemas.microsoft.com/office/drawing/2014/chart" uri="{C3380CC4-5D6E-409C-BE32-E72D297353CC}">
              <c16:uniqueId val="{0000001D-C3B0-45A9-B88B-591040906859}"/>
            </c:ext>
          </c:extLst>
        </c:ser>
        <c:ser>
          <c:idx val="9"/>
          <c:order val="9"/>
          <c:tx>
            <c:strRef>
              <c:f>costanti!$A$21</c:f>
              <c:strCache>
                <c:ptCount val="1"/>
                <c:pt idx="0">
                  <c:v>  professioni</c:v>
                </c:pt>
              </c:strCache>
            </c:strRef>
          </c:tx>
          <c:spPr>
            <a:ln w="28575">
              <a:noFill/>
            </a:ln>
          </c:spPr>
          <c:marker>
            <c:symbol val="circle"/>
            <c:size val="21"/>
          </c:marker>
          <c:dLbls>
            <c:dLbl>
              <c:idx val="0"/>
              <c:layout>
                <c:manualLayout>
                  <c:x val="-0.11404436322403537"/>
                  <c:y val="-4.7963518948620628E-3"/>
                </c:manualLayout>
              </c:layout>
              <c:tx>
                <c:rich>
                  <a:bodyPr/>
                  <a:lstStyle/>
                  <a:p>
                    <a:r>
                      <a:rPr lang="en-US" dirty="0"/>
                      <a:t>  </a:t>
                    </a:r>
                    <a:r>
                      <a:rPr lang="en-US" b="1" dirty="0" err="1"/>
                      <a:t>professioni</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E-C3B0-45A9-B88B-591040906859}"/>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costanti!$S$21</c:f>
              <c:numCache>
                <c:formatCode>0.0</c:formatCode>
                <c:ptCount val="1"/>
                <c:pt idx="0">
                  <c:v>-3.3356414036138253</c:v>
                </c:pt>
              </c:numCache>
            </c:numRef>
          </c:xVal>
          <c:yVal>
            <c:numRef>
              <c:f>costanti!$T$21</c:f>
              <c:numCache>
                <c:formatCode>0.0</c:formatCode>
                <c:ptCount val="1"/>
                <c:pt idx="0">
                  <c:v>-6.7877075003071292</c:v>
                </c:pt>
              </c:numCache>
            </c:numRef>
          </c:yVal>
          <c:smooth val="0"/>
          <c:extLst>
            <c:ext xmlns:c16="http://schemas.microsoft.com/office/drawing/2014/chart" uri="{C3380CC4-5D6E-409C-BE32-E72D297353CC}">
              <c16:uniqueId val="{0000001F-C3B0-45A9-B88B-591040906859}"/>
            </c:ext>
          </c:extLst>
        </c:ser>
        <c:ser>
          <c:idx val="10"/>
          <c:order val="10"/>
          <c:tx>
            <c:strRef>
              <c:f>costanti!$A$22</c:f>
              <c:strCache>
                <c:ptCount val="1"/>
                <c:pt idx="0">
                  <c:v>  PA</c:v>
                </c:pt>
              </c:strCache>
            </c:strRef>
          </c:tx>
          <c:spPr>
            <a:ln w="28575">
              <a:noFill/>
            </a:ln>
          </c:spPr>
          <c:marker>
            <c:symbol val="circle"/>
            <c:size val="16"/>
          </c:marker>
          <c:dLbls>
            <c:dLbl>
              <c:idx val="0"/>
              <c:layout>
                <c:manualLayout>
                  <c:x val="-2.2527281624500812E-2"/>
                  <c:y val="3.5971223021582732E-2"/>
                </c:manualLayout>
              </c:layout>
              <c:tx>
                <c:rich>
                  <a:bodyPr/>
                  <a:lstStyle/>
                  <a:p>
                    <a:r>
                      <a:rPr lang="en-US" dirty="0"/>
                      <a:t>  </a:t>
                    </a:r>
                    <a:r>
                      <a:rPr lang="en-US" b="1" dirty="0"/>
                      <a:t>PA</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20-C3B0-45A9-B88B-59104090685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costanti!$S$22</c:f>
              <c:numCache>
                <c:formatCode>0.0</c:formatCode>
                <c:ptCount val="1"/>
                <c:pt idx="0">
                  <c:v>-0.8840337753234615</c:v>
                </c:pt>
              </c:numCache>
            </c:numRef>
          </c:xVal>
          <c:yVal>
            <c:numRef>
              <c:f>costanti!$T$22</c:f>
              <c:numCache>
                <c:formatCode>0.0</c:formatCode>
                <c:ptCount val="1"/>
                <c:pt idx="0">
                  <c:v>-2.1209171670798814</c:v>
                </c:pt>
              </c:numCache>
            </c:numRef>
          </c:yVal>
          <c:smooth val="0"/>
          <c:extLst>
            <c:ext xmlns:c16="http://schemas.microsoft.com/office/drawing/2014/chart" uri="{C3380CC4-5D6E-409C-BE32-E72D297353CC}">
              <c16:uniqueId val="{00000021-C3B0-45A9-B88B-591040906859}"/>
            </c:ext>
          </c:extLst>
        </c:ser>
        <c:ser>
          <c:idx val="11"/>
          <c:order val="11"/>
          <c:tx>
            <c:strRef>
              <c:f>costanti!$A$23</c:f>
              <c:strCache>
                <c:ptCount val="1"/>
                <c:pt idx="0">
                  <c:v>tempo libero</c:v>
                </c:pt>
              </c:strCache>
            </c:strRef>
          </c:tx>
          <c:spPr>
            <a:ln w="28575">
              <a:noFill/>
            </a:ln>
          </c:spPr>
          <c:marker>
            <c:symbol val="circle"/>
            <c:size val="25"/>
          </c:marker>
          <c:dLbls>
            <c:dLbl>
              <c:idx val="0"/>
              <c:layout>
                <c:manualLayout>
                  <c:x val="-7.0397755076565044E-3"/>
                  <c:y val="1.1990030023225514E-2"/>
                </c:manualLayout>
              </c:layout>
              <c:tx>
                <c:rich>
                  <a:bodyPr/>
                  <a:lstStyle/>
                  <a:p>
                    <a:r>
                      <a:rPr lang="en-US" b="1" dirty="0"/>
                      <a:t>tempo libero</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22-C3B0-45A9-B88B-59104090685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costanti!$S$23</c:f>
              <c:numCache>
                <c:formatCode>0.0</c:formatCode>
                <c:ptCount val="1"/>
                <c:pt idx="0">
                  <c:v>8.1389312051416134</c:v>
                </c:pt>
              </c:numCache>
            </c:numRef>
          </c:xVal>
          <c:yVal>
            <c:numRef>
              <c:f>costanti!$T$23</c:f>
              <c:numCache>
                <c:formatCode>0.0</c:formatCode>
                <c:ptCount val="1"/>
                <c:pt idx="0">
                  <c:v>2.2214699708412957</c:v>
                </c:pt>
              </c:numCache>
            </c:numRef>
          </c:yVal>
          <c:smooth val="0"/>
          <c:extLst>
            <c:ext xmlns:c16="http://schemas.microsoft.com/office/drawing/2014/chart" uri="{C3380CC4-5D6E-409C-BE32-E72D297353CC}">
              <c16:uniqueId val="{00000023-C3B0-45A9-B88B-591040906859}"/>
            </c:ext>
          </c:extLst>
        </c:ser>
        <c:dLbls>
          <c:showLegendKey val="0"/>
          <c:showVal val="0"/>
          <c:showCatName val="0"/>
          <c:showSerName val="0"/>
          <c:showPercent val="0"/>
          <c:showBubbleSize val="0"/>
        </c:dLbls>
        <c:axId val="196977216"/>
        <c:axId val="196977608"/>
      </c:scatterChart>
      <c:valAx>
        <c:axId val="196977216"/>
        <c:scaling>
          <c:orientation val="minMax"/>
        </c:scaling>
        <c:delete val="0"/>
        <c:axPos val="b"/>
        <c:numFmt formatCode="0.0" sourceLinked="1"/>
        <c:majorTickMark val="out"/>
        <c:minorTickMark val="none"/>
        <c:tickLblPos val="nextTo"/>
        <c:crossAx val="196977608"/>
        <c:crosses val="autoZero"/>
        <c:crossBetween val="midCat"/>
      </c:valAx>
      <c:valAx>
        <c:axId val="196977608"/>
        <c:scaling>
          <c:orientation val="minMax"/>
        </c:scaling>
        <c:delete val="0"/>
        <c:axPos val="l"/>
        <c:numFmt formatCode="0.0" sourceLinked="1"/>
        <c:majorTickMark val="out"/>
        <c:minorTickMark val="none"/>
        <c:tickLblPos val="nextTo"/>
        <c:crossAx val="196977216"/>
        <c:crosses val="autoZero"/>
        <c:crossBetween val="midCat"/>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v>turismo</c:v>
          </c:tx>
          <c:spPr>
            <a:ln w="47625"/>
          </c:spPr>
          <c:marker>
            <c:symbol val="circle"/>
            <c:size val="5"/>
          </c:marker>
          <c:dLbls>
            <c:dLbl>
              <c:idx val="0"/>
              <c:layout>
                <c:manualLayout>
                  <c:x val="-2.9948807439983734E-2"/>
                  <c:y val="-3.70508074860369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A2-4CE3-8813-5C7E68BBD39F}"/>
                </c:ext>
              </c:extLst>
            </c:dLbl>
            <c:dLbl>
              <c:idx val="1"/>
              <c:layout>
                <c:manualLayout>
                  <c:x val="-1.8904616410571552E-2"/>
                  <c:y val="2.93948820501425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A2-4CE3-8813-5C7E68BBD39F}"/>
                </c:ext>
              </c:extLst>
            </c:dLbl>
            <c:dLbl>
              <c:idx val="2"/>
              <c:layout>
                <c:manualLayout>
                  <c:x val="-1.8912529550827395E-2"/>
                  <c:y val="-3.5052237600244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9A2-4CE3-8813-5C7E68BBD39F}"/>
                </c:ext>
              </c:extLst>
            </c:dLbl>
            <c:dLbl>
              <c:idx val="3"/>
              <c:layout>
                <c:manualLayout>
                  <c:x val="-6.3186571569664937E-3"/>
                  <c:y val="-2.6506103698915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9A2-4CE3-8813-5C7E68BBD39F}"/>
                </c:ext>
              </c:extLst>
            </c:dLbl>
            <c:dLbl>
              <c:idx val="4"/>
              <c:layout>
                <c:manualLayout>
                  <c:x val="4.716230419487732E-3"/>
                  <c:y val="3.6086057778091996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9A2-4CE3-8813-5C7E68BBD39F}"/>
                </c:ext>
              </c:extLst>
            </c:dLbl>
            <c:dLbl>
              <c:idx val="5"/>
              <c:layout>
                <c:manualLayout>
                  <c:x val="-2.3640661938534278E-2"/>
                  <c:y val="3.23559116309948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A2-4CE3-8813-5C7E68BBD39F}"/>
                </c:ext>
              </c:extLst>
            </c:dLbl>
            <c:dLbl>
              <c:idx val="7"/>
              <c:layout>
                <c:manualLayout>
                  <c:x val="-1.5799744043402222E-3"/>
                  <c:y val="1.3096608794309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9A2-4CE3-8813-5C7E68BBD39F}"/>
                </c:ext>
              </c:extLst>
            </c:dLbl>
            <c:spPr>
              <a:solidFill>
                <a:schemeClr val="accent6">
                  <a:lumMod val="20000"/>
                  <a:lumOff val="80000"/>
                </a:schemeClr>
              </a:solidFill>
              <a:ln>
                <a:solidFill>
                  <a:schemeClr val="accent1"/>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costanti!$C$94:$L$94</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costanti!$C$99:$L$99</c:f>
              <c:numCache>
                <c:formatCode>0.0</c:formatCode>
                <c:ptCount val="10"/>
                <c:pt idx="0">
                  <c:v>0.47275163069391885</c:v>
                </c:pt>
                <c:pt idx="1">
                  <c:v>-0.9495081463264623</c:v>
                </c:pt>
                <c:pt idx="2">
                  <c:v>0.19785156477311081</c:v>
                </c:pt>
                <c:pt idx="3">
                  <c:v>0.84927539598650503</c:v>
                </c:pt>
                <c:pt idx="4">
                  <c:v>-0.92620142241503411</c:v>
                </c:pt>
                <c:pt idx="5">
                  <c:v>-3.6363636363636416</c:v>
                </c:pt>
                <c:pt idx="6">
                  <c:v>3.1452572825684886</c:v>
                </c:pt>
                <c:pt idx="7">
                  <c:v>0.53216892952173023</c:v>
                </c:pt>
                <c:pt idx="8">
                  <c:v>2.6360948179746959</c:v>
                </c:pt>
                <c:pt idx="9">
                  <c:v>4.4757424620267487</c:v>
                </c:pt>
              </c:numCache>
            </c:numRef>
          </c:val>
          <c:smooth val="0"/>
          <c:extLst>
            <c:ext xmlns:c16="http://schemas.microsoft.com/office/drawing/2014/chart" uri="{C3380CC4-5D6E-409C-BE32-E72D297353CC}">
              <c16:uniqueId val="{00000007-99A2-4CE3-8813-5C7E68BBD39F}"/>
            </c:ext>
          </c:extLst>
        </c:ser>
        <c:ser>
          <c:idx val="1"/>
          <c:order val="1"/>
          <c:tx>
            <c:v>totale economia</c:v>
          </c:tx>
          <c:spPr>
            <a:ln w="47625"/>
          </c:spPr>
          <c:marker>
            <c:symbol val="square"/>
            <c:size val="5"/>
          </c:marker>
          <c:dLbls>
            <c:dLbl>
              <c:idx val="0"/>
              <c:layout>
                <c:manualLayout>
                  <c:x val="-4.7272705169978425E-2"/>
                  <c:y val="3.44025327152202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9A2-4CE3-8813-5C7E68BBD39F}"/>
                </c:ext>
              </c:extLst>
            </c:dLbl>
            <c:dLbl>
              <c:idx val="1"/>
              <c:layout>
                <c:manualLayout>
                  <c:x val="-2.2064617809298661E-2"/>
                  <c:y val="3.77485635694939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9A2-4CE3-8813-5C7E68BBD39F}"/>
                </c:ext>
              </c:extLst>
            </c:dLbl>
            <c:dLbl>
              <c:idx val="3"/>
              <c:layout>
                <c:manualLayout>
                  <c:x val="-4.2539356397048055E-2"/>
                  <c:y val="1.5648513801496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9A2-4CE3-8813-5C7E68BBD39F}"/>
                </c:ext>
              </c:extLst>
            </c:dLbl>
            <c:dLbl>
              <c:idx val="7"/>
              <c:layout>
                <c:manualLayout>
                  <c:x val="-1.7329231709690588E-2"/>
                  <c:y val="-3.99153881891911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9A2-4CE3-8813-5C7E68BBD39F}"/>
                </c:ext>
              </c:extLst>
            </c:dLbl>
            <c:dLbl>
              <c:idx val="8"/>
              <c:layout>
                <c:manualLayout>
                  <c:x val="-4.7281323877068557E-3"/>
                  <c:y val="2.96595856617452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A2-4CE3-8813-5C7E68BBD39F}"/>
                </c:ext>
              </c:extLst>
            </c:dLbl>
            <c:spPr>
              <a:solidFill>
                <a:schemeClr val="accent6">
                  <a:lumMod val="20000"/>
                  <a:lumOff val="80000"/>
                </a:schemeClr>
              </a:solidFill>
              <a:ln>
                <a:solidFill>
                  <a:schemeClr val="accent1"/>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costanti!$C$94:$L$94</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costanti!$C$98:$L$98</c:f>
              <c:numCache>
                <c:formatCode>0.0</c:formatCode>
                <c:ptCount val="10"/>
                <c:pt idx="0">
                  <c:v>-0.84289948017919647</c:v>
                </c:pt>
                <c:pt idx="1">
                  <c:v>-5.5294227490427899</c:v>
                </c:pt>
                <c:pt idx="2">
                  <c:v>1.7392896271705145</c:v>
                </c:pt>
                <c:pt idx="3">
                  <c:v>0.58554100079231419</c:v>
                </c:pt>
                <c:pt idx="4">
                  <c:v>-2.4487818500454699</c:v>
                </c:pt>
                <c:pt idx="5">
                  <c:v>-1.4913267564331469</c:v>
                </c:pt>
                <c:pt idx="6">
                  <c:v>0.229966545498344</c:v>
                </c:pt>
                <c:pt idx="7">
                  <c:v>0.8985171399042341</c:v>
                </c:pt>
                <c:pt idx="8">
                  <c:v>0.74014008359083427</c:v>
                </c:pt>
                <c:pt idx="9">
                  <c:v>1.4096117594014927</c:v>
                </c:pt>
              </c:numCache>
            </c:numRef>
          </c:val>
          <c:smooth val="0"/>
          <c:extLst>
            <c:ext xmlns:c16="http://schemas.microsoft.com/office/drawing/2014/chart" uri="{C3380CC4-5D6E-409C-BE32-E72D297353CC}">
              <c16:uniqueId val="{0000000D-99A2-4CE3-8813-5C7E68BBD39F}"/>
            </c:ext>
          </c:extLst>
        </c:ser>
        <c:dLbls>
          <c:showLegendKey val="0"/>
          <c:showVal val="0"/>
          <c:showCatName val="0"/>
          <c:showSerName val="0"/>
          <c:showPercent val="0"/>
          <c:showBubbleSize val="0"/>
        </c:dLbls>
        <c:marker val="1"/>
        <c:smooth val="0"/>
        <c:axId val="201011280"/>
        <c:axId val="201011672"/>
      </c:lineChart>
      <c:catAx>
        <c:axId val="201011280"/>
        <c:scaling>
          <c:orientation val="minMax"/>
        </c:scaling>
        <c:delete val="0"/>
        <c:axPos val="b"/>
        <c:numFmt formatCode="General" sourceLinked="0"/>
        <c:majorTickMark val="out"/>
        <c:minorTickMark val="none"/>
        <c:tickLblPos val="nextTo"/>
        <c:crossAx val="201011672"/>
        <c:crosses val="autoZero"/>
        <c:auto val="1"/>
        <c:lblAlgn val="ctr"/>
        <c:lblOffset val="100"/>
        <c:noMultiLvlLbl val="0"/>
      </c:catAx>
      <c:valAx>
        <c:axId val="201011672"/>
        <c:scaling>
          <c:orientation val="minMax"/>
        </c:scaling>
        <c:delete val="1"/>
        <c:axPos val="l"/>
        <c:numFmt formatCode="0.0" sourceLinked="1"/>
        <c:majorTickMark val="out"/>
        <c:minorTickMark val="none"/>
        <c:tickLblPos val="nextTo"/>
        <c:crossAx val="201011280"/>
        <c:crosses val="autoZero"/>
        <c:crossBetween val="between"/>
      </c:valAx>
    </c:plotArea>
    <c:legend>
      <c:legendPos val="b"/>
      <c:overlay val="0"/>
      <c:txPr>
        <a:bodyPr/>
        <a:lstStyle/>
        <a:p>
          <a:pPr>
            <a:defRPr sz="1200"/>
          </a:pPr>
          <a:endParaRPr lang="it-IT"/>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358997061929749E-2"/>
          <c:y val="3.5653114789222777E-2"/>
          <c:w val="0.93263781673733848"/>
          <c:h val="0.93957812416305109"/>
        </c:manualLayout>
      </c:layout>
      <c:barChart>
        <c:barDir val="col"/>
        <c:grouping val="clustered"/>
        <c:varyColors val="0"/>
        <c:ser>
          <c:idx val="0"/>
          <c:order val="0"/>
          <c:invertIfNegative val="0"/>
          <c:dPt>
            <c:idx val="5"/>
            <c:invertIfNegative val="0"/>
            <c:bubble3D val="0"/>
            <c:spPr>
              <a:solidFill>
                <a:schemeClr val="accent3">
                  <a:lumMod val="75000"/>
                </a:schemeClr>
              </a:solidFill>
            </c:spPr>
            <c:extLst>
              <c:ext xmlns:c16="http://schemas.microsoft.com/office/drawing/2014/chart" uri="{C3380CC4-5D6E-409C-BE32-E72D297353CC}">
                <c16:uniqueId val="{00000001-BF2F-4DC7-A2A9-CC6E5AC1FC0F}"/>
              </c:ext>
            </c:extLst>
          </c:dPt>
          <c:dLbls>
            <c:spPr>
              <a:solidFill>
                <a:schemeClr val="accent6">
                  <a:lumMod val="20000"/>
                  <a:lumOff val="80000"/>
                </a:schemeClr>
              </a:solidFill>
              <a:ln>
                <a:solidFill>
                  <a:schemeClr val="accent1"/>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costanti!$A$12:$A$23</c:f>
              <c:strCache>
                <c:ptCount val="12"/>
                <c:pt idx="0">
                  <c:v>  agricoltura</c:v>
                </c:pt>
                <c:pt idx="1">
                  <c:v>  manifattura</c:v>
                </c:pt>
                <c:pt idx="2">
                  <c:v>  costruzioni</c:v>
                </c:pt>
                <c:pt idx="3">
                  <c:v>  commercio </c:v>
                </c:pt>
                <c:pt idx="4">
                  <c:v>  trasporti e logistica</c:v>
                </c:pt>
                <c:pt idx="5">
                  <c:v>  turismo</c:v>
                </c:pt>
                <c:pt idx="6">
                  <c:v>  comunicazione</c:v>
                </c:pt>
                <c:pt idx="7">
                  <c:v>  credito</c:v>
                </c:pt>
                <c:pt idx="8">
                  <c:v>  immobiliare</c:v>
                </c:pt>
                <c:pt idx="9">
                  <c:v>  professioni</c:v>
                </c:pt>
                <c:pt idx="10">
                  <c:v>  PA</c:v>
                </c:pt>
                <c:pt idx="11">
                  <c:v>tempo libero</c:v>
                </c:pt>
              </c:strCache>
            </c:strRef>
          </c:cat>
          <c:val>
            <c:numRef>
              <c:f>costanti!$T$12:$T$23</c:f>
              <c:numCache>
                <c:formatCode>0.0</c:formatCode>
                <c:ptCount val="12"/>
                <c:pt idx="0">
                  <c:v>-1.5292261082583782</c:v>
                </c:pt>
                <c:pt idx="1">
                  <c:v>-12.001819550657688</c:v>
                </c:pt>
                <c:pt idx="2">
                  <c:v>-31.931632085221402</c:v>
                </c:pt>
                <c:pt idx="3">
                  <c:v>0.38952192292489107</c:v>
                </c:pt>
                <c:pt idx="4">
                  <c:v>-12.580644773087482</c:v>
                </c:pt>
                <c:pt idx="5">
                  <c:v>6.7524916462528308</c:v>
                </c:pt>
                <c:pt idx="6">
                  <c:v>2.9728875495016482</c:v>
                </c:pt>
                <c:pt idx="7">
                  <c:v>2.7267068424184879</c:v>
                </c:pt>
                <c:pt idx="8">
                  <c:v>5.4394110037368471</c:v>
                </c:pt>
                <c:pt idx="9">
                  <c:v>-6.7877075003071292</c:v>
                </c:pt>
                <c:pt idx="10">
                  <c:v>-2.1209171670798814</c:v>
                </c:pt>
                <c:pt idx="11">
                  <c:v>2.2214699708412957</c:v>
                </c:pt>
              </c:numCache>
            </c:numRef>
          </c:val>
          <c:extLst>
            <c:ext xmlns:c16="http://schemas.microsoft.com/office/drawing/2014/chart" uri="{C3380CC4-5D6E-409C-BE32-E72D297353CC}">
              <c16:uniqueId val="{00000002-BF2F-4DC7-A2A9-CC6E5AC1FC0F}"/>
            </c:ext>
          </c:extLst>
        </c:ser>
        <c:dLbls>
          <c:showLegendKey val="0"/>
          <c:showVal val="0"/>
          <c:showCatName val="0"/>
          <c:showSerName val="0"/>
          <c:showPercent val="0"/>
          <c:showBubbleSize val="0"/>
        </c:dLbls>
        <c:gapWidth val="150"/>
        <c:axId val="138565816"/>
        <c:axId val="138566208"/>
      </c:barChart>
      <c:catAx>
        <c:axId val="138565816"/>
        <c:scaling>
          <c:orientation val="minMax"/>
        </c:scaling>
        <c:delete val="0"/>
        <c:axPos val="b"/>
        <c:numFmt formatCode="General" sourceLinked="0"/>
        <c:majorTickMark val="out"/>
        <c:minorTickMark val="none"/>
        <c:tickLblPos val="nextTo"/>
        <c:txPr>
          <a:bodyPr/>
          <a:lstStyle/>
          <a:p>
            <a:pPr>
              <a:defRPr sz="1100" b="1"/>
            </a:pPr>
            <a:endParaRPr lang="it-IT"/>
          </a:p>
        </c:txPr>
        <c:crossAx val="138566208"/>
        <c:crosses val="autoZero"/>
        <c:auto val="1"/>
        <c:lblAlgn val="ctr"/>
        <c:lblOffset val="100"/>
        <c:noMultiLvlLbl val="0"/>
      </c:catAx>
      <c:valAx>
        <c:axId val="138566208"/>
        <c:scaling>
          <c:orientation val="minMax"/>
        </c:scaling>
        <c:delete val="0"/>
        <c:axPos val="l"/>
        <c:numFmt formatCode="0.0" sourceLinked="1"/>
        <c:majorTickMark val="out"/>
        <c:minorTickMark val="none"/>
        <c:tickLblPos val="nextTo"/>
        <c:spPr>
          <a:ln>
            <a:prstDash val="dash"/>
          </a:ln>
        </c:spPr>
        <c:crossAx val="13856581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Foglio2!$A$10</c:f>
              <c:strCache>
                <c:ptCount val="1"/>
                <c:pt idx="0">
                  <c:v>  agricoltura</c:v>
                </c:pt>
              </c:strCache>
            </c:strRef>
          </c:tx>
          <c:spPr>
            <a:ln w="28575">
              <a:noFill/>
            </a:ln>
          </c:spPr>
          <c:marker>
            <c:symbol val="circle"/>
            <c:size val="23"/>
          </c:marker>
          <c:dLbls>
            <c:dLbl>
              <c:idx val="0"/>
              <c:layout>
                <c:manualLayout>
                  <c:x val="-2.5900739680267241E-2"/>
                  <c:y val="3.8633881291154394E-2"/>
                </c:manualLayout>
              </c:layout>
              <c:tx>
                <c:rich>
                  <a:bodyPr/>
                  <a:lstStyle/>
                  <a:p>
                    <a:r>
                      <a:rPr lang="en-US" dirty="0"/>
                      <a:t>  </a:t>
                    </a:r>
                    <a:r>
                      <a:rPr lang="en-US" b="1" dirty="0" err="1"/>
                      <a:t>agricoltura</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Foglio2!$T$10</c:f>
              <c:numCache>
                <c:formatCode>0.0</c:formatCode>
                <c:ptCount val="1"/>
                <c:pt idx="0">
                  <c:v>-14.172346186163754</c:v>
                </c:pt>
              </c:numCache>
            </c:numRef>
          </c:xVal>
          <c:yVal>
            <c:numRef>
              <c:f>Foglio2!$U$10</c:f>
              <c:numCache>
                <c:formatCode>0.0</c:formatCode>
                <c:ptCount val="1"/>
                <c:pt idx="0">
                  <c:v>-4.577537886651446</c:v>
                </c:pt>
              </c:numCache>
            </c:numRef>
          </c:yVal>
          <c:smooth val="0"/>
          <c:extLst>
            <c:ext xmlns:c16="http://schemas.microsoft.com/office/drawing/2014/chart" uri="{C3380CC4-5D6E-409C-BE32-E72D297353CC}">
              <c16:uniqueId val="{00000001-7ABA-41D0-8567-EC183781BD2D}"/>
            </c:ext>
          </c:extLst>
        </c:ser>
        <c:ser>
          <c:idx val="1"/>
          <c:order val="1"/>
          <c:tx>
            <c:strRef>
              <c:f>Foglio2!$A$11</c:f>
              <c:strCache>
                <c:ptCount val="1"/>
                <c:pt idx="0">
                  <c:v>  manifattura</c:v>
                </c:pt>
              </c:strCache>
            </c:strRef>
          </c:tx>
          <c:spPr>
            <a:ln w="28575">
              <a:noFill/>
            </a:ln>
          </c:spPr>
          <c:marker>
            <c:symbol val="circle"/>
            <c:size val="41"/>
          </c:marker>
          <c:dLbls>
            <c:dLbl>
              <c:idx val="0"/>
              <c:layout>
                <c:manualLayout>
                  <c:x val="-8.0808080808080815E-2"/>
                  <c:y val="6.0818713450292397E-2"/>
                </c:manualLayout>
              </c:layout>
              <c:tx>
                <c:rich>
                  <a:bodyPr/>
                  <a:lstStyle/>
                  <a:p>
                    <a:r>
                      <a:rPr lang="en-US" dirty="0"/>
                      <a:t>  </a:t>
                    </a:r>
                    <a:r>
                      <a:rPr lang="en-US" b="1" dirty="0" err="1"/>
                      <a:t>manifattura</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Foglio2!$T$11</c:f>
              <c:numCache>
                <c:formatCode>0.0</c:formatCode>
                <c:ptCount val="1"/>
                <c:pt idx="0">
                  <c:v>-13.692980116143069</c:v>
                </c:pt>
              </c:numCache>
            </c:numRef>
          </c:xVal>
          <c:yVal>
            <c:numRef>
              <c:f>Foglio2!$U$11</c:f>
              <c:numCache>
                <c:formatCode>0.0</c:formatCode>
                <c:ptCount val="1"/>
                <c:pt idx="0">
                  <c:v>-13.381935005560363</c:v>
                </c:pt>
              </c:numCache>
            </c:numRef>
          </c:yVal>
          <c:smooth val="0"/>
          <c:extLst>
            <c:ext xmlns:c16="http://schemas.microsoft.com/office/drawing/2014/chart" uri="{C3380CC4-5D6E-409C-BE32-E72D297353CC}">
              <c16:uniqueId val="{00000003-7ABA-41D0-8567-EC183781BD2D}"/>
            </c:ext>
          </c:extLst>
        </c:ser>
        <c:ser>
          <c:idx val="2"/>
          <c:order val="2"/>
          <c:tx>
            <c:strRef>
              <c:f>Foglio2!$A$12</c:f>
              <c:strCache>
                <c:ptCount val="1"/>
                <c:pt idx="0">
                  <c:v>  costruzioni</c:v>
                </c:pt>
              </c:strCache>
            </c:strRef>
          </c:tx>
          <c:spPr>
            <a:ln w="28575">
              <a:noFill/>
            </a:ln>
          </c:spPr>
          <c:marker>
            <c:symbol val="circle"/>
            <c:size val="45"/>
          </c:marker>
          <c:dLbls>
            <c:dLbl>
              <c:idx val="0"/>
              <c:layout>
                <c:manualLayout>
                  <c:x val="-0.13275613275613274"/>
                  <c:y val="5.3801169590643273E-2"/>
                </c:manualLayout>
              </c:layout>
              <c:tx>
                <c:rich>
                  <a:bodyPr/>
                  <a:lstStyle/>
                  <a:p>
                    <a:r>
                      <a:rPr lang="en-US" dirty="0"/>
                      <a:t>  </a:t>
                    </a:r>
                    <a:r>
                      <a:rPr lang="en-US" b="1" dirty="0" err="1"/>
                      <a:t>costruzioni</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4-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Foglio2!$T$12</c:f>
              <c:numCache>
                <c:formatCode>0.0</c:formatCode>
                <c:ptCount val="1"/>
                <c:pt idx="0">
                  <c:v>-6.3230835859679546</c:v>
                </c:pt>
              </c:numCache>
            </c:numRef>
          </c:xVal>
          <c:yVal>
            <c:numRef>
              <c:f>Foglio2!$U$12</c:f>
              <c:numCache>
                <c:formatCode>0.0</c:formatCode>
                <c:ptCount val="1"/>
                <c:pt idx="0">
                  <c:v>-22.989674991099132</c:v>
                </c:pt>
              </c:numCache>
            </c:numRef>
          </c:yVal>
          <c:smooth val="0"/>
          <c:extLst>
            <c:ext xmlns:c16="http://schemas.microsoft.com/office/drawing/2014/chart" uri="{C3380CC4-5D6E-409C-BE32-E72D297353CC}">
              <c16:uniqueId val="{00000005-7ABA-41D0-8567-EC183781BD2D}"/>
            </c:ext>
          </c:extLst>
        </c:ser>
        <c:ser>
          <c:idx val="3"/>
          <c:order val="3"/>
          <c:tx>
            <c:strRef>
              <c:f>Foglio2!$A$13</c:f>
              <c:strCache>
                <c:ptCount val="1"/>
                <c:pt idx="0">
                  <c:v>  commercio </c:v>
                </c:pt>
              </c:strCache>
            </c:strRef>
          </c:tx>
          <c:spPr>
            <a:ln w="28575">
              <a:noFill/>
            </a:ln>
          </c:spPr>
          <c:marker>
            <c:symbol val="circle"/>
            <c:size val="19"/>
          </c:marker>
          <c:dLbls>
            <c:dLbl>
              <c:idx val="0"/>
              <c:layout>
                <c:manualLayout>
                  <c:x val="-6.6378066378066383E-2"/>
                  <c:y val="3.0409356725146199E-2"/>
                </c:manualLayout>
              </c:layout>
              <c:tx>
                <c:rich>
                  <a:bodyPr/>
                  <a:lstStyle/>
                  <a:p>
                    <a:r>
                      <a:rPr lang="en-US" dirty="0"/>
                      <a:t>  </a:t>
                    </a:r>
                    <a:r>
                      <a:rPr lang="en-US" b="1" dirty="0" err="1"/>
                      <a:t>commercio</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6-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Foglio2!$T$13</c:f>
              <c:numCache>
                <c:formatCode>0.0</c:formatCode>
                <c:ptCount val="1"/>
                <c:pt idx="0">
                  <c:v>5.0354029732855654</c:v>
                </c:pt>
              </c:numCache>
            </c:numRef>
          </c:xVal>
          <c:yVal>
            <c:numRef>
              <c:f>Foglio2!$U$13</c:f>
              <c:numCache>
                <c:formatCode>0.0</c:formatCode>
                <c:ptCount val="1"/>
                <c:pt idx="0">
                  <c:v>-1.2386939338479037</c:v>
                </c:pt>
              </c:numCache>
            </c:numRef>
          </c:yVal>
          <c:smooth val="0"/>
          <c:extLst>
            <c:ext xmlns:c16="http://schemas.microsoft.com/office/drawing/2014/chart" uri="{C3380CC4-5D6E-409C-BE32-E72D297353CC}">
              <c16:uniqueId val="{00000007-7ABA-41D0-8567-EC183781BD2D}"/>
            </c:ext>
          </c:extLst>
        </c:ser>
        <c:ser>
          <c:idx val="4"/>
          <c:order val="4"/>
          <c:tx>
            <c:strRef>
              <c:f>Foglio2!$A$14</c:f>
              <c:strCache>
                <c:ptCount val="1"/>
                <c:pt idx="0">
                  <c:v>  trasporti e logistica</c:v>
                </c:pt>
              </c:strCache>
            </c:strRef>
          </c:tx>
          <c:spPr>
            <a:ln w="28575">
              <a:noFill/>
            </a:ln>
          </c:spPr>
          <c:marker>
            <c:symbol val="circle"/>
            <c:size val="11"/>
          </c:marker>
          <c:dLbls>
            <c:dLbl>
              <c:idx val="0"/>
              <c:layout>
                <c:manualLayout>
                  <c:x val="-0.14249025689970571"/>
                  <c:y val="-2.4862365888474468E-2"/>
                </c:manualLayout>
              </c:layout>
              <c:tx>
                <c:rich>
                  <a:bodyPr/>
                  <a:lstStyle/>
                  <a:p>
                    <a:r>
                      <a:rPr lang="en-US" dirty="0"/>
                      <a:t>  </a:t>
                    </a:r>
                    <a:r>
                      <a:rPr lang="en-US" b="1" dirty="0" err="1"/>
                      <a:t>trasporti</a:t>
                    </a:r>
                    <a:r>
                      <a:rPr lang="en-US" b="1" dirty="0"/>
                      <a:t> e </a:t>
                    </a:r>
                    <a:r>
                      <a:rPr lang="en-US" b="1" dirty="0" err="1"/>
                      <a:t>logistica</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8-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Foglio2!$T$14</c:f>
              <c:numCache>
                <c:formatCode>0.0</c:formatCode>
                <c:ptCount val="1"/>
                <c:pt idx="0">
                  <c:v>1.6678248783877734</c:v>
                </c:pt>
              </c:numCache>
            </c:numRef>
          </c:xVal>
          <c:yVal>
            <c:numRef>
              <c:f>Foglio2!$U$14</c:f>
              <c:numCache>
                <c:formatCode>0.0</c:formatCode>
                <c:ptCount val="1"/>
                <c:pt idx="0">
                  <c:v>8.5513938772019821E-2</c:v>
                </c:pt>
              </c:numCache>
            </c:numRef>
          </c:yVal>
          <c:smooth val="0"/>
          <c:extLst>
            <c:ext xmlns:c16="http://schemas.microsoft.com/office/drawing/2014/chart" uri="{C3380CC4-5D6E-409C-BE32-E72D297353CC}">
              <c16:uniqueId val="{00000009-7ABA-41D0-8567-EC183781BD2D}"/>
            </c:ext>
          </c:extLst>
        </c:ser>
        <c:ser>
          <c:idx val="5"/>
          <c:order val="5"/>
          <c:tx>
            <c:strRef>
              <c:f>Foglio2!$A$15</c:f>
              <c:strCache>
                <c:ptCount val="1"/>
                <c:pt idx="0">
                  <c:v>  turismo</c:v>
                </c:pt>
              </c:strCache>
            </c:strRef>
          </c:tx>
          <c:spPr>
            <a:ln w="28575">
              <a:noFill/>
            </a:ln>
          </c:spPr>
          <c:marker>
            <c:symbol val="circle"/>
            <c:size val="57"/>
          </c:marker>
          <c:dLbls>
            <c:dLbl>
              <c:idx val="0"/>
              <c:layout>
                <c:manualLayout>
                  <c:x val="-2.0593334924043478E-2"/>
                  <c:y val="-4.9763779527559053E-2"/>
                </c:manualLayout>
              </c:layout>
              <c:tx>
                <c:rich>
                  <a:bodyPr/>
                  <a:lstStyle/>
                  <a:p>
                    <a:r>
                      <a:rPr lang="en-US" b="1" dirty="0"/>
                      <a:t>  turismo*</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A-7ABA-41D0-8567-EC183781BD2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xVal>
            <c:numRef>
              <c:f>Foglio2!$T$15</c:f>
              <c:numCache>
                <c:formatCode>0.0</c:formatCode>
                <c:ptCount val="1"/>
                <c:pt idx="0">
                  <c:v>43.054294534229143</c:v>
                </c:pt>
              </c:numCache>
            </c:numRef>
          </c:xVal>
          <c:yVal>
            <c:numRef>
              <c:f>Foglio2!$U$15</c:f>
              <c:numCache>
                <c:formatCode>0.0</c:formatCode>
                <c:ptCount val="1"/>
                <c:pt idx="0">
                  <c:v>19.844831520498964</c:v>
                </c:pt>
              </c:numCache>
            </c:numRef>
          </c:yVal>
          <c:smooth val="0"/>
          <c:extLst>
            <c:ext xmlns:c16="http://schemas.microsoft.com/office/drawing/2014/chart" uri="{C3380CC4-5D6E-409C-BE32-E72D297353CC}">
              <c16:uniqueId val="{0000000B-7ABA-41D0-8567-EC183781BD2D}"/>
            </c:ext>
          </c:extLst>
        </c:ser>
        <c:ser>
          <c:idx val="6"/>
          <c:order val="6"/>
          <c:tx>
            <c:strRef>
              <c:f>Foglio2!$A$16</c:f>
              <c:strCache>
                <c:ptCount val="1"/>
                <c:pt idx="0">
                  <c:v>  comunicazione</c:v>
                </c:pt>
              </c:strCache>
            </c:strRef>
          </c:tx>
          <c:spPr>
            <a:ln w="28575">
              <a:noFill/>
            </a:ln>
          </c:spPr>
          <c:marker>
            <c:symbol val="circle"/>
            <c:size val="19"/>
          </c:marker>
          <c:dLbls>
            <c:dLbl>
              <c:idx val="0"/>
              <c:layout>
                <c:manualLayout>
                  <c:x val="-3.0914431150651622E-2"/>
                  <c:y val="-4.0407238568863101E-2"/>
                </c:manualLayout>
              </c:layout>
              <c:tx>
                <c:rich>
                  <a:bodyPr/>
                  <a:lstStyle/>
                  <a:p>
                    <a:r>
                      <a:rPr lang="en-US" dirty="0"/>
                      <a:t>  </a:t>
                    </a:r>
                    <a:r>
                      <a:rPr lang="en-US" b="1" dirty="0" err="1"/>
                      <a:t>comunicazione</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C-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Foglio2!$T$16</c:f>
              <c:numCache>
                <c:formatCode>0.0</c:formatCode>
                <c:ptCount val="1"/>
                <c:pt idx="0">
                  <c:v>7.4080653757328214</c:v>
                </c:pt>
              </c:numCache>
            </c:numRef>
          </c:xVal>
          <c:yVal>
            <c:numRef>
              <c:f>Foglio2!$U$16</c:f>
              <c:numCache>
                <c:formatCode>0.0</c:formatCode>
                <c:ptCount val="1"/>
                <c:pt idx="0">
                  <c:v>0.18227009113504933</c:v>
                </c:pt>
              </c:numCache>
            </c:numRef>
          </c:yVal>
          <c:smooth val="0"/>
          <c:extLst>
            <c:ext xmlns:c16="http://schemas.microsoft.com/office/drawing/2014/chart" uri="{C3380CC4-5D6E-409C-BE32-E72D297353CC}">
              <c16:uniqueId val="{0000000D-7ABA-41D0-8567-EC183781BD2D}"/>
            </c:ext>
          </c:extLst>
        </c:ser>
        <c:ser>
          <c:idx val="7"/>
          <c:order val="7"/>
          <c:tx>
            <c:strRef>
              <c:f>Foglio2!$A$17</c:f>
              <c:strCache>
                <c:ptCount val="1"/>
                <c:pt idx="0">
                  <c:v>  credito</c:v>
                </c:pt>
              </c:strCache>
            </c:strRef>
          </c:tx>
          <c:spPr>
            <a:ln w="28575">
              <a:noFill/>
            </a:ln>
          </c:spPr>
          <c:marker>
            <c:symbol val="circle"/>
            <c:size val="23"/>
          </c:marker>
          <c:dLbls>
            <c:dLbl>
              <c:idx val="0"/>
              <c:layout>
                <c:manualLayout>
                  <c:x val="-4.0404040404040407E-2"/>
                  <c:y val="5.146198830409357E-2"/>
                </c:manualLayout>
              </c:layout>
              <c:tx>
                <c:rich>
                  <a:bodyPr/>
                  <a:lstStyle/>
                  <a:p>
                    <a:r>
                      <a:rPr lang="en-US" dirty="0"/>
                      <a:t>  </a:t>
                    </a:r>
                    <a:r>
                      <a:rPr lang="en-US" b="1" dirty="0" err="1"/>
                      <a:t>credito</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E-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Foglio2!$T$17</c:f>
              <c:numCache>
                <c:formatCode>0.0</c:formatCode>
                <c:ptCount val="1"/>
                <c:pt idx="0">
                  <c:v>1.9592836369202615</c:v>
                </c:pt>
              </c:numCache>
            </c:numRef>
          </c:xVal>
          <c:yVal>
            <c:numRef>
              <c:f>Foglio2!$U$17</c:f>
              <c:numCache>
                <c:formatCode>0.0</c:formatCode>
                <c:ptCount val="1"/>
                <c:pt idx="0">
                  <c:v>-6.2227227931859685</c:v>
                </c:pt>
              </c:numCache>
            </c:numRef>
          </c:yVal>
          <c:smooth val="0"/>
          <c:extLst>
            <c:ext xmlns:c16="http://schemas.microsoft.com/office/drawing/2014/chart" uri="{C3380CC4-5D6E-409C-BE32-E72D297353CC}">
              <c16:uniqueId val="{0000000F-7ABA-41D0-8567-EC183781BD2D}"/>
            </c:ext>
          </c:extLst>
        </c:ser>
        <c:ser>
          <c:idx val="8"/>
          <c:order val="8"/>
          <c:tx>
            <c:strRef>
              <c:f>Foglio2!$A$18</c:f>
              <c:strCache>
                <c:ptCount val="1"/>
                <c:pt idx="0">
                  <c:v>  immobiliare</c:v>
                </c:pt>
              </c:strCache>
            </c:strRef>
          </c:tx>
          <c:spPr>
            <a:ln w="28575">
              <a:noFill/>
            </a:ln>
          </c:spPr>
          <c:marker>
            <c:symbol val="circle"/>
            <c:size val="30"/>
          </c:marker>
          <c:dLbls>
            <c:dLbl>
              <c:idx val="0"/>
              <c:layout>
                <c:manualLayout>
                  <c:x val="-7.7701991796479991E-2"/>
                  <c:y val="5.659253119675834E-2"/>
                </c:manualLayout>
              </c:layout>
              <c:tx>
                <c:rich>
                  <a:bodyPr/>
                  <a:lstStyle/>
                  <a:p>
                    <a:r>
                      <a:rPr lang="en-US" b="1" dirty="0"/>
                      <a:t>  </a:t>
                    </a:r>
                    <a:r>
                      <a:rPr lang="en-US" b="1" dirty="0" err="1"/>
                      <a:t>immobiliare</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0-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Foglio2!$T$18</c:f>
              <c:numCache>
                <c:formatCode>0.0</c:formatCode>
                <c:ptCount val="1"/>
                <c:pt idx="0">
                  <c:v>30.455153949129855</c:v>
                </c:pt>
              </c:numCache>
            </c:numRef>
          </c:xVal>
          <c:yVal>
            <c:numRef>
              <c:f>Foglio2!$U$18</c:f>
              <c:numCache>
                <c:formatCode>0.0</c:formatCode>
                <c:ptCount val="1"/>
                <c:pt idx="0">
                  <c:v>11.754587155963304</c:v>
                </c:pt>
              </c:numCache>
            </c:numRef>
          </c:yVal>
          <c:smooth val="0"/>
          <c:extLst>
            <c:ext xmlns:c16="http://schemas.microsoft.com/office/drawing/2014/chart" uri="{C3380CC4-5D6E-409C-BE32-E72D297353CC}">
              <c16:uniqueId val="{00000011-7ABA-41D0-8567-EC183781BD2D}"/>
            </c:ext>
          </c:extLst>
        </c:ser>
        <c:ser>
          <c:idx val="9"/>
          <c:order val="9"/>
          <c:tx>
            <c:strRef>
              <c:f>Foglio2!$A$19</c:f>
              <c:strCache>
                <c:ptCount val="1"/>
                <c:pt idx="0">
                  <c:v>  professioni</c:v>
                </c:pt>
              </c:strCache>
            </c:strRef>
          </c:tx>
          <c:spPr>
            <a:ln w="28575">
              <a:noFill/>
            </a:ln>
          </c:spPr>
          <c:marker>
            <c:symbol val="circle"/>
            <c:size val="42"/>
          </c:marker>
          <c:dLbls>
            <c:dLbl>
              <c:idx val="0"/>
              <c:layout>
                <c:manualLayout>
                  <c:x val="-6.3492063492063489E-2"/>
                  <c:y val="7.0175438596491224E-2"/>
                </c:manualLayout>
              </c:layout>
              <c:tx>
                <c:rich>
                  <a:bodyPr/>
                  <a:lstStyle/>
                  <a:p>
                    <a:r>
                      <a:rPr lang="en-US" dirty="0"/>
                      <a:t>  </a:t>
                    </a:r>
                    <a:r>
                      <a:rPr lang="en-US" b="1" dirty="0" err="1"/>
                      <a:t>professioni</a:t>
                    </a:r>
                    <a:endParaRPr lang="en-US"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2-7ABA-41D0-8567-EC183781BD2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Foglio2!$T$19</c:f>
              <c:numCache>
                <c:formatCode>0.0</c:formatCode>
                <c:ptCount val="1"/>
                <c:pt idx="0">
                  <c:v>43.201113430758511</c:v>
                </c:pt>
              </c:numCache>
            </c:numRef>
          </c:xVal>
          <c:yVal>
            <c:numRef>
              <c:f>Foglio2!$U$19</c:f>
              <c:numCache>
                <c:formatCode>0.0</c:formatCode>
                <c:ptCount val="1"/>
                <c:pt idx="0">
                  <c:v>13.281708749265986</c:v>
                </c:pt>
              </c:numCache>
            </c:numRef>
          </c:yVal>
          <c:smooth val="0"/>
          <c:extLst>
            <c:ext xmlns:c16="http://schemas.microsoft.com/office/drawing/2014/chart" uri="{C3380CC4-5D6E-409C-BE32-E72D297353CC}">
              <c16:uniqueId val="{00000013-7ABA-41D0-8567-EC183781BD2D}"/>
            </c:ext>
          </c:extLst>
        </c:ser>
        <c:ser>
          <c:idx val="10"/>
          <c:order val="10"/>
          <c:tx>
            <c:strRef>
              <c:f>Foglio2!$A$20</c:f>
              <c:strCache>
                <c:ptCount val="1"/>
                <c:pt idx="0">
                  <c:v>  PA</c:v>
                </c:pt>
              </c:strCache>
            </c:strRef>
          </c:tx>
          <c:spPr>
            <a:ln w="28575">
              <a:noFill/>
            </a:ln>
          </c:spPr>
          <c:marker>
            <c:symbol val="circle"/>
            <c:size val="13"/>
          </c:marker>
          <c:dLbls>
            <c:dLbl>
              <c:idx val="0"/>
              <c:layout>
                <c:manualLayout>
                  <c:x val="-2.8762200179523013E-2"/>
                  <c:y val="-5.2291753004558642E-2"/>
                </c:manualLayout>
              </c:layout>
              <c:tx>
                <c:rich>
                  <a:bodyPr/>
                  <a:lstStyle/>
                  <a:p>
                    <a:r>
                      <a:rPr lang="en-US" dirty="0"/>
                      <a:t>  </a:t>
                    </a:r>
                    <a:r>
                      <a:rPr lang="en-US" b="1" dirty="0"/>
                      <a:t>PA</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4-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Foglio2!$T$20</c:f>
              <c:numCache>
                <c:formatCode>0.0</c:formatCode>
                <c:ptCount val="1"/>
                <c:pt idx="0">
                  <c:v>2.5453994502283379</c:v>
                </c:pt>
              </c:numCache>
            </c:numRef>
          </c:xVal>
          <c:yVal>
            <c:numRef>
              <c:f>Foglio2!$U$20</c:f>
              <c:numCache>
                <c:formatCode>0.0</c:formatCode>
                <c:ptCount val="1"/>
                <c:pt idx="0">
                  <c:v>0.79569389187923389</c:v>
                </c:pt>
              </c:numCache>
            </c:numRef>
          </c:yVal>
          <c:smooth val="0"/>
          <c:extLst>
            <c:ext xmlns:c16="http://schemas.microsoft.com/office/drawing/2014/chart" uri="{C3380CC4-5D6E-409C-BE32-E72D297353CC}">
              <c16:uniqueId val="{00000015-7ABA-41D0-8567-EC183781BD2D}"/>
            </c:ext>
          </c:extLst>
        </c:ser>
        <c:ser>
          <c:idx val="11"/>
          <c:order val="11"/>
          <c:tx>
            <c:strRef>
              <c:f>Foglio2!$A$21</c:f>
              <c:strCache>
                <c:ptCount val="1"/>
                <c:pt idx="0">
                  <c:v>tempo libero</c:v>
                </c:pt>
              </c:strCache>
            </c:strRef>
          </c:tx>
          <c:spPr>
            <a:ln w="28575">
              <a:noFill/>
            </a:ln>
          </c:spPr>
          <c:marker>
            <c:symbol val="circle"/>
            <c:size val="33"/>
          </c:marker>
          <c:dLbls>
            <c:dLbl>
              <c:idx val="0"/>
              <c:layout>
                <c:manualLayout>
                  <c:x val="-8.3743054845416942E-2"/>
                  <c:y val="-5.6970115577658034E-2"/>
                </c:manualLayout>
              </c:layout>
              <c:tx>
                <c:rich>
                  <a:bodyPr/>
                  <a:lstStyle/>
                  <a:p>
                    <a:r>
                      <a:rPr lang="en-US" b="1" dirty="0"/>
                      <a:t>tempo libero</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16-7ABA-41D0-8567-EC183781BD2D}"/>
                </c:ext>
              </c:extLst>
            </c:dLbl>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xVal>
            <c:numRef>
              <c:f>Foglio2!$T$21</c:f>
              <c:numCache>
                <c:formatCode>0.0</c:formatCode>
                <c:ptCount val="1"/>
                <c:pt idx="0">
                  <c:v>37.124474390799925</c:v>
                </c:pt>
              </c:numCache>
            </c:numRef>
          </c:xVal>
          <c:yVal>
            <c:numRef>
              <c:f>Foglio2!$U$21</c:f>
              <c:numCache>
                <c:formatCode>0.0</c:formatCode>
                <c:ptCount val="1"/>
                <c:pt idx="0">
                  <c:v>12.948589550993145</c:v>
                </c:pt>
              </c:numCache>
            </c:numRef>
          </c:yVal>
          <c:smooth val="0"/>
          <c:extLst>
            <c:ext xmlns:c16="http://schemas.microsoft.com/office/drawing/2014/chart" uri="{C3380CC4-5D6E-409C-BE32-E72D297353CC}">
              <c16:uniqueId val="{00000017-7ABA-41D0-8567-EC183781BD2D}"/>
            </c:ext>
          </c:extLst>
        </c:ser>
        <c:dLbls>
          <c:showLegendKey val="0"/>
          <c:showVal val="0"/>
          <c:showCatName val="0"/>
          <c:showSerName val="0"/>
          <c:showPercent val="0"/>
          <c:showBubbleSize val="0"/>
        </c:dLbls>
        <c:axId val="201012064"/>
        <c:axId val="201012456"/>
      </c:scatterChart>
      <c:valAx>
        <c:axId val="201012064"/>
        <c:scaling>
          <c:orientation val="minMax"/>
        </c:scaling>
        <c:delete val="0"/>
        <c:axPos val="b"/>
        <c:numFmt formatCode="0.0" sourceLinked="1"/>
        <c:majorTickMark val="out"/>
        <c:minorTickMark val="none"/>
        <c:tickLblPos val="nextTo"/>
        <c:crossAx val="201012456"/>
        <c:crosses val="autoZero"/>
        <c:crossBetween val="midCat"/>
      </c:valAx>
      <c:valAx>
        <c:axId val="201012456"/>
        <c:scaling>
          <c:orientation val="minMax"/>
        </c:scaling>
        <c:delete val="0"/>
        <c:axPos val="l"/>
        <c:numFmt formatCode="0.0" sourceLinked="1"/>
        <c:majorTickMark val="out"/>
        <c:minorTickMark val="none"/>
        <c:tickLblPos val="nextTo"/>
        <c:crossAx val="201012064"/>
        <c:crosses val="autoZero"/>
        <c:crossBetween val="midCat"/>
      </c:valAx>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31448886631644E-2"/>
          <c:y val="2.694531374317085E-2"/>
          <c:w val="0.95742238957576142"/>
          <c:h val="0.94610937251365834"/>
        </c:manualLayout>
      </c:layout>
      <c:barChart>
        <c:barDir val="col"/>
        <c:grouping val="clustered"/>
        <c:varyColors val="0"/>
        <c:ser>
          <c:idx val="0"/>
          <c:order val="0"/>
          <c:invertIfNegative val="0"/>
          <c:dPt>
            <c:idx val="5"/>
            <c:invertIfNegative val="0"/>
            <c:bubble3D val="0"/>
            <c:spPr>
              <a:solidFill>
                <a:schemeClr val="accent3">
                  <a:lumMod val="75000"/>
                </a:schemeClr>
              </a:solidFill>
            </c:spPr>
            <c:extLst>
              <c:ext xmlns:c16="http://schemas.microsoft.com/office/drawing/2014/chart" uri="{C3380CC4-5D6E-409C-BE32-E72D297353CC}">
                <c16:uniqueId val="{00000001-4CED-478F-9B34-6136D833BF37}"/>
              </c:ext>
            </c:extLst>
          </c:dPt>
          <c:dLbls>
            <c:dLbl>
              <c:idx val="3"/>
              <c:layout>
                <c:manualLayout>
                  <c:x val="0"/>
                  <c:y val="9.46345459205085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CED-478F-9B34-6136D833BF37}"/>
                </c:ext>
              </c:extLst>
            </c:dLbl>
            <c:spPr>
              <a:solidFill>
                <a:srgbClr val="F79646">
                  <a:lumMod val="20000"/>
                  <a:lumOff val="80000"/>
                </a:srgbClr>
              </a:solidFill>
              <a:ln>
                <a:solidFill>
                  <a:srgbClr val="4F81BD"/>
                </a:solidFill>
              </a:ln>
            </c:spPr>
            <c:txPr>
              <a:bodyPr/>
              <a:lstStyle/>
              <a:p>
                <a:pPr>
                  <a:defRPr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Foglio2!$A$46:$A$57</c:f>
              <c:strCache>
                <c:ptCount val="12"/>
                <c:pt idx="0">
                  <c:v>agricoltura</c:v>
                </c:pt>
                <c:pt idx="1">
                  <c:v>manifattura</c:v>
                </c:pt>
                <c:pt idx="2">
                  <c:v>costruzioni</c:v>
                </c:pt>
                <c:pt idx="3">
                  <c:v>commercio </c:v>
                </c:pt>
                <c:pt idx="4">
                  <c:v>trasporti e logistica</c:v>
                </c:pt>
                <c:pt idx="5">
                  <c:v>turismo</c:v>
                </c:pt>
                <c:pt idx="6">
                  <c:v>comunicazione</c:v>
                </c:pt>
                <c:pt idx="7">
                  <c:v>credito</c:v>
                </c:pt>
                <c:pt idx="8">
                  <c:v>immobiliare</c:v>
                </c:pt>
                <c:pt idx="9">
                  <c:v>professioni</c:v>
                </c:pt>
                <c:pt idx="10">
                  <c:v>PA</c:v>
                </c:pt>
                <c:pt idx="11">
                  <c:v>tempo libero e serv. alle persone</c:v>
                </c:pt>
              </c:strCache>
            </c:strRef>
          </c:cat>
          <c:val>
            <c:numRef>
              <c:f>Foglio2!$U$10:$U$21</c:f>
              <c:numCache>
                <c:formatCode>0.0</c:formatCode>
                <c:ptCount val="12"/>
                <c:pt idx="0">
                  <c:v>-4.577537886651446</c:v>
                </c:pt>
                <c:pt idx="1">
                  <c:v>-13.381935005560363</c:v>
                </c:pt>
                <c:pt idx="2">
                  <c:v>-22.989674991099132</c:v>
                </c:pt>
                <c:pt idx="3">
                  <c:v>-1.2386939338479037</c:v>
                </c:pt>
                <c:pt idx="4">
                  <c:v>8.5513938772019821E-2</c:v>
                </c:pt>
                <c:pt idx="5">
                  <c:v>19.844831520498964</c:v>
                </c:pt>
                <c:pt idx="6">
                  <c:v>0.18227009113504933</c:v>
                </c:pt>
                <c:pt idx="7">
                  <c:v>-6.2227227931859685</c:v>
                </c:pt>
                <c:pt idx="8">
                  <c:v>11.754587155963304</c:v>
                </c:pt>
                <c:pt idx="9">
                  <c:v>13.281708749265986</c:v>
                </c:pt>
                <c:pt idx="10">
                  <c:v>0.79569389187923389</c:v>
                </c:pt>
                <c:pt idx="11">
                  <c:v>12.948589550993145</c:v>
                </c:pt>
              </c:numCache>
            </c:numRef>
          </c:val>
          <c:extLst>
            <c:ext xmlns:c16="http://schemas.microsoft.com/office/drawing/2014/chart" uri="{C3380CC4-5D6E-409C-BE32-E72D297353CC}">
              <c16:uniqueId val="{00000003-4CED-478F-9B34-6136D833BF37}"/>
            </c:ext>
          </c:extLst>
        </c:ser>
        <c:dLbls>
          <c:showLegendKey val="0"/>
          <c:showVal val="0"/>
          <c:showCatName val="0"/>
          <c:showSerName val="0"/>
          <c:showPercent val="0"/>
          <c:showBubbleSize val="0"/>
        </c:dLbls>
        <c:gapWidth val="150"/>
        <c:axId val="201013240"/>
        <c:axId val="201013632"/>
      </c:barChart>
      <c:catAx>
        <c:axId val="201013240"/>
        <c:scaling>
          <c:orientation val="minMax"/>
        </c:scaling>
        <c:delete val="0"/>
        <c:axPos val="b"/>
        <c:numFmt formatCode="General" sourceLinked="0"/>
        <c:majorTickMark val="out"/>
        <c:minorTickMark val="none"/>
        <c:tickLblPos val="nextTo"/>
        <c:txPr>
          <a:bodyPr/>
          <a:lstStyle/>
          <a:p>
            <a:pPr>
              <a:defRPr sz="1100" b="1"/>
            </a:pPr>
            <a:endParaRPr lang="it-IT"/>
          </a:p>
        </c:txPr>
        <c:crossAx val="201013632"/>
        <c:crosses val="autoZero"/>
        <c:auto val="1"/>
        <c:lblAlgn val="ctr"/>
        <c:lblOffset val="100"/>
        <c:noMultiLvlLbl val="0"/>
      </c:catAx>
      <c:valAx>
        <c:axId val="201013632"/>
        <c:scaling>
          <c:orientation val="minMax"/>
        </c:scaling>
        <c:delete val="1"/>
        <c:axPos val="l"/>
        <c:numFmt formatCode="0.0" sourceLinked="1"/>
        <c:majorTickMark val="out"/>
        <c:minorTickMark val="none"/>
        <c:tickLblPos val="nextTo"/>
        <c:crossAx val="201013240"/>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6C5F7AD-3CCE-4522-B697-ADD96269759D}" type="datetimeFigureOut">
              <a:rPr lang="it-IT" smtClean="0"/>
              <a:t>24/03/2018</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8D336DB-A541-4048-ADAA-E3A3E176DD6A}" type="slidenum">
              <a:rPr lang="it-IT" smtClean="0"/>
              <a:t>‹N›</a:t>
            </a:fld>
            <a:endParaRPr lang="it-IT"/>
          </a:p>
        </p:txBody>
      </p:sp>
    </p:spTree>
    <p:extLst>
      <p:ext uri="{BB962C8B-B14F-4D97-AF65-F5344CB8AC3E}">
        <p14:creationId xmlns:p14="http://schemas.microsoft.com/office/powerpoint/2010/main" val="1079906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5EC5B3D-7E77-4AB1-A2FD-061D66D64AC4}" type="datetimeFigureOut">
              <a:rPr lang="it-IT" smtClean="0"/>
              <a:t>24/03/2018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661F191-398F-4EB6-851D-F5FDBA05EDD7}" type="slidenum">
              <a:rPr lang="it-IT" smtClean="0"/>
              <a:t>‹N›</a:t>
            </a:fld>
            <a:endParaRPr lang="it-IT"/>
          </a:p>
        </p:txBody>
      </p:sp>
    </p:spTree>
    <p:extLst>
      <p:ext uri="{BB962C8B-B14F-4D97-AF65-F5344CB8AC3E}">
        <p14:creationId xmlns:p14="http://schemas.microsoft.com/office/powerpoint/2010/main" val="160374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661F191-398F-4EB6-851D-F5FDBA05EDD7}" type="slidenum">
              <a:rPr lang="it-IT" smtClean="0"/>
              <a:t>10</a:t>
            </a:fld>
            <a:endParaRPr lang="it-IT"/>
          </a:p>
        </p:txBody>
      </p:sp>
    </p:spTree>
    <p:extLst>
      <p:ext uri="{BB962C8B-B14F-4D97-AF65-F5344CB8AC3E}">
        <p14:creationId xmlns:p14="http://schemas.microsoft.com/office/powerpoint/2010/main" val="213287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F2EBEE6-DD63-4770-9E54-0AFE5A6D47A8}"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190308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D3B4B40-02CD-44AC-A09C-F556552F2347}"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22640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603ED3-28BD-45EF-82D1-55EB417C692B}"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815507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721782-CB71-4462-84E1-23BEE3799835}" type="datetime1">
              <a:rPr lang="it-IT" smtClean="0">
                <a:solidFill>
                  <a:prstClr val="black">
                    <a:tint val="75000"/>
                  </a:prstClr>
                </a:solidFill>
              </a:rPr>
              <a:t>24/03/2018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0043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6EFC74F-17C0-4008-9378-EE17972D9755}" type="datetime1">
              <a:rPr lang="it-IT" smtClean="0">
                <a:solidFill>
                  <a:prstClr val="black">
                    <a:tint val="75000"/>
                  </a:prstClr>
                </a:solidFill>
              </a:rPr>
              <a:t>24/03/2018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89944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2054656-E2C8-4863-B72D-5E5EDFB3F9BA}" type="datetime1">
              <a:rPr lang="it-IT" smtClean="0">
                <a:solidFill>
                  <a:prstClr val="black">
                    <a:tint val="75000"/>
                  </a:prstClr>
                </a:solidFill>
              </a:rPr>
              <a:t>24/03/2018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556394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DDCDF81-5726-4620-82A6-5DC2567CB84D}" type="datetime1">
              <a:rPr lang="it-IT" smtClean="0">
                <a:solidFill>
                  <a:prstClr val="black">
                    <a:tint val="75000"/>
                  </a:prstClr>
                </a:solidFill>
              </a:rPr>
              <a:t>24/03/2018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47314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C02CD59-0F6D-40B7-9D56-2B8615658242}" type="datetime1">
              <a:rPr lang="it-IT" smtClean="0">
                <a:solidFill>
                  <a:prstClr val="black">
                    <a:tint val="75000"/>
                  </a:prstClr>
                </a:solidFill>
              </a:rPr>
              <a:t>24/03/2018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910603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EF21A95-4736-4208-A204-3F8C0764ECF0}" type="datetime1">
              <a:rPr lang="it-IT" smtClean="0">
                <a:solidFill>
                  <a:prstClr val="black">
                    <a:tint val="75000"/>
                  </a:prstClr>
                </a:solidFill>
              </a:rPr>
              <a:t>24/03/2018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45828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650719D-0A17-4B6C-991F-6C9AF66CE3AA}" type="datetime1">
              <a:rPr lang="it-IT" smtClean="0">
                <a:solidFill>
                  <a:prstClr val="black">
                    <a:tint val="75000"/>
                  </a:prstClr>
                </a:solidFill>
              </a:rPr>
              <a:t>24/03/2018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94411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818E88-0245-438B-AE35-5266D28C0436}" type="datetime1">
              <a:rPr lang="it-IT" smtClean="0">
                <a:solidFill>
                  <a:prstClr val="black">
                    <a:tint val="75000"/>
                  </a:prstClr>
                </a:solidFill>
              </a:rPr>
              <a:t>24/03/2018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9412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AB09133-885F-4087-BE69-6E6D74A27A10}"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3663987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2D41227-D24B-48D3-9E20-291AAF05D530}" type="datetime1">
              <a:rPr lang="it-IT" smtClean="0">
                <a:solidFill>
                  <a:prstClr val="black">
                    <a:tint val="75000"/>
                  </a:prstClr>
                </a:solidFill>
              </a:rPr>
              <a:t>24/03/2018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272683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240A22-33F7-4FA8-A579-64FE04D0C372}" type="datetime1">
              <a:rPr lang="it-IT" smtClean="0">
                <a:solidFill>
                  <a:prstClr val="black">
                    <a:tint val="75000"/>
                  </a:prstClr>
                </a:solidFill>
              </a:rPr>
              <a:t>24/03/2018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83792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72C2929-AEE6-4564-AE9A-37932FA5CFCB}" type="datetime1">
              <a:rPr lang="it-IT" smtClean="0">
                <a:solidFill>
                  <a:prstClr val="black">
                    <a:tint val="75000"/>
                  </a:prstClr>
                </a:solidFill>
              </a:rPr>
              <a:t>24/03/2018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92137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DB0AD350-12B0-49B8-8626-F8BF0EEF1489}" type="datetime1">
              <a:rPr lang="it-IT" smtClean="0">
                <a:solidFill>
                  <a:prstClr val="black">
                    <a:tint val="75000"/>
                  </a:prstClr>
                </a:solidFill>
              </a:rPr>
              <a:t>24/03/2018</a:t>
            </a:fld>
            <a:endParaRPr lang="it-IT" dirty="0">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10" name="Rectangle 30"/>
          <p:cNvSpPr>
            <a:spLocks noChangeArrowheads="1"/>
          </p:cNvSpPr>
          <p:nvPr userDrawn="1"/>
        </p:nvSpPr>
        <p:spPr bwMode="auto">
          <a:xfrm>
            <a:off x="612440" y="6041592"/>
            <a:ext cx="7920000" cy="3600"/>
          </a:xfrm>
          <a:prstGeom prst="rect">
            <a:avLst/>
          </a:prstGeom>
          <a:solidFill>
            <a:srgbClr val="00467F"/>
          </a:solidFill>
          <a:ln w="9525">
            <a:solidFill>
              <a:srgbClr val="00467F"/>
            </a:solidFill>
            <a:miter lim="800000"/>
            <a:headEnd/>
            <a:tailEnd/>
          </a:ln>
          <a:effectLst/>
        </p:spPr>
        <p:txBody>
          <a:bodyPr wrap="none" anchor="ctr"/>
          <a:lstStyle/>
          <a:p>
            <a:pPr>
              <a:defRPr/>
            </a:pPr>
            <a:endParaRPr lang="it-IT">
              <a:solidFill>
                <a:prstClr val="black"/>
              </a:solidFill>
            </a:endParaRPr>
          </a:p>
        </p:txBody>
      </p:sp>
      <p:sp>
        <p:nvSpPr>
          <p:cNvPr id="11" name="Rectangle 32"/>
          <p:cNvSpPr>
            <a:spLocks noChangeArrowheads="1"/>
          </p:cNvSpPr>
          <p:nvPr userDrawn="1"/>
        </p:nvSpPr>
        <p:spPr bwMode="auto">
          <a:xfrm>
            <a:off x="0" y="0"/>
            <a:ext cx="9144000" cy="6851650"/>
          </a:xfrm>
          <a:prstGeom prst="rect">
            <a:avLst/>
          </a:prstGeom>
          <a:noFill/>
          <a:ln w="12700" cap="sq">
            <a:solidFill>
              <a:srgbClr val="595959"/>
            </a:solidFill>
            <a:miter lim="800000"/>
            <a:headEnd type="none" w="sm" len="sm"/>
            <a:tailEnd type="none" w="sm" len="sm"/>
          </a:ln>
          <a:effectLst/>
        </p:spPr>
        <p:txBody>
          <a:bodyPr wrap="none" anchor="ctr"/>
          <a:lstStyle/>
          <a:p>
            <a:pPr>
              <a:defRPr/>
            </a:pPr>
            <a:endParaRPr lang="it-IT">
              <a:solidFill>
                <a:prstClr val="black"/>
              </a:solidFill>
            </a:endParaRPr>
          </a:p>
        </p:txBody>
      </p:sp>
      <p:sp>
        <p:nvSpPr>
          <p:cNvPr id="12" name="Rectangle 34"/>
          <p:cNvSpPr>
            <a:spLocks noChangeArrowheads="1"/>
          </p:cNvSpPr>
          <p:nvPr userDrawn="1"/>
        </p:nvSpPr>
        <p:spPr bwMode="auto">
          <a:xfrm>
            <a:off x="7162800" y="6324600"/>
            <a:ext cx="1581150" cy="533400"/>
          </a:xfrm>
          <a:prstGeom prst="rect">
            <a:avLst/>
          </a:prstGeom>
          <a:noFill/>
          <a:ln w="12700" cap="sq">
            <a:noFill/>
            <a:miter lim="800000"/>
            <a:headEnd type="none" w="sm" len="sm"/>
            <a:tailEnd type="none" w="sm" len="sm"/>
          </a:ln>
          <a:effectLst/>
        </p:spPr>
        <p:txBody>
          <a:bodyPr anchor="ctr"/>
          <a:lstStyle/>
          <a:p>
            <a:pPr algn="r" eaLnBrk="0" hangingPunct="0">
              <a:defRPr/>
            </a:pPr>
            <a:r>
              <a:rPr lang="en-US" sz="1100" b="1">
                <a:solidFill>
                  <a:prstClr val="white"/>
                </a:solidFill>
                <a:latin typeface="Arial" charset="0"/>
              </a:rPr>
              <a:t> </a:t>
            </a:r>
          </a:p>
        </p:txBody>
      </p:sp>
      <p:sp>
        <p:nvSpPr>
          <p:cNvPr id="18" name="Rectangle 2"/>
          <p:cNvSpPr txBox="1">
            <a:spLocks noChangeArrowheads="1"/>
          </p:cNvSpPr>
          <p:nvPr userDrawn="1"/>
        </p:nvSpPr>
        <p:spPr bwMode="auto">
          <a:xfrm>
            <a:off x="1358982" y="6093296"/>
            <a:ext cx="6426037" cy="424737"/>
          </a:xfrm>
          <a:prstGeom prst="rect">
            <a:avLst/>
          </a:prstGeom>
          <a:noFill/>
          <a:ln>
            <a:noFill/>
          </a:ln>
          <a:effectLst/>
          <a:extLst/>
        </p:spPr>
        <p:txBody>
          <a:bodyPr vert="horz" wrap="square" lIns="91440" tIns="45720" rIns="91440" bIns="45720" numCol="1" rtlCol="0"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1800" dirty="0">
                <a:solidFill>
                  <a:srgbClr val="1F497D"/>
                </a:solidFill>
                <a:latin typeface="Microsoft Uighur" panose="02000000000000000000" pitchFamily="2" charset="-78"/>
                <a:cs typeface="Microsoft Uighur" panose="02000000000000000000" pitchFamily="2" charset="-78"/>
              </a:rPr>
              <a:t>Cernobbio, 24 marzo 2018</a:t>
            </a:r>
          </a:p>
          <a:p>
            <a:r>
              <a:rPr lang="it-IT" sz="2400" dirty="0">
                <a:solidFill>
                  <a:srgbClr val="1F497D"/>
                </a:solidFill>
                <a:latin typeface="Microsoft Uighur" panose="02000000000000000000" pitchFamily="2" charset="-78"/>
                <a:cs typeface="Microsoft Uighur" panose="02000000000000000000" pitchFamily="2" charset="-78"/>
              </a:rPr>
              <a:t>  </a:t>
            </a:r>
          </a:p>
        </p:txBody>
      </p:sp>
      <p:sp>
        <p:nvSpPr>
          <p:cNvPr id="14" name="Rectangle 25"/>
          <p:cNvSpPr>
            <a:spLocks noChangeArrowheads="1"/>
          </p:cNvSpPr>
          <p:nvPr userDrawn="1"/>
        </p:nvSpPr>
        <p:spPr bwMode="auto">
          <a:xfrm>
            <a:off x="0" y="569913"/>
            <a:ext cx="9144000" cy="46037"/>
          </a:xfrm>
          <a:prstGeom prst="rect">
            <a:avLst/>
          </a:prstGeom>
          <a:solidFill>
            <a:srgbClr val="00467F"/>
          </a:solidFill>
          <a:ln w="9525">
            <a:noFill/>
            <a:miter lim="800000"/>
            <a:headEnd/>
            <a:tailEnd/>
          </a:ln>
          <a:effectLst/>
        </p:spPr>
        <p:txBody>
          <a:bodyPr wrap="none" anchor="ctr"/>
          <a:lstStyle/>
          <a:p>
            <a:pPr>
              <a:defRPr/>
            </a:pPr>
            <a:endParaRPr lang="it-IT">
              <a:solidFill>
                <a:prstClr val="black"/>
              </a:solidFill>
            </a:endParaRPr>
          </a:p>
        </p:txBody>
      </p:sp>
      <p:pic>
        <p:nvPicPr>
          <p:cNvPr id="13" name="Immagine 12" descr="logo Confcommercio bassa"/>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0588" y="1209061"/>
            <a:ext cx="1888648" cy="881673"/>
          </a:xfrm>
          <a:prstGeom prst="rect">
            <a:avLst/>
          </a:prstGeom>
          <a:noFill/>
          <a:ln>
            <a:noFill/>
          </a:ln>
        </p:spPr>
      </p:pic>
      <p:pic>
        <p:nvPicPr>
          <p:cNvPr id="15" name="Immagin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1147" y="1209348"/>
            <a:ext cx="1005148" cy="1008764"/>
          </a:xfrm>
          <a:prstGeom prst="rect">
            <a:avLst/>
          </a:prstGeom>
        </p:spPr>
      </p:pic>
    </p:spTree>
    <p:extLst>
      <p:ext uri="{BB962C8B-B14F-4D97-AF65-F5344CB8AC3E}">
        <p14:creationId xmlns:p14="http://schemas.microsoft.com/office/powerpoint/2010/main" val="1675909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46AF618-2CE0-450E-830A-D5CF79C3A26F}"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37414157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1FF29B1-67FA-4589-B9DE-7C4411465517}"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30210132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9DC6053-D396-4A68-98EE-9BCBCFF5F85F}"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3690740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556E9DC-8F63-4F6F-B89E-8C56F9DFE1E9}" type="datetime1">
              <a:rPr lang="it-IT" smtClean="0"/>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35011763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ED3F7D7-01EB-4563-BC8D-AEF9F642B1CB}" type="datetime1">
              <a:rPr lang="it-IT" smtClean="0"/>
              <a:t>24/03/2018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2901364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0153DE5-D0F8-4BFA-A5A7-D6B9C209D6AF}" type="datetime1">
              <a:rPr lang="it-IT" smtClean="0"/>
              <a:t>24/03/2018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104220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7680914-1F11-46E2-B86B-BF868390FF98}"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13984474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BDA12D3-559F-4B94-A913-FAE6C134C50C}" type="datetime1">
              <a:rPr lang="it-IT" smtClean="0"/>
              <a:t>24/03/2018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3659701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589968D-C4A5-4769-83AF-A3362DC91B1A}" type="datetime1">
              <a:rPr lang="it-IT" smtClean="0"/>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34699043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840241A-0098-4A42-85D9-46F22A98E7CD}" type="datetime1">
              <a:rPr lang="it-IT" smtClean="0"/>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23278127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1959ED0-AF0C-47D7-8453-123C02FC07FD}"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2726783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0EC2B65-4BC3-49C9-B2E3-080AEC71774D}" type="datetime1">
              <a:rPr lang="it-IT" smtClean="0"/>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A41C64-A059-4A82-85A6-55F58B3E20B6}" type="slidenum">
              <a:rPr lang="it-IT" smtClean="0"/>
              <a:t>‹N›</a:t>
            </a:fld>
            <a:endParaRPr lang="it-IT"/>
          </a:p>
        </p:txBody>
      </p:sp>
    </p:spTree>
    <p:extLst>
      <p:ext uri="{BB962C8B-B14F-4D97-AF65-F5344CB8AC3E}">
        <p14:creationId xmlns:p14="http://schemas.microsoft.com/office/powerpoint/2010/main" val="7239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9CF30EF-0F6B-4966-841A-4323F1D28869}" type="datetime1">
              <a:rPr lang="it-IT" smtClean="0"/>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323997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3881A98-A238-4E41-859B-93F636BAA925}" type="datetime1">
              <a:rPr lang="it-IT" smtClean="0"/>
              <a:t>24/03/2018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559621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360BD33-BB3A-4731-86D4-5AEBDEB71569}" type="datetime1">
              <a:rPr lang="it-IT" smtClean="0"/>
              <a:t>24/03/2018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4129824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6842D6-FFAF-4DF5-9E96-06EBB7E31FF3}" type="datetime1">
              <a:rPr lang="it-IT" smtClean="0"/>
              <a:t>24/03/2018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367259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001C453-6482-42DF-8599-BDF01569E933}" type="datetime1">
              <a:rPr lang="it-IT" smtClean="0"/>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423711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EC506D6-66DE-4270-900A-EBB5A624EFE9}" type="datetime1">
              <a:rPr lang="it-IT" smtClean="0"/>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035725-819F-4350-8EB8-82304C3DFD9D}" type="slidenum">
              <a:rPr lang="it-IT" smtClean="0"/>
              <a:t>‹N›</a:t>
            </a:fld>
            <a:endParaRPr lang="it-IT"/>
          </a:p>
        </p:txBody>
      </p:sp>
    </p:spTree>
    <p:extLst>
      <p:ext uri="{BB962C8B-B14F-4D97-AF65-F5344CB8AC3E}">
        <p14:creationId xmlns:p14="http://schemas.microsoft.com/office/powerpoint/2010/main" val="272379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5FF2-E63E-4F0A-80E3-5232BC8BAA86}" type="datetime1">
              <a:rPr lang="it-IT" smtClean="0"/>
              <a:t>24/03/2018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35725-819F-4350-8EB8-82304C3DFD9D}" type="slidenum">
              <a:rPr lang="it-IT" smtClean="0"/>
              <a:t>‹N›</a:t>
            </a:fld>
            <a:endParaRPr lang="it-IT"/>
          </a:p>
        </p:txBody>
      </p:sp>
    </p:spTree>
    <p:extLst>
      <p:ext uri="{BB962C8B-B14F-4D97-AF65-F5344CB8AC3E}">
        <p14:creationId xmlns:p14="http://schemas.microsoft.com/office/powerpoint/2010/main" val="44320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60C24-D679-455B-B254-464E414F2513}" type="datetime1">
              <a:rPr lang="it-IT" smtClean="0">
                <a:solidFill>
                  <a:prstClr val="black">
                    <a:tint val="75000"/>
                  </a:prstClr>
                </a:solidFill>
              </a:rPr>
              <a:t>24/03/2018</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3183D-7D2D-479D-9EA9-C84090026E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53814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F799C-C29B-43ED-85E7-93FD8CECEB02}" type="datetime1">
              <a:rPr lang="it-IT" smtClean="0"/>
              <a:t>24/03/2018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41C64-A059-4A82-85A6-55F58B3E20B6}" type="slidenum">
              <a:rPr lang="it-IT" smtClean="0"/>
              <a:t>‹N›</a:t>
            </a:fld>
            <a:endParaRPr lang="it-IT"/>
          </a:p>
        </p:txBody>
      </p:sp>
    </p:spTree>
    <p:extLst>
      <p:ext uri="{BB962C8B-B14F-4D97-AF65-F5344CB8AC3E}">
        <p14:creationId xmlns:p14="http://schemas.microsoft.com/office/powerpoint/2010/main" val="7378998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96268" y="3356992"/>
            <a:ext cx="6751464" cy="769441"/>
          </a:xfrm>
          <a:prstGeom prst="rect">
            <a:avLst/>
          </a:prstGeom>
          <a:noFill/>
        </p:spPr>
        <p:txBody>
          <a:bodyPr wrap="none" rtlCol="0">
            <a:spAutoFit/>
          </a:bodyPr>
          <a:lstStyle/>
          <a:p>
            <a:r>
              <a:rPr lang="it-IT" sz="4400" b="1" dirty="0">
                <a:solidFill>
                  <a:srgbClr val="1F497D"/>
                </a:solidFill>
              </a:rPr>
              <a:t>Il </a:t>
            </a:r>
            <a:r>
              <a:rPr lang="it-IT" sz="4400" b="1" i="1" dirty="0">
                <a:solidFill>
                  <a:srgbClr val="1F497D"/>
                </a:solidFill>
              </a:rPr>
              <a:t>valore</a:t>
            </a:r>
            <a:r>
              <a:rPr lang="it-IT" sz="4400" b="1" dirty="0">
                <a:solidFill>
                  <a:srgbClr val="1F497D"/>
                </a:solidFill>
              </a:rPr>
              <a:t> del turismo in Italia</a:t>
            </a:r>
          </a:p>
        </p:txBody>
      </p:sp>
    </p:spTree>
    <p:extLst>
      <p:ext uri="{BB962C8B-B14F-4D97-AF65-F5344CB8AC3E}">
        <p14:creationId xmlns:p14="http://schemas.microsoft.com/office/powerpoint/2010/main" val="4271619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60040" y="44623"/>
            <a:ext cx="7772400" cy="936105"/>
          </a:xfrm>
        </p:spPr>
        <p:txBody>
          <a:bodyPr>
            <a:normAutofit fontScale="90000"/>
          </a:bodyPr>
          <a:lstStyle/>
          <a:p>
            <a:r>
              <a:rPr lang="it-IT" sz="3000" b="1" dirty="0">
                <a:solidFill>
                  <a:srgbClr val="00467F"/>
                </a:solidFill>
              </a:rPr>
              <a:t>La mappa del valore aggiunto</a:t>
            </a:r>
            <a:br>
              <a:rPr lang="it-IT" sz="3000" b="1" dirty="0">
                <a:solidFill>
                  <a:srgbClr val="00467F"/>
                </a:solidFill>
              </a:rPr>
            </a:br>
            <a:r>
              <a:rPr lang="it-IT" sz="1800" b="1" dirty="0">
                <a:solidFill>
                  <a:srgbClr val="00467F"/>
                </a:solidFill>
              </a:rPr>
              <a:t> </a:t>
            </a:r>
            <a:r>
              <a:rPr lang="it-IT" sz="1800" i="1" dirty="0">
                <a:solidFill>
                  <a:srgbClr val="00467F"/>
                </a:solidFill>
              </a:rPr>
              <a:t>variazione percentuale del </a:t>
            </a:r>
            <a:r>
              <a:rPr lang="it-IT" sz="1800" b="1" i="1" dirty="0">
                <a:solidFill>
                  <a:srgbClr val="00467F"/>
                </a:solidFill>
              </a:rPr>
              <a:t>valore aggiunto </a:t>
            </a:r>
            <a:r>
              <a:rPr lang="it-IT" sz="1800" i="1" dirty="0">
                <a:solidFill>
                  <a:srgbClr val="00467F"/>
                </a:solidFill>
              </a:rPr>
              <a:t>2017/2001 (X) e 2017/2007 (Y)</a:t>
            </a:r>
            <a:br>
              <a:rPr lang="it-IT" sz="1800" i="1" dirty="0">
                <a:solidFill>
                  <a:srgbClr val="00467F"/>
                </a:solidFill>
              </a:rPr>
            </a:br>
            <a:endParaRPr lang="it-IT" sz="1800" i="1" dirty="0">
              <a:solidFill>
                <a:srgbClr val="00467F"/>
              </a:solidFill>
            </a:endParaRPr>
          </a:p>
        </p:txBody>
      </p:sp>
      <p:sp>
        <p:nvSpPr>
          <p:cNvPr id="5" name="CasellaDiTesto 4"/>
          <p:cNvSpPr txBox="1"/>
          <p:nvPr/>
        </p:nvSpPr>
        <p:spPr>
          <a:xfrm>
            <a:off x="5508104" y="6257074"/>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DIFFICOLTA’ CONGIUNTURA</a:t>
            </a:r>
          </a:p>
        </p:txBody>
      </p:sp>
      <p:sp>
        <p:nvSpPr>
          <p:cNvPr id="6" name="CasellaDiTesto 5"/>
          <p:cNvSpPr txBox="1"/>
          <p:nvPr/>
        </p:nvSpPr>
        <p:spPr>
          <a:xfrm>
            <a:off x="5364088" y="848717"/>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ESPANSIONE</a:t>
            </a:r>
          </a:p>
        </p:txBody>
      </p:sp>
      <p:sp>
        <p:nvSpPr>
          <p:cNvPr id="7" name="CasellaDiTesto 6"/>
          <p:cNvSpPr txBox="1"/>
          <p:nvPr/>
        </p:nvSpPr>
        <p:spPr>
          <a:xfrm>
            <a:off x="467544" y="848716"/>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RIPRESA</a:t>
            </a:r>
          </a:p>
        </p:txBody>
      </p:sp>
      <p:sp>
        <p:nvSpPr>
          <p:cNvPr id="8" name="CasellaDiTesto 7"/>
          <p:cNvSpPr txBox="1"/>
          <p:nvPr/>
        </p:nvSpPr>
        <p:spPr>
          <a:xfrm>
            <a:off x="755576" y="6257074"/>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CRISI</a:t>
            </a:r>
          </a:p>
        </p:txBody>
      </p:sp>
      <p:cxnSp>
        <p:nvCxnSpPr>
          <p:cNvPr id="10" name="Connettore 1 9"/>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graphicFrame>
        <p:nvGraphicFramePr>
          <p:cNvPr id="9" name="Grafico 8"/>
          <p:cNvGraphicFramePr>
            <a:graphicFrameLocks/>
          </p:cNvGraphicFramePr>
          <p:nvPr>
            <p:extLst>
              <p:ext uri="{D42A27DB-BD31-4B8C-83A1-F6EECF244321}">
                <p14:modId xmlns:p14="http://schemas.microsoft.com/office/powerpoint/2010/main" val="3509522530"/>
              </p:ext>
            </p:extLst>
          </p:nvPr>
        </p:nvGraphicFramePr>
        <p:xfrm>
          <a:off x="61913" y="972345"/>
          <a:ext cx="9020174" cy="5295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1894184136"/>
              </p:ext>
            </p:extLst>
          </p:nvPr>
        </p:nvGraphicFramePr>
        <p:xfrm>
          <a:off x="5178710" y="3501008"/>
          <a:ext cx="3467099" cy="2428875"/>
        </p:xfrm>
        <a:graphic>
          <a:graphicData uri="http://schemas.openxmlformats.org/drawingml/2006/table">
            <a:tbl>
              <a:tblPr/>
              <a:tblGrid>
                <a:gridCol w="1969871">
                  <a:extLst>
                    <a:ext uri="{9D8B030D-6E8A-4147-A177-3AD203B41FA5}">
                      <a16:colId xmlns:a16="http://schemas.microsoft.com/office/drawing/2014/main" val="20000"/>
                    </a:ext>
                  </a:extLst>
                </a:gridCol>
                <a:gridCol w="748614">
                  <a:extLst>
                    <a:ext uri="{9D8B030D-6E8A-4147-A177-3AD203B41FA5}">
                      <a16:colId xmlns:a16="http://schemas.microsoft.com/office/drawing/2014/main" val="20001"/>
                    </a:ext>
                  </a:extLst>
                </a:gridCol>
                <a:gridCol w="748614">
                  <a:extLst>
                    <a:ext uri="{9D8B030D-6E8A-4147-A177-3AD203B41FA5}">
                      <a16:colId xmlns:a16="http://schemas.microsoft.com/office/drawing/2014/main" val="20002"/>
                    </a:ext>
                  </a:extLst>
                </a:gridCol>
              </a:tblGrid>
              <a:tr h="161925">
                <a:tc>
                  <a:txBody>
                    <a:bodyPr/>
                    <a:lstStyle/>
                    <a:p>
                      <a:pPr algn="l" fontAlgn="b"/>
                      <a:r>
                        <a:rPr lang="it-IT" sz="1000" b="0" i="0" u="none" strike="noStrike" dirty="0">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it-IT" sz="1000" b="1" i="0" u="none" strike="noStrike">
                          <a:effectLst/>
                          <a:latin typeface="Arial"/>
                        </a:rPr>
                        <a:t> 2017/2001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a:effectLst/>
                          <a:latin typeface="Arial"/>
                        </a:rPr>
                        <a:t> 2017/2007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61925">
                <a:tc>
                  <a:txBody>
                    <a:bodyPr/>
                    <a:lstStyle/>
                    <a:p>
                      <a:pPr algn="l" fontAlgn="b"/>
                      <a:r>
                        <a:rPr lang="it-IT"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dirty="0">
                          <a:effectLst/>
                          <a:latin typeface="Arial"/>
                        </a:rPr>
                        <a:t>(X)</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a:effectLst/>
                          <a:latin typeface="Arial"/>
                        </a:rPr>
                        <a:t>(Y)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61925">
                <a:tc>
                  <a:txBody>
                    <a:bodyPr/>
                    <a:lstStyle/>
                    <a:p>
                      <a:pPr algn="l" fontAlgn="t"/>
                      <a:r>
                        <a:rPr lang="it-IT" sz="800" b="0" i="0" u="none" strike="noStrike" dirty="0">
                          <a:effectLst/>
                          <a:latin typeface="Verdana"/>
                        </a:rPr>
                        <a:t>agricoltura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dirty="0">
                          <a:effectLst/>
                          <a:latin typeface="Arial"/>
                        </a:rPr>
                        <a:t>-3,7</a:t>
                      </a:r>
                    </a:p>
                  </a:txBody>
                  <a:tcPr marL="9525" marR="9525" marT="9525" marB="0" anchor="b">
                    <a:lnL w="6350" cap="flat" cmpd="sng" algn="ctr">
                      <a:solidFill>
                        <a:srgbClr val="C0C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fontAlgn="b"/>
                      <a:r>
                        <a:rPr lang="it-IT" sz="1000" b="0" i="0" u="none" strike="noStrike" dirty="0">
                          <a:effectLst/>
                          <a:latin typeface="Arial"/>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extLst>
                  <a:ext uri="{0D108BD9-81ED-4DB2-BD59-A6C34878D82A}">
                    <a16:rowId xmlns:a16="http://schemas.microsoft.com/office/drawing/2014/main" val="10002"/>
                  </a:ext>
                </a:extLst>
              </a:tr>
              <a:tr h="161925">
                <a:tc>
                  <a:txBody>
                    <a:bodyPr/>
                    <a:lstStyle/>
                    <a:p>
                      <a:pPr algn="l" fontAlgn="t"/>
                      <a:r>
                        <a:rPr lang="it-IT" sz="800" b="0" i="0" u="none" strike="noStrike">
                          <a:effectLst/>
                          <a:latin typeface="Verdana"/>
                        </a:rPr>
                        <a:t>manifattura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-5,5</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-12,0</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3"/>
                  </a:ext>
                </a:extLst>
              </a:tr>
              <a:tr h="161925">
                <a:tc>
                  <a:txBody>
                    <a:bodyPr/>
                    <a:lstStyle/>
                    <a:p>
                      <a:pPr algn="l" fontAlgn="t"/>
                      <a:r>
                        <a:rPr lang="it-IT" sz="800" b="0" i="0" u="none" strike="noStrike">
                          <a:effectLst/>
                          <a:latin typeface="Verdana"/>
                        </a:rPr>
                        <a:t>costruzioni</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-23,0</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-31,9</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4"/>
                  </a:ext>
                </a:extLst>
              </a:tr>
              <a:tr h="161925">
                <a:tc>
                  <a:txBody>
                    <a:bodyPr/>
                    <a:lstStyle/>
                    <a:p>
                      <a:pPr algn="l" fontAlgn="t"/>
                      <a:r>
                        <a:rPr lang="it-IT" sz="800" b="0" i="0" u="none" strike="noStrike">
                          <a:effectLst/>
                          <a:latin typeface="Verdana"/>
                        </a:rPr>
                        <a:t>commercio </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5,4</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0,4</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5"/>
                  </a:ext>
                </a:extLst>
              </a:tr>
              <a:tr h="161925">
                <a:tc>
                  <a:txBody>
                    <a:bodyPr/>
                    <a:lstStyle/>
                    <a:p>
                      <a:pPr algn="l" fontAlgn="t"/>
                      <a:r>
                        <a:rPr lang="it-IT" sz="800" b="0" i="0" u="none" strike="noStrike">
                          <a:effectLst/>
                          <a:latin typeface="Verdana"/>
                        </a:rPr>
                        <a:t>trasporti e logistica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-5,8</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-12,6</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6"/>
                  </a:ext>
                </a:extLst>
              </a:tr>
              <a:tr h="161925">
                <a:tc>
                  <a:txBody>
                    <a:bodyPr/>
                    <a:lstStyle/>
                    <a:p>
                      <a:pPr algn="l" fontAlgn="t"/>
                      <a:r>
                        <a:rPr lang="it-IT" sz="800" b="0" i="0" u="none" strike="noStrike">
                          <a:effectLst/>
                          <a:latin typeface="Verdana"/>
                        </a:rPr>
                        <a:t>turismo</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8,3</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6,8</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7"/>
                  </a:ext>
                </a:extLst>
              </a:tr>
              <a:tr h="161925">
                <a:tc>
                  <a:txBody>
                    <a:bodyPr/>
                    <a:lstStyle/>
                    <a:p>
                      <a:pPr algn="l" fontAlgn="t"/>
                      <a:r>
                        <a:rPr lang="it-IT" sz="800" b="0" i="0" u="none" strike="noStrike">
                          <a:effectLst/>
                          <a:latin typeface="Verdana"/>
                        </a:rPr>
                        <a:t>comunicazione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27,8</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3,0</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8"/>
                  </a:ext>
                </a:extLst>
              </a:tr>
              <a:tr h="161925">
                <a:tc>
                  <a:txBody>
                    <a:bodyPr/>
                    <a:lstStyle/>
                    <a:p>
                      <a:pPr algn="l" fontAlgn="t"/>
                      <a:r>
                        <a:rPr lang="it-IT" sz="800" b="0" i="0" u="none" strike="noStrike">
                          <a:effectLst/>
                          <a:latin typeface="Verdana"/>
                        </a:rPr>
                        <a:t>credito</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20,8</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2,7</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09"/>
                  </a:ext>
                </a:extLst>
              </a:tr>
              <a:tr h="161925">
                <a:tc>
                  <a:txBody>
                    <a:bodyPr/>
                    <a:lstStyle/>
                    <a:p>
                      <a:pPr algn="l" fontAlgn="t"/>
                      <a:r>
                        <a:rPr lang="it-IT" sz="800" b="0" i="0" u="none" strike="noStrike">
                          <a:effectLst/>
                          <a:latin typeface="Verdana"/>
                        </a:rPr>
                        <a:t>immobiliare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11,5</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5,4</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10"/>
                  </a:ext>
                </a:extLst>
              </a:tr>
              <a:tr h="161925">
                <a:tc>
                  <a:txBody>
                    <a:bodyPr/>
                    <a:lstStyle/>
                    <a:p>
                      <a:pPr algn="l" fontAlgn="t"/>
                      <a:r>
                        <a:rPr lang="it-IT" sz="800" b="0" i="0" u="none" strike="noStrike">
                          <a:effectLst/>
                          <a:latin typeface="Verdana"/>
                        </a:rPr>
                        <a:t>professioni</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-3,3</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-6,8</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11"/>
                  </a:ext>
                </a:extLst>
              </a:tr>
              <a:tr h="161925">
                <a:tc>
                  <a:txBody>
                    <a:bodyPr/>
                    <a:lstStyle/>
                    <a:p>
                      <a:pPr algn="l" fontAlgn="t"/>
                      <a:r>
                        <a:rPr lang="it-IT" sz="800" b="0" i="0" u="none" strike="noStrike">
                          <a:effectLst/>
                          <a:latin typeface="Verdana"/>
                        </a:rPr>
                        <a:t>PA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-0,9</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-2,1</a:t>
                      </a:r>
                    </a:p>
                  </a:txBody>
                  <a:tcPr marL="9525" marR="9525" marT="9525" marB="0" anchor="b">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10012"/>
                  </a:ext>
                </a:extLst>
              </a:tr>
              <a:tr h="161925">
                <a:tc>
                  <a:txBody>
                    <a:bodyPr/>
                    <a:lstStyle/>
                    <a:p>
                      <a:pPr algn="l" fontAlgn="t"/>
                      <a:r>
                        <a:rPr lang="it-IT" sz="800" b="0" i="0" u="none" strike="noStrike">
                          <a:effectLst/>
                          <a:latin typeface="Verdana"/>
                        </a:rPr>
                        <a:t>tempo libero e serv. alle persone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8ED"/>
                    </a:solidFill>
                  </a:tcPr>
                </a:tc>
                <a:tc>
                  <a:txBody>
                    <a:bodyPr/>
                    <a:lstStyle/>
                    <a:p>
                      <a:pPr algn="r" fontAlgn="b"/>
                      <a:r>
                        <a:rPr lang="it-IT" sz="1000" b="0" i="0" u="none" strike="noStrike">
                          <a:effectLst/>
                          <a:latin typeface="Arial"/>
                        </a:rPr>
                        <a:t>8,1</a:t>
                      </a:r>
                    </a:p>
                  </a:txBody>
                  <a:tcPr marL="9525" marR="9525" marT="9525" marB="0" anchor="b">
                    <a:lnL w="6350" cap="flat" cmpd="sng" algn="ctr">
                      <a:solidFill>
                        <a:srgbClr val="C0C0C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t-IT" sz="1000" b="0" i="0" u="none" strike="noStrike" dirty="0">
                          <a:effectLst/>
                          <a:latin typeface="Arial"/>
                        </a:rPr>
                        <a:t>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r h="161925">
                <a:tc>
                  <a:txBody>
                    <a:bodyPr/>
                    <a:lstStyle/>
                    <a:p>
                      <a:pPr algn="l" fontAlgn="t"/>
                      <a:r>
                        <a:rPr lang="it-IT" sz="800" b="1" i="0" u="none" strike="noStrike" dirty="0">
                          <a:effectLst/>
                          <a:latin typeface="Verdana"/>
                        </a:rPr>
                        <a:t>totale economia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8ED"/>
                    </a:solidFill>
                  </a:tcPr>
                </a:tc>
                <a:tc>
                  <a:txBody>
                    <a:bodyPr/>
                    <a:lstStyle/>
                    <a:p>
                      <a:pPr algn="r" fontAlgn="b"/>
                      <a:r>
                        <a:rPr lang="it-IT" sz="1000" b="1" i="0" u="none" strike="noStrike">
                          <a:effectLst/>
                          <a:latin typeface="Arial"/>
                        </a:rPr>
                        <a:t>1,4</a:t>
                      </a:r>
                    </a:p>
                  </a:txBody>
                  <a:tcPr marL="9525" marR="9525" marT="9525" marB="0" anchor="b">
                    <a:lnL w="6350" cap="flat" cmpd="sng" algn="ctr">
                      <a:solidFill>
                        <a:srgbClr val="C0C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t-IT" sz="1000" b="1" i="0" u="none" strike="noStrike" dirty="0">
                          <a:effectLst/>
                          <a:latin typeface="Arial"/>
                        </a:rPr>
                        <a:t>-4,8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4"/>
                  </a:ext>
                </a:extLst>
              </a:tr>
            </a:tbl>
          </a:graphicData>
        </a:graphic>
      </p:graphicFrame>
      <p:sp>
        <p:nvSpPr>
          <p:cNvPr id="4" name="CasellaDiTesto 3"/>
          <p:cNvSpPr txBox="1"/>
          <p:nvPr/>
        </p:nvSpPr>
        <p:spPr>
          <a:xfrm>
            <a:off x="323528" y="6534073"/>
            <a:ext cx="1516762" cy="246221"/>
          </a:xfrm>
          <a:prstGeom prst="rect">
            <a:avLst/>
          </a:prstGeom>
          <a:noFill/>
        </p:spPr>
        <p:txBody>
          <a:bodyPr wrap="none" rtlCol="0">
            <a:spAutoFit/>
          </a:bodyPr>
          <a:lstStyle/>
          <a:p>
            <a:r>
              <a:rPr lang="it-IT" sz="1000" dirty="0"/>
              <a:t>* ricettività e ristorazione</a:t>
            </a:r>
          </a:p>
        </p:txBody>
      </p:sp>
      <p:sp>
        <p:nvSpPr>
          <p:cNvPr id="11" name="Segnaposto numero diapositiva 1"/>
          <p:cNvSpPr>
            <a:spLocks noGrp="1"/>
          </p:cNvSpPr>
          <p:nvPr>
            <p:ph type="sldNum" sz="quarter" idx="12"/>
          </p:nvPr>
        </p:nvSpPr>
        <p:spPr>
          <a:xfrm>
            <a:off x="6660232" y="6435205"/>
            <a:ext cx="2133600" cy="365125"/>
          </a:xfrm>
        </p:spPr>
        <p:txBody>
          <a:bodyPr vert="horz" lIns="91440" tIns="45720" rIns="91440" bIns="45720" rtlCol="0" anchor="ctr"/>
          <a:lstStyle/>
          <a:p>
            <a:r>
              <a:rPr lang="it-IT" sz="1800" b="1" dirty="0">
                <a:solidFill>
                  <a:srgbClr val="002060"/>
                </a:solidFill>
              </a:rPr>
              <a:t>10</a:t>
            </a:r>
          </a:p>
        </p:txBody>
      </p:sp>
    </p:spTree>
    <p:extLst>
      <p:ext uri="{BB962C8B-B14F-4D97-AF65-F5344CB8AC3E}">
        <p14:creationId xmlns:p14="http://schemas.microsoft.com/office/powerpoint/2010/main" val="230417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83568" y="44624"/>
            <a:ext cx="7772400" cy="7920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700" b="1" dirty="0">
                <a:solidFill>
                  <a:srgbClr val="00467F"/>
                </a:solidFill>
              </a:rPr>
              <a:t>La dinamica del valore aggiunto</a:t>
            </a:r>
            <a:br>
              <a:rPr lang="it-IT" sz="3600" dirty="0"/>
            </a:br>
            <a:r>
              <a:rPr lang="it-IT" sz="1600" i="1" dirty="0">
                <a:solidFill>
                  <a:srgbClr val="00467F"/>
                </a:solidFill>
              </a:rPr>
              <a:t>variazioni percentuali sull’anno precedente – valori concatenati</a:t>
            </a:r>
          </a:p>
        </p:txBody>
      </p:sp>
      <p:cxnSp>
        <p:nvCxnSpPr>
          <p:cNvPr id="5" name="Connettore 1 4"/>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graphicFrame>
        <p:nvGraphicFramePr>
          <p:cNvPr id="7" name="Grafico 6"/>
          <p:cNvGraphicFramePr>
            <a:graphicFrameLocks/>
          </p:cNvGraphicFramePr>
          <p:nvPr>
            <p:extLst>
              <p:ext uri="{D42A27DB-BD31-4B8C-83A1-F6EECF244321}">
                <p14:modId xmlns:p14="http://schemas.microsoft.com/office/powerpoint/2010/main" val="3046796596"/>
              </p:ext>
            </p:extLst>
          </p:nvPr>
        </p:nvGraphicFramePr>
        <p:xfrm>
          <a:off x="542924" y="1268760"/>
          <a:ext cx="8061523"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11</a:t>
            </a:fld>
            <a:endParaRPr lang="it-IT" sz="1800" b="1">
              <a:solidFill>
                <a:srgbClr val="002060"/>
              </a:solidFill>
            </a:endParaRPr>
          </a:p>
        </p:txBody>
      </p:sp>
    </p:spTree>
    <p:extLst>
      <p:ext uri="{BB962C8B-B14F-4D97-AF65-F5344CB8AC3E}">
        <p14:creationId xmlns:p14="http://schemas.microsoft.com/office/powerpoint/2010/main" val="18843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fico 5"/>
          <p:cNvGraphicFramePr>
            <a:graphicFrameLocks/>
          </p:cNvGraphicFramePr>
          <p:nvPr>
            <p:extLst>
              <p:ext uri="{D42A27DB-BD31-4B8C-83A1-F6EECF244321}">
                <p14:modId xmlns:p14="http://schemas.microsoft.com/office/powerpoint/2010/main" val="1162916467"/>
              </p:ext>
            </p:extLst>
          </p:nvPr>
        </p:nvGraphicFramePr>
        <p:xfrm>
          <a:off x="90487" y="1095375"/>
          <a:ext cx="8963026" cy="466725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olo 1"/>
          <p:cNvSpPr>
            <a:spLocks noGrp="1"/>
          </p:cNvSpPr>
          <p:nvPr>
            <p:ph type="title"/>
          </p:nvPr>
        </p:nvSpPr>
        <p:spPr>
          <a:xfrm>
            <a:off x="457200" y="44624"/>
            <a:ext cx="8229600" cy="648072"/>
          </a:xfrm>
        </p:spPr>
        <p:txBody>
          <a:bodyPr>
            <a:noAutofit/>
          </a:bodyPr>
          <a:lstStyle/>
          <a:p>
            <a:r>
              <a:rPr lang="it-IT" sz="2700" b="1" dirty="0">
                <a:solidFill>
                  <a:srgbClr val="00467F"/>
                </a:solidFill>
              </a:rPr>
              <a:t>Valore aggiunto</a:t>
            </a:r>
            <a:br>
              <a:rPr lang="it-IT" sz="2700" b="1" dirty="0">
                <a:solidFill>
                  <a:srgbClr val="00467F"/>
                </a:solidFill>
              </a:rPr>
            </a:br>
            <a:r>
              <a:rPr lang="it-IT" sz="1600" i="1" dirty="0">
                <a:solidFill>
                  <a:srgbClr val="00467F"/>
                </a:solidFill>
              </a:rPr>
              <a:t>variazioni percentuali e assolute 2017/2007 – valori concatenati</a:t>
            </a:r>
          </a:p>
        </p:txBody>
      </p:sp>
      <p:cxnSp>
        <p:nvCxnSpPr>
          <p:cNvPr id="11" name="Connettore 1 10"/>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graphicFrame>
        <p:nvGraphicFramePr>
          <p:cNvPr id="7" name="Segnaposto contenuto 6"/>
          <p:cNvGraphicFramePr>
            <a:graphicFrameLocks noGrp="1"/>
          </p:cNvGraphicFramePr>
          <p:nvPr>
            <p:ph idx="1"/>
            <p:extLst>
              <p:ext uri="{D42A27DB-BD31-4B8C-83A1-F6EECF244321}">
                <p14:modId xmlns:p14="http://schemas.microsoft.com/office/powerpoint/2010/main" val="1858763710"/>
              </p:ext>
            </p:extLst>
          </p:nvPr>
        </p:nvGraphicFramePr>
        <p:xfrm>
          <a:off x="5580112" y="3356992"/>
          <a:ext cx="2952328" cy="2847975"/>
        </p:xfrm>
        <a:graphic>
          <a:graphicData uri="http://schemas.openxmlformats.org/drawingml/2006/table">
            <a:tbl>
              <a:tblPr/>
              <a:tblGrid>
                <a:gridCol w="2016224">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tblGrid>
              <a:tr h="161925">
                <a:tc>
                  <a:txBody>
                    <a:bodyPr/>
                    <a:lstStyle/>
                    <a:p>
                      <a:pPr algn="l" fontAlgn="b"/>
                      <a:r>
                        <a:rPr lang="it-IT" sz="1000" b="0" i="0" u="none" strike="noStrike" dirty="0">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00" b="1" i="0" u="none" strike="noStrike">
                          <a:effectLst/>
                          <a:latin typeface="Arial"/>
                        </a:rPr>
                        <a:t>var. ass. </a:t>
                      </a:r>
                    </a:p>
                    <a:p>
                      <a:pPr algn="l" fontAlgn="b"/>
                      <a:r>
                        <a:rPr lang="it-IT" sz="1000" b="1" i="0" u="none" strike="noStrike">
                          <a:effectLst/>
                          <a:latin typeface="Arial"/>
                        </a:rPr>
                        <a:t>(mln.</a:t>
                      </a:r>
                      <a:r>
                        <a:rPr lang="it-IT" sz="1000" b="1" i="0" u="none" strike="noStrike" baseline="0">
                          <a:effectLst/>
                          <a:latin typeface="Arial"/>
                        </a:rPr>
                        <a:t> di euro)</a:t>
                      </a:r>
                      <a:endParaRPr lang="it-IT" sz="1000" b="1" i="0" u="none" strike="noStrike" dirty="0">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l" fontAlgn="b"/>
                      <a:r>
                        <a:rPr lang="it-IT" sz="1000" b="0" i="0" u="none" strike="noStrike" dirty="0">
                          <a:effectLst/>
                          <a:latin typeface="Arial"/>
                        </a:rPr>
                        <a:t>agricoltura</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fontAlgn="b"/>
                      <a:r>
                        <a:rPr lang="it-IT" sz="1000" b="0" i="0" u="none" strike="noStrike" dirty="0">
                          <a:effectLst/>
                          <a:latin typeface="Arial"/>
                        </a:rPr>
                        <a:t>-435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bg1">
                        <a:lumMod val="95000"/>
                      </a:schemeClr>
                    </a:solidFill>
                  </a:tcPr>
                </a:tc>
                <a:extLst>
                  <a:ext uri="{0D108BD9-81ED-4DB2-BD59-A6C34878D82A}">
                    <a16:rowId xmlns:a16="http://schemas.microsoft.com/office/drawing/2014/main" val="10001"/>
                  </a:ext>
                </a:extLst>
              </a:tr>
              <a:tr h="190500">
                <a:tc>
                  <a:txBody>
                    <a:bodyPr/>
                    <a:lstStyle/>
                    <a:p>
                      <a:pPr algn="l" fontAlgn="b"/>
                      <a:r>
                        <a:rPr lang="it-IT" sz="1000" b="0" i="0" u="none" strike="noStrike" dirty="0">
                          <a:effectLst/>
                          <a:latin typeface="Arial"/>
                        </a:rPr>
                        <a:t>manifattura</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-37.096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2"/>
                  </a:ext>
                </a:extLst>
              </a:tr>
              <a:tr h="190500">
                <a:tc>
                  <a:txBody>
                    <a:bodyPr/>
                    <a:lstStyle/>
                    <a:p>
                      <a:pPr algn="l" fontAlgn="b"/>
                      <a:r>
                        <a:rPr lang="it-IT" sz="1000" b="0" i="0" u="none" strike="noStrike" dirty="0">
                          <a:effectLst/>
                          <a:latin typeface="Arial"/>
                        </a:rPr>
                        <a:t>costruzioni</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-30.125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3"/>
                  </a:ext>
                </a:extLst>
              </a:tr>
              <a:tr h="190500">
                <a:tc>
                  <a:txBody>
                    <a:bodyPr/>
                    <a:lstStyle/>
                    <a:p>
                      <a:pPr algn="l" fontAlgn="b"/>
                      <a:r>
                        <a:rPr lang="it-IT" sz="1000" b="0" i="0" u="none" strike="noStrike" dirty="0">
                          <a:effectLst/>
                          <a:latin typeface="Arial"/>
                        </a:rPr>
                        <a:t>commercio </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684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4"/>
                  </a:ext>
                </a:extLst>
              </a:tr>
              <a:tr h="190500">
                <a:tc>
                  <a:txBody>
                    <a:bodyPr/>
                    <a:lstStyle/>
                    <a:p>
                      <a:pPr algn="l" fontAlgn="b"/>
                      <a:r>
                        <a:rPr lang="it-IT" sz="1000" b="0" i="0" u="none" strike="noStrike" dirty="0">
                          <a:effectLst/>
                          <a:latin typeface="Arial"/>
                        </a:rPr>
                        <a:t>trasporti e logistica</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-10.454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5"/>
                  </a:ext>
                </a:extLst>
              </a:tr>
              <a:tr h="190500">
                <a:tc>
                  <a:txBody>
                    <a:bodyPr/>
                    <a:lstStyle/>
                    <a:p>
                      <a:pPr algn="l" fontAlgn="b"/>
                      <a:r>
                        <a:rPr lang="it-IT" sz="1000" b="1" i="0" u="none" strike="noStrike" dirty="0">
                          <a:solidFill>
                            <a:schemeClr val="accent3">
                              <a:lumMod val="50000"/>
                            </a:schemeClr>
                          </a:solidFill>
                          <a:effectLst/>
                          <a:latin typeface="Arial"/>
                        </a:rPr>
                        <a:t>turismo</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1" i="0" u="none" strike="noStrike" dirty="0">
                          <a:solidFill>
                            <a:schemeClr val="accent3">
                              <a:lumMod val="50000"/>
                            </a:schemeClr>
                          </a:solidFill>
                          <a:effectLst/>
                          <a:latin typeface="Arial"/>
                        </a:rPr>
                        <a:t>3.498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6"/>
                  </a:ext>
                </a:extLst>
              </a:tr>
              <a:tr h="190500">
                <a:tc>
                  <a:txBody>
                    <a:bodyPr/>
                    <a:lstStyle/>
                    <a:p>
                      <a:pPr algn="l" fontAlgn="b"/>
                      <a:r>
                        <a:rPr lang="it-IT" sz="1000" b="0" i="0" u="none" strike="noStrike" dirty="0">
                          <a:effectLst/>
                          <a:latin typeface="Arial"/>
                        </a:rPr>
                        <a:t>comunicazione</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1.759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7"/>
                  </a:ext>
                </a:extLst>
              </a:tr>
              <a:tr h="190500">
                <a:tc>
                  <a:txBody>
                    <a:bodyPr/>
                    <a:lstStyle/>
                    <a:p>
                      <a:pPr algn="l" fontAlgn="b"/>
                      <a:r>
                        <a:rPr lang="it-IT" sz="1000" b="0" i="0" u="none" strike="noStrike" dirty="0">
                          <a:effectLst/>
                          <a:latin typeface="Arial"/>
                        </a:rPr>
                        <a:t>credito</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1.993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8"/>
                  </a:ext>
                </a:extLst>
              </a:tr>
              <a:tr h="190500">
                <a:tc>
                  <a:txBody>
                    <a:bodyPr/>
                    <a:lstStyle/>
                    <a:p>
                      <a:pPr algn="l" fontAlgn="b"/>
                      <a:r>
                        <a:rPr lang="it-IT" sz="1000" b="0" i="0" u="none" strike="noStrike" dirty="0">
                          <a:effectLst/>
                          <a:latin typeface="Arial"/>
                        </a:rPr>
                        <a:t>immobiliare</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10.268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09"/>
                  </a:ext>
                </a:extLst>
              </a:tr>
              <a:tr h="190500">
                <a:tc>
                  <a:txBody>
                    <a:bodyPr/>
                    <a:lstStyle/>
                    <a:p>
                      <a:pPr algn="l" fontAlgn="b"/>
                      <a:r>
                        <a:rPr lang="it-IT" sz="1000" b="0" i="0" u="none" strike="noStrike" dirty="0">
                          <a:effectLst/>
                          <a:latin typeface="Arial"/>
                        </a:rPr>
                        <a:t>professioni</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-9.780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10"/>
                  </a:ext>
                </a:extLst>
              </a:tr>
              <a:tr h="190500">
                <a:tc>
                  <a:txBody>
                    <a:bodyPr/>
                    <a:lstStyle/>
                    <a:p>
                      <a:pPr algn="l" fontAlgn="b"/>
                      <a:r>
                        <a:rPr lang="it-IT" sz="1000" b="0" i="0" u="none" strike="noStrike" dirty="0">
                          <a:effectLst/>
                          <a:latin typeface="Arial"/>
                        </a:rPr>
                        <a:t>PA</a:t>
                      </a:r>
                    </a:p>
                  </a:txBody>
                  <a:tcPr marL="9525" marR="9525" marT="9525" marB="0" anchor="b">
                    <a:lnL>
                      <a:noFill/>
                    </a:lnL>
                    <a:lnR>
                      <a:noFill/>
                    </a:lnR>
                    <a:lnT>
                      <a:noFill/>
                    </a:lnT>
                    <a:lnB>
                      <a:noFill/>
                    </a:lnB>
                    <a:solidFill>
                      <a:schemeClr val="accent6">
                        <a:lumMod val="20000"/>
                        <a:lumOff val="80000"/>
                      </a:schemeClr>
                    </a:solidFill>
                  </a:tcPr>
                </a:tc>
                <a:tc>
                  <a:txBody>
                    <a:bodyPr/>
                    <a:lstStyle/>
                    <a:p>
                      <a:pPr algn="r" fontAlgn="b"/>
                      <a:r>
                        <a:rPr lang="it-IT" sz="1000" b="0" i="0" u="none" strike="noStrike" dirty="0">
                          <a:effectLst/>
                          <a:latin typeface="Arial"/>
                        </a:rPr>
                        <a:t>-5.352 </a:t>
                      </a:r>
                    </a:p>
                  </a:txBody>
                  <a:tcPr marL="9525" marR="9525" marT="9525" marB="0" anchor="b">
                    <a:lnL>
                      <a:noFill/>
                    </a:lnL>
                    <a:lnR>
                      <a:noFill/>
                    </a:lnR>
                    <a:lnT>
                      <a:noFill/>
                    </a:lnT>
                    <a:lnB>
                      <a:noFill/>
                    </a:lnB>
                    <a:solidFill>
                      <a:schemeClr val="bg1">
                        <a:lumMod val="95000"/>
                      </a:schemeClr>
                    </a:solidFill>
                  </a:tcPr>
                </a:tc>
                <a:extLst>
                  <a:ext uri="{0D108BD9-81ED-4DB2-BD59-A6C34878D82A}">
                    <a16:rowId xmlns:a16="http://schemas.microsoft.com/office/drawing/2014/main" val="10011"/>
                  </a:ext>
                </a:extLst>
              </a:tr>
              <a:tr h="190500">
                <a:tc>
                  <a:txBody>
                    <a:bodyPr/>
                    <a:lstStyle/>
                    <a:p>
                      <a:pPr algn="l" fontAlgn="b"/>
                      <a:r>
                        <a:rPr lang="it-IT" sz="1000" b="0" i="0" u="none" strike="noStrike" dirty="0">
                          <a:effectLst/>
                          <a:latin typeface="Arial"/>
                        </a:rPr>
                        <a:t>tempo libero e servizi alla persona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t-IT" sz="1000" b="0" i="0" u="none" strike="noStrike" dirty="0">
                          <a:effectLst/>
                          <a:latin typeface="Arial"/>
                        </a:rPr>
                        <a:t>1.240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247650">
                <a:tc>
                  <a:txBody>
                    <a:bodyPr/>
                    <a:lstStyle/>
                    <a:p>
                      <a:pPr algn="l" fontAlgn="b"/>
                      <a:r>
                        <a:rPr lang="it-IT" sz="1000" b="1" i="0" u="none" strike="noStrike" dirty="0">
                          <a:effectLst/>
                          <a:latin typeface="Arial"/>
                        </a:rPr>
                        <a:t>totale economia</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t-IT" sz="1000" b="1" i="0" u="none" strike="noStrike" dirty="0">
                          <a:effectLst/>
                          <a:latin typeface="Arial"/>
                        </a:rPr>
                        <a:t>-73.092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bl>
          </a:graphicData>
        </a:graphic>
      </p:graphicFrame>
      <p:sp>
        <p:nvSpPr>
          <p:cNvPr id="3" name="Segnaposto numero diapositiva 2"/>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12</a:t>
            </a:fld>
            <a:endParaRPr lang="it-IT" sz="1800" b="1">
              <a:solidFill>
                <a:srgbClr val="002060"/>
              </a:solidFill>
            </a:endParaRPr>
          </a:p>
        </p:txBody>
      </p:sp>
    </p:spTree>
    <p:extLst>
      <p:ext uri="{BB962C8B-B14F-4D97-AF65-F5344CB8AC3E}">
        <p14:creationId xmlns:p14="http://schemas.microsoft.com/office/powerpoint/2010/main" val="148292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8614"/>
            <a:ext cx="8229600" cy="778098"/>
          </a:xfrm>
        </p:spPr>
        <p:txBody>
          <a:bodyPr>
            <a:normAutofit/>
          </a:bodyPr>
          <a:lstStyle/>
          <a:p>
            <a:pPr algn="l"/>
            <a:r>
              <a:rPr lang="it-IT" sz="2700" b="1" dirty="0">
                <a:solidFill>
                  <a:srgbClr val="00467F"/>
                </a:solidFill>
              </a:rPr>
              <a:t>Il turismo fa correre l’occupazione</a:t>
            </a:r>
          </a:p>
        </p:txBody>
      </p:sp>
      <p:sp>
        <p:nvSpPr>
          <p:cNvPr id="3" name="Segnaposto contenuto 2"/>
          <p:cNvSpPr>
            <a:spLocks noGrp="1"/>
          </p:cNvSpPr>
          <p:nvPr>
            <p:ph idx="1"/>
          </p:nvPr>
        </p:nvSpPr>
        <p:spPr>
          <a:xfrm>
            <a:off x="457200" y="980728"/>
            <a:ext cx="8229600" cy="5616624"/>
          </a:xfrm>
        </p:spPr>
        <p:txBody>
          <a:bodyPr>
            <a:noAutofit/>
          </a:bodyPr>
          <a:lstStyle/>
          <a:p>
            <a:pPr marL="0" indent="0" algn="just">
              <a:lnSpc>
                <a:spcPct val="150000"/>
              </a:lnSpc>
              <a:buNone/>
            </a:pPr>
            <a:r>
              <a:rPr lang="it-IT" sz="1600" dirty="0">
                <a:solidFill>
                  <a:srgbClr val="00467F"/>
                </a:solidFill>
                <a:latin typeface="+mj-lt"/>
                <a:ea typeface="+mj-ea"/>
                <a:cs typeface="+mj-cs"/>
              </a:rPr>
              <a:t>Il 2017 si è chiuso con </a:t>
            </a:r>
            <a:r>
              <a:rPr lang="it-IT" sz="1600" b="1" dirty="0">
                <a:solidFill>
                  <a:srgbClr val="00467F"/>
                </a:solidFill>
                <a:latin typeface="+mj-lt"/>
                <a:ea typeface="+mj-ea"/>
                <a:cs typeface="+mj-cs"/>
              </a:rPr>
              <a:t>244 mila occupati </a:t>
            </a:r>
            <a:r>
              <a:rPr lang="it-IT" sz="1600" dirty="0">
                <a:solidFill>
                  <a:srgbClr val="00467F"/>
                </a:solidFill>
                <a:latin typeface="+mj-lt"/>
                <a:ea typeface="+mj-ea"/>
                <a:cs typeface="+mj-cs"/>
              </a:rPr>
              <a:t>al di sotto del livello raggiunto nel 2008. Il contributo dei diversi settori alla dinamica dell’occupazione mette in evidenza le pessime performance di industria e costruzioni che insieme hanno «bruciato» </a:t>
            </a:r>
            <a:r>
              <a:rPr lang="it-IT" sz="1600" b="1" dirty="0">
                <a:solidFill>
                  <a:srgbClr val="00467F"/>
                </a:solidFill>
                <a:latin typeface="+mj-lt"/>
                <a:ea typeface="+mj-ea"/>
                <a:cs typeface="+mj-cs"/>
              </a:rPr>
              <a:t>1,1 milioni di posti di lavoro</a:t>
            </a:r>
            <a:r>
              <a:rPr lang="it-IT" sz="1600" dirty="0">
                <a:solidFill>
                  <a:srgbClr val="00467F"/>
                </a:solidFill>
                <a:latin typeface="+mj-lt"/>
                <a:ea typeface="+mj-ea"/>
                <a:cs typeface="+mj-cs"/>
              </a:rPr>
              <a:t>. All’opposto emergono invece gli ottimi risultati del turismo (</a:t>
            </a:r>
            <a:r>
              <a:rPr lang="it-IT" sz="1600" b="1" dirty="0">
                <a:solidFill>
                  <a:srgbClr val="00467F"/>
                </a:solidFill>
                <a:latin typeface="+mj-lt"/>
                <a:ea typeface="+mj-ea"/>
                <a:cs typeface="+mj-cs"/>
              </a:rPr>
              <a:t>+261 mila occupati</a:t>
            </a:r>
            <a:r>
              <a:rPr lang="it-IT" sz="1600" dirty="0">
                <a:solidFill>
                  <a:srgbClr val="00467F"/>
                </a:solidFill>
                <a:latin typeface="+mj-lt"/>
                <a:ea typeface="+mj-ea"/>
                <a:cs typeface="+mj-cs"/>
              </a:rPr>
              <a:t>), delle professioni (</a:t>
            </a:r>
            <a:r>
              <a:rPr lang="it-IT" sz="1600" b="1" dirty="0">
                <a:solidFill>
                  <a:srgbClr val="00467F"/>
                </a:solidFill>
                <a:latin typeface="+mj-lt"/>
                <a:ea typeface="+mj-ea"/>
                <a:cs typeface="+mj-cs"/>
              </a:rPr>
              <a:t>+362 mila</a:t>
            </a:r>
            <a:r>
              <a:rPr lang="it-IT" sz="1600" dirty="0">
                <a:solidFill>
                  <a:srgbClr val="00467F"/>
                </a:solidFill>
                <a:latin typeface="+mj-lt"/>
                <a:ea typeface="+mj-ea"/>
                <a:cs typeface="+mj-cs"/>
              </a:rPr>
              <a:t>) e del tempo libero (</a:t>
            </a:r>
            <a:r>
              <a:rPr lang="it-IT" sz="1600" b="1" dirty="0">
                <a:solidFill>
                  <a:srgbClr val="00467F"/>
                </a:solidFill>
                <a:latin typeface="+mj-lt"/>
                <a:ea typeface="+mj-ea"/>
                <a:cs typeface="+mj-cs"/>
              </a:rPr>
              <a:t>+310 mila</a:t>
            </a:r>
            <a:r>
              <a:rPr lang="it-IT" sz="1600" dirty="0">
                <a:solidFill>
                  <a:srgbClr val="00467F"/>
                </a:solidFill>
                <a:latin typeface="+mj-lt"/>
                <a:ea typeface="+mj-ea"/>
                <a:cs typeface="+mj-cs"/>
              </a:rPr>
              <a:t>).</a:t>
            </a:r>
          </a:p>
          <a:p>
            <a:pPr marL="0" indent="0" algn="just">
              <a:lnSpc>
                <a:spcPct val="150000"/>
              </a:lnSpc>
              <a:buNone/>
            </a:pPr>
            <a:r>
              <a:rPr lang="it-IT" sz="1600" dirty="0">
                <a:solidFill>
                  <a:srgbClr val="00467F"/>
                </a:solidFill>
                <a:latin typeface="+mj-lt"/>
                <a:ea typeface="+mj-ea"/>
                <a:cs typeface="+mj-cs"/>
              </a:rPr>
              <a:t>Proprio il turismo, misurato attraverso le sue due componenti maggioritarie di ricettività e ristorazione, è il settore che ha visto crescere di più il lavoro nel medio-lungo periodo. Tra il 2008 e il 2017 l’occupazione nel turismo è aumentata di circa il </a:t>
            </a:r>
            <a:r>
              <a:rPr lang="it-IT" sz="1600" b="1" dirty="0">
                <a:solidFill>
                  <a:srgbClr val="00467F"/>
                </a:solidFill>
                <a:latin typeface="+mj-lt"/>
                <a:ea typeface="+mj-ea"/>
                <a:cs typeface="+mj-cs"/>
              </a:rPr>
              <a:t>20%</a:t>
            </a:r>
            <a:r>
              <a:rPr lang="it-IT" sz="1600" dirty="0">
                <a:solidFill>
                  <a:srgbClr val="00467F"/>
                </a:solidFill>
                <a:latin typeface="+mj-lt"/>
                <a:ea typeface="+mj-ea"/>
                <a:cs typeface="+mj-cs"/>
              </a:rPr>
              <a:t> mentre tra il 2001 e il 2017 addirittura del </a:t>
            </a:r>
            <a:r>
              <a:rPr lang="it-IT" sz="1600" b="1" dirty="0">
                <a:solidFill>
                  <a:srgbClr val="00467F"/>
                </a:solidFill>
                <a:latin typeface="+mj-lt"/>
                <a:ea typeface="+mj-ea"/>
                <a:cs typeface="+mj-cs"/>
              </a:rPr>
              <a:t>43%</a:t>
            </a:r>
            <a:r>
              <a:rPr lang="it-IT" sz="1600" dirty="0">
                <a:solidFill>
                  <a:srgbClr val="00467F"/>
                </a:solidFill>
                <a:latin typeface="+mj-lt"/>
                <a:ea typeface="+mj-ea"/>
                <a:cs typeface="+mj-cs"/>
              </a:rPr>
              <a:t>. La mappa dell’occupazione dà chiara evidenza di quali siano i settori sui quali il Paese può far leva per sostenere l’occupazione.  Le difficoltà di alcuni settori non sono solo legate alla congiuntura ma hanno oramai assunto un profilo che mette in evidenza la loro incapacità strutturale di contribuire alla crescita dell’occupazione. L’industria così come l’agricoltura hanno oggi un numero di occupati inferiore del </a:t>
            </a:r>
            <a:r>
              <a:rPr lang="it-IT" sz="1600" b="1" dirty="0">
                <a:solidFill>
                  <a:srgbClr val="00467F"/>
                </a:solidFill>
                <a:latin typeface="+mj-lt"/>
                <a:ea typeface="+mj-ea"/>
                <a:cs typeface="+mj-cs"/>
              </a:rPr>
              <a:t>14%</a:t>
            </a:r>
            <a:r>
              <a:rPr lang="it-IT" sz="1600" dirty="0">
                <a:solidFill>
                  <a:srgbClr val="00467F"/>
                </a:solidFill>
                <a:latin typeface="+mj-lt"/>
                <a:ea typeface="+mj-ea"/>
                <a:cs typeface="+mj-cs"/>
              </a:rPr>
              <a:t> a quello raggiunto nel lontano 2001. Nelle costruzioni le fluttuazioni della congiuntura sono, invece, più sostenute di quelle di lungo periodo. </a:t>
            </a:r>
          </a:p>
          <a:p>
            <a:pPr marL="0" indent="0" algn="just">
              <a:lnSpc>
                <a:spcPct val="150000"/>
              </a:lnSpc>
              <a:buNone/>
            </a:pPr>
            <a:endParaRPr lang="it-IT" sz="1600" dirty="0">
              <a:solidFill>
                <a:srgbClr val="00467F"/>
              </a:solidFill>
              <a:latin typeface="+mj-lt"/>
              <a:ea typeface="+mj-ea"/>
              <a:cs typeface="+mj-cs"/>
            </a:endParaRPr>
          </a:p>
        </p:txBody>
      </p:sp>
      <p:cxnSp>
        <p:nvCxnSpPr>
          <p:cNvPr id="4" name="Connettore 1 3"/>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5" name="Segnaposto numero diapositiva 4"/>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13</a:t>
            </a:fld>
            <a:endParaRPr lang="it-IT" sz="1800" b="1">
              <a:solidFill>
                <a:srgbClr val="002060"/>
              </a:solidFill>
            </a:endParaRPr>
          </a:p>
        </p:txBody>
      </p:sp>
    </p:spTree>
    <p:extLst>
      <p:ext uri="{BB962C8B-B14F-4D97-AF65-F5344CB8AC3E}">
        <p14:creationId xmlns:p14="http://schemas.microsoft.com/office/powerpoint/2010/main" val="927096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afico 11"/>
          <p:cNvGraphicFramePr>
            <a:graphicFrameLocks/>
          </p:cNvGraphicFramePr>
          <p:nvPr>
            <p:extLst>
              <p:ext uri="{D42A27DB-BD31-4B8C-83A1-F6EECF244321}">
                <p14:modId xmlns:p14="http://schemas.microsoft.com/office/powerpoint/2010/main" val="1673624722"/>
              </p:ext>
            </p:extLst>
          </p:nvPr>
        </p:nvGraphicFramePr>
        <p:xfrm>
          <a:off x="171450" y="1052736"/>
          <a:ext cx="8801100" cy="5429250"/>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783996" y="-27384"/>
            <a:ext cx="7604428" cy="846386"/>
          </a:xfrm>
          <a:prstGeom prst="rect">
            <a:avLst/>
          </a:prstGeom>
        </p:spPr>
        <p:txBody>
          <a:bodyPr wrap="square">
            <a:spAutoFit/>
          </a:bodyPr>
          <a:lstStyle/>
          <a:p>
            <a:pPr algn="ctr"/>
            <a:r>
              <a:rPr lang="it-IT" sz="2700" b="1" dirty="0">
                <a:solidFill>
                  <a:srgbClr val="00467F"/>
                </a:solidFill>
                <a:latin typeface="+mj-lt"/>
                <a:ea typeface="+mj-ea"/>
                <a:cs typeface="+mj-cs"/>
              </a:rPr>
              <a:t>La mappa dell’occupazione</a:t>
            </a:r>
          </a:p>
          <a:p>
            <a:pPr algn="ctr"/>
            <a:r>
              <a:rPr lang="it-IT" sz="2200" b="1" dirty="0">
                <a:solidFill>
                  <a:srgbClr val="00467F"/>
                </a:solidFill>
                <a:latin typeface="Franklin Gothic Medium"/>
              </a:rPr>
              <a:t> </a:t>
            </a:r>
            <a:r>
              <a:rPr lang="it-IT" sz="1600" i="1" dirty="0">
                <a:solidFill>
                  <a:srgbClr val="00467F"/>
                </a:solidFill>
                <a:latin typeface="+mj-lt"/>
                <a:ea typeface="+mj-ea"/>
                <a:cs typeface="+mj-cs"/>
              </a:rPr>
              <a:t>variazioni percentuali degli </a:t>
            </a:r>
            <a:r>
              <a:rPr lang="it-IT" sz="1600" b="1" i="1" dirty="0">
                <a:solidFill>
                  <a:srgbClr val="00467F"/>
                </a:solidFill>
                <a:latin typeface="+mj-lt"/>
                <a:ea typeface="+mj-ea"/>
                <a:cs typeface="+mj-cs"/>
              </a:rPr>
              <a:t>occupati</a:t>
            </a:r>
            <a:r>
              <a:rPr lang="it-IT" sz="1600" i="1" dirty="0">
                <a:solidFill>
                  <a:srgbClr val="00467F"/>
                </a:solidFill>
                <a:latin typeface="+mj-lt"/>
                <a:ea typeface="+mj-ea"/>
                <a:cs typeface="+mj-cs"/>
              </a:rPr>
              <a:t> 2017/2001 (X) e 2017/2008 (Y)</a:t>
            </a:r>
          </a:p>
        </p:txBody>
      </p:sp>
      <p:cxnSp>
        <p:nvCxnSpPr>
          <p:cNvPr id="7" name="Connettore 1 6"/>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5148064" y="6392361"/>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DIFFICOLTA’ CONGIUNTURA</a:t>
            </a:r>
          </a:p>
        </p:txBody>
      </p:sp>
      <p:sp>
        <p:nvSpPr>
          <p:cNvPr id="9" name="CasellaDiTesto 8"/>
          <p:cNvSpPr txBox="1"/>
          <p:nvPr/>
        </p:nvSpPr>
        <p:spPr>
          <a:xfrm>
            <a:off x="4788024" y="1063769"/>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ESPANSIONE</a:t>
            </a:r>
          </a:p>
        </p:txBody>
      </p:sp>
      <p:sp>
        <p:nvSpPr>
          <p:cNvPr id="10" name="CasellaDiTesto 9"/>
          <p:cNvSpPr txBox="1"/>
          <p:nvPr/>
        </p:nvSpPr>
        <p:spPr>
          <a:xfrm>
            <a:off x="-108520" y="1095421"/>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RIPRESA</a:t>
            </a:r>
          </a:p>
        </p:txBody>
      </p:sp>
      <p:sp>
        <p:nvSpPr>
          <p:cNvPr id="11" name="CasellaDiTesto 10"/>
          <p:cNvSpPr txBox="1"/>
          <p:nvPr/>
        </p:nvSpPr>
        <p:spPr>
          <a:xfrm>
            <a:off x="35496" y="6392361"/>
            <a:ext cx="3096344" cy="276999"/>
          </a:xfrm>
          <a:prstGeom prst="rect">
            <a:avLst/>
          </a:prstGeom>
          <a:noFill/>
        </p:spPr>
        <p:txBody>
          <a:bodyPr wrap="square" rtlCol="0">
            <a:spAutoFit/>
          </a:bodyPr>
          <a:lstStyle/>
          <a:p>
            <a:pPr algn="ctr"/>
            <a:r>
              <a:rPr lang="it-IT" sz="1200" b="1" dirty="0">
                <a:solidFill>
                  <a:schemeClr val="tx1">
                    <a:lumMod val="75000"/>
                    <a:lumOff val="25000"/>
                  </a:schemeClr>
                </a:solidFill>
              </a:rPr>
              <a:t>CRISI</a:t>
            </a:r>
          </a:p>
        </p:txBody>
      </p:sp>
      <p:graphicFrame>
        <p:nvGraphicFramePr>
          <p:cNvPr id="3" name="Tabella 2"/>
          <p:cNvGraphicFramePr>
            <a:graphicFrameLocks noGrp="1"/>
          </p:cNvGraphicFramePr>
          <p:nvPr>
            <p:extLst>
              <p:ext uri="{D42A27DB-BD31-4B8C-83A1-F6EECF244321}">
                <p14:modId xmlns:p14="http://schemas.microsoft.com/office/powerpoint/2010/main" val="2957139089"/>
              </p:ext>
            </p:extLst>
          </p:nvPr>
        </p:nvGraphicFramePr>
        <p:xfrm>
          <a:off x="5364088" y="3861048"/>
          <a:ext cx="3327400" cy="2448272"/>
        </p:xfrm>
        <a:graphic>
          <a:graphicData uri="http://schemas.openxmlformats.org/drawingml/2006/table">
            <a:tbl>
              <a:tblPr/>
              <a:tblGrid>
                <a:gridCol w="195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tblGrid>
              <a:tr h="161925">
                <a:tc>
                  <a:txBody>
                    <a:bodyPr/>
                    <a:lstStyle/>
                    <a:p>
                      <a:pPr algn="l" fontAlgn="b"/>
                      <a:r>
                        <a:rPr lang="it-IT" sz="1000" b="0" i="0" u="none" strike="noStrike" dirty="0">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it-IT" sz="1000" b="1" i="0" u="none" strike="noStrike">
                          <a:effectLst/>
                          <a:latin typeface="Arial"/>
                        </a:rPr>
                        <a:t> 2017/2001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dirty="0">
                          <a:effectLst/>
                          <a:latin typeface="Arial"/>
                        </a:rPr>
                        <a:t> 2017/2008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61925">
                <a:tc>
                  <a:txBody>
                    <a:bodyPr/>
                    <a:lstStyle/>
                    <a:p>
                      <a:pPr algn="l" fontAlgn="b"/>
                      <a:r>
                        <a:rPr lang="it-IT" sz="1000" b="0" i="0" u="none" strike="noStrike">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a:effectLst/>
                          <a:latin typeface="Arial"/>
                        </a:rPr>
                        <a:t>(X)</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a:effectLst/>
                          <a:latin typeface="Arial"/>
                        </a:rPr>
                        <a:t>(Y)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agricoltura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-14,2</a:t>
                      </a:r>
                    </a:p>
                  </a:txBody>
                  <a:tcPr marL="9525" marR="9525" marT="9525" marB="0" anchor="b">
                    <a:lnL w="6350" cap="flat" cmpd="sng" algn="ctr">
                      <a:solidFill>
                        <a:srgbClr val="C0C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-4,6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lumMod val="20000"/>
                        <a:lumOff val="80000"/>
                      </a:srgbClr>
                    </a:solidFill>
                  </a:tcPr>
                </a:tc>
                <a:extLst>
                  <a:ext uri="{0D108BD9-81ED-4DB2-BD59-A6C34878D82A}">
                    <a16:rowId xmlns:a16="http://schemas.microsoft.com/office/drawing/2014/main" val="10002"/>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manifattura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-13,7</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-13,4</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3"/>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costruzioni</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-6,3</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-23,0</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4"/>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commercio </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5,0</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-1,2</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5"/>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trasporti e logistica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1,7</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0,1</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6"/>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turismo</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43,1</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19,8</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7"/>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comunicazione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7,4</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0,2</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8"/>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credito</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2,0</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-6,2</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09"/>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immobiliare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30,5</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11,8</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10"/>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professioni</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43,2</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13,3</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11"/>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PA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2,5</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0,8</a:t>
                      </a:r>
                    </a:p>
                  </a:txBody>
                  <a:tcPr marL="9525" marR="9525" marT="9525" marB="0" anchor="b">
                    <a:lnL>
                      <a:noFill/>
                    </a:lnL>
                    <a:lnR>
                      <a:noFill/>
                    </a:lnR>
                    <a:lnT>
                      <a:noFill/>
                    </a:lnT>
                    <a:lnB>
                      <a:noFill/>
                    </a:lnB>
                    <a:solidFill>
                      <a:srgbClr val="F79646">
                        <a:lumMod val="20000"/>
                        <a:lumOff val="80000"/>
                      </a:srgbClr>
                    </a:solidFill>
                  </a:tcPr>
                </a:tc>
                <a:extLst>
                  <a:ext uri="{0D108BD9-81ED-4DB2-BD59-A6C34878D82A}">
                    <a16:rowId xmlns:a16="http://schemas.microsoft.com/office/drawing/2014/main" val="10012"/>
                  </a:ext>
                </a:extLst>
              </a:tr>
              <a:tr h="161925">
                <a:tc>
                  <a:txBody>
                    <a:bodyPr/>
                    <a:lstStyle/>
                    <a:p>
                      <a:pPr marL="0" algn="l" defTabSz="914400" rtl="0" eaLnBrk="1" fontAlgn="b" latinLnBrk="0" hangingPunct="1"/>
                      <a:r>
                        <a:rPr lang="it-IT" sz="800" b="0" i="0" u="none" strike="noStrike" kern="1200" dirty="0">
                          <a:solidFill>
                            <a:schemeClr val="tx1"/>
                          </a:solidFill>
                          <a:effectLst/>
                          <a:latin typeface="Verdana"/>
                          <a:ea typeface="+mn-ea"/>
                          <a:cs typeface="+mn-cs"/>
                        </a:rPr>
                        <a:t>tempo libero e servizi alle persone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a:solidFill>
                            <a:schemeClr val="tx1"/>
                          </a:solidFill>
                          <a:effectLst/>
                          <a:latin typeface="Arial"/>
                          <a:ea typeface="+mn-ea"/>
                          <a:cs typeface="+mn-cs"/>
                        </a:rPr>
                        <a:t>37,1</a:t>
                      </a:r>
                    </a:p>
                  </a:txBody>
                  <a:tcPr marL="9525" marR="9525" marT="9525" marB="0" anchor="b">
                    <a:lnL w="6350" cap="flat" cmpd="sng" algn="ctr">
                      <a:solidFill>
                        <a:srgbClr val="C0C0C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79646">
                        <a:lumMod val="20000"/>
                        <a:lumOff val="80000"/>
                      </a:srgbClr>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12,9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79646">
                        <a:lumMod val="20000"/>
                        <a:lumOff val="80000"/>
                      </a:srgbClr>
                    </a:solidFill>
                  </a:tcPr>
                </a:tc>
                <a:extLst>
                  <a:ext uri="{0D108BD9-81ED-4DB2-BD59-A6C34878D82A}">
                    <a16:rowId xmlns:a16="http://schemas.microsoft.com/office/drawing/2014/main" val="10013"/>
                  </a:ext>
                </a:extLst>
              </a:tr>
              <a:tr h="181322">
                <a:tc>
                  <a:txBody>
                    <a:bodyPr/>
                    <a:lstStyle/>
                    <a:p>
                      <a:pPr marL="0" algn="l" defTabSz="914400" rtl="0" eaLnBrk="1" fontAlgn="b" latinLnBrk="0" hangingPunct="1"/>
                      <a:r>
                        <a:rPr lang="it-IT" sz="1000" b="1" i="0" u="none" strike="noStrike" kern="1200" dirty="0">
                          <a:solidFill>
                            <a:schemeClr val="tx1"/>
                          </a:solidFill>
                          <a:effectLst/>
                          <a:latin typeface="Arial"/>
                          <a:ea typeface="+mn-ea"/>
                          <a:cs typeface="+mn-cs"/>
                        </a:rPr>
                        <a:t>totale economia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1" i="0" u="none" strike="noStrike" kern="1200" dirty="0">
                          <a:solidFill>
                            <a:schemeClr val="tx1"/>
                          </a:solidFill>
                          <a:effectLst/>
                          <a:latin typeface="Arial"/>
                          <a:ea typeface="+mn-ea"/>
                          <a:cs typeface="+mn-cs"/>
                        </a:rPr>
                        <a:t>7,0</a:t>
                      </a:r>
                    </a:p>
                  </a:txBody>
                  <a:tcPr marL="9525" marR="9525" marT="9525" marB="0" anchor="b">
                    <a:lnL w="6350" cap="flat" cmpd="sng" algn="ctr">
                      <a:solidFill>
                        <a:srgbClr val="C0C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lumMod val="20000"/>
                        <a:lumOff val="80000"/>
                      </a:srgbClr>
                    </a:solidFill>
                  </a:tcPr>
                </a:tc>
                <a:tc>
                  <a:txBody>
                    <a:bodyPr/>
                    <a:lstStyle/>
                    <a:p>
                      <a:pPr marL="0" algn="r" defTabSz="914400" rtl="0" eaLnBrk="1" fontAlgn="b" latinLnBrk="0" hangingPunct="1"/>
                      <a:r>
                        <a:rPr lang="it-IT" sz="1000" b="1" i="0" u="none" strike="noStrike" kern="1200" dirty="0">
                          <a:solidFill>
                            <a:schemeClr val="tx1"/>
                          </a:solidFill>
                          <a:effectLst/>
                          <a:latin typeface="Arial"/>
                          <a:ea typeface="+mn-ea"/>
                          <a:cs typeface="+mn-cs"/>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lumMod val="20000"/>
                        <a:lumOff val="80000"/>
                      </a:srgbClr>
                    </a:solidFill>
                  </a:tcPr>
                </a:tc>
                <a:extLst>
                  <a:ext uri="{0D108BD9-81ED-4DB2-BD59-A6C34878D82A}">
                    <a16:rowId xmlns:a16="http://schemas.microsoft.com/office/drawing/2014/main" val="10014"/>
                  </a:ext>
                </a:extLst>
              </a:tr>
            </a:tbl>
          </a:graphicData>
        </a:graphic>
      </p:graphicFrame>
      <p:sp>
        <p:nvSpPr>
          <p:cNvPr id="13" name="CasellaDiTesto 12"/>
          <p:cNvSpPr txBox="1"/>
          <p:nvPr/>
        </p:nvSpPr>
        <p:spPr>
          <a:xfrm>
            <a:off x="67893" y="6639163"/>
            <a:ext cx="1516762" cy="246221"/>
          </a:xfrm>
          <a:prstGeom prst="rect">
            <a:avLst/>
          </a:prstGeom>
          <a:noFill/>
        </p:spPr>
        <p:txBody>
          <a:bodyPr wrap="none" rtlCol="0">
            <a:spAutoFit/>
          </a:bodyPr>
          <a:lstStyle/>
          <a:p>
            <a:r>
              <a:rPr lang="it-IT" sz="1000" dirty="0"/>
              <a:t>* ricettività e ristorazione</a:t>
            </a:r>
          </a:p>
        </p:txBody>
      </p:sp>
      <p:sp>
        <p:nvSpPr>
          <p:cNvPr id="14" name="Segnaposto numero diapositiva 1"/>
          <p:cNvSpPr>
            <a:spLocks noGrp="1"/>
          </p:cNvSpPr>
          <p:nvPr>
            <p:ph type="sldNum" sz="quarter" idx="12"/>
          </p:nvPr>
        </p:nvSpPr>
        <p:spPr>
          <a:xfrm>
            <a:off x="6553200" y="6356350"/>
            <a:ext cx="2133600" cy="365125"/>
          </a:xfrm>
        </p:spPr>
        <p:txBody>
          <a:bodyPr vert="horz" lIns="91440" tIns="45720" rIns="91440" bIns="45720" rtlCol="0" anchor="ctr"/>
          <a:lstStyle/>
          <a:p>
            <a:r>
              <a:rPr lang="it-IT" sz="1800" b="1" dirty="0">
                <a:solidFill>
                  <a:srgbClr val="002060"/>
                </a:solidFill>
              </a:rPr>
              <a:t>14</a:t>
            </a:r>
          </a:p>
        </p:txBody>
      </p:sp>
    </p:spTree>
    <p:extLst>
      <p:ext uri="{BB962C8B-B14F-4D97-AF65-F5344CB8AC3E}">
        <p14:creationId xmlns:p14="http://schemas.microsoft.com/office/powerpoint/2010/main" val="127638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ttore 1 3"/>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5" name="Titolo 1"/>
          <p:cNvSpPr txBox="1">
            <a:spLocks/>
          </p:cNvSpPr>
          <p:nvPr/>
        </p:nvSpPr>
        <p:spPr>
          <a:xfrm>
            <a:off x="457200" y="44624"/>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700" b="1" dirty="0">
                <a:solidFill>
                  <a:srgbClr val="00467F"/>
                </a:solidFill>
              </a:rPr>
              <a:t>Occupazione</a:t>
            </a:r>
            <a:br>
              <a:rPr lang="it-IT" sz="2700" b="1" dirty="0">
                <a:solidFill>
                  <a:srgbClr val="00467F"/>
                </a:solidFill>
              </a:rPr>
            </a:br>
            <a:r>
              <a:rPr lang="it-IT" sz="1600" i="1" dirty="0">
                <a:solidFill>
                  <a:srgbClr val="00467F"/>
                </a:solidFill>
              </a:rPr>
              <a:t>variazioni percentuali e assolute 2017/2008</a:t>
            </a:r>
          </a:p>
        </p:txBody>
      </p:sp>
      <p:graphicFrame>
        <p:nvGraphicFramePr>
          <p:cNvPr id="7" name="Grafico 6"/>
          <p:cNvGraphicFramePr>
            <a:graphicFrameLocks/>
          </p:cNvGraphicFramePr>
          <p:nvPr>
            <p:extLst>
              <p:ext uri="{D42A27DB-BD31-4B8C-83A1-F6EECF244321}">
                <p14:modId xmlns:p14="http://schemas.microsoft.com/office/powerpoint/2010/main" val="388618672"/>
              </p:ext>
            </p:extLst>
          </p:nvPr>
        </p:nvGraphicFramePr>
        <p:xfrm>
          <a:off x="539552" y="908720"/>
          <a:ext cx="7791813" cy="5040559"/>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15</a:t>
            </a:fld>
            <a:endParaRPr lang="it-IT" sz="1800" b="1">
              <a:solidFill>
                <a:srgbClr val="002060"/>
              </a:solidFill>
            </a:endParaRPr>
          </a:p>
        </p:txBody>
      </p:sp>
      <p:graphicFrame>
        <p:nvGraphicFramePr>
          <p:cNvPr id="6" name="Tabella 5"/>
          <p:cNvGraphicFramePr>
            <a:graphicFrameLocks noGrp="1"/>
          </p:cNvGraphicFramePr>
          <p:nvPr>
            <p:extLst>
              <p:ext uri="{D42A27DB-BD31-4B8C-83A1-F6EECF244321}">
                <p14:modId xmlns:p14="http://schemas.microsoft.com/office/powerpoint/2010/main" val="2888176113"/>
              </p:ext>
            </p:extLst>
          </p:nvPr>
        </p:nvGraphicFramePr>
        <p:xfrm>
          <a:off x="2915816" y="4221088"/>
          <a:ext cx="3456384" cy="2525799"/>
        </p:xfrm>
        <a:graphic>
          <a:graphicData uri="http://schemas.openxmlformats.org/drawingml/2006/table">
            <a:tbl>
              <a:tblPr/>
              <a:tblGrid>
                <a:gridCol w="2199518">
                  <a:extLst>
                    <a:ext uri="{9D8B030D-6E8A-4147-A177-3AD203B41FA5}">
                      <a16:colId xmlns:a16="http://schemas.microsoft.com/office/drawing/2014/main" val="20000"/>
                    </a:ext>
                  </a:extLst>
                </a:gridCol>
                <a:gridCol w="1256866">
                  <a:extLst>
                    <a:ext uri="{9D8B030D-6E8A-4147-A177-3AD203B41FA5}">
                      <a16:colId xmlns:a16="http://schemas.microsoft.com/office/drawing/2014/main" val="20001"/>
                    </a:ext>
                  </a:extLst>
                </a:gridCol>
              </a:tblGrid>
              <a:tr h="321820">
                <a:tc>
                  <a:txBody>
                    <a:bodyPr/>
                    <a:lstStyle/>
                    <a:p>
                      <a:pPr algn="l" fontAlgn="b"/>
                      <a:r>
                        <a:rPr lang="it-IT" sz="1000" b="0" i="0" u="none" strike="noStrike" dirty="0">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00" b="1" i="0" u="none" strike="noStrike" dirty="0">
                          <a:effectLst/>
                          <a:latin typeface="Arial"/>
                        </a:rPr>
                        <a:t> </a:t>
                      </a:r>
                      <a:r>
                        <a:rPr lang="it-IT" sz="1000" b="1" i="0" u="none" strike="noStrike" dirty="0" err="1">
                          <a:effectLst/>
                          <a:latin typeface="Arial"/>
                        </a:rPr>
                        <a:t>var</a:t>
                      </a:r>
                      <a:r>
                        <a:rPr lang="it-IT" sz="1000" b="1" i="0" u="none" strike="noStrike" dirty="0">
                          <a:effectLst/>
                          <a:latin typeface="Arial"/>
                        </a:rPr>
                        <a:t>. </a:t>
                      </a:r>
                      <a:r>
                        <a:rPr lang="it-IT" sz="1000" b="1" i="0" u="none" strike="noStrike" dirty="0" err="1">
                          <a:effectLst/>
                          <a:latin typeface="Arial"/>
                        </a:rPr>
                        <a:t>ass</a:t>
                      </a:r>
                      <a:r>
                        <a:rPr lang="it-IT" sz="1000" b="1" i="0" u="none" strike="noStrike" dirty="0">
                          <a:effectLst/>
                          <a:latin typeface="Arial"/>
                        </a:rPr>
                        <a:t>. </a:t>
                      </a:r>
                    </a:p>
                    <a:p>
                      <a:pPr algn="ctr" fontAlgn="b"/>
                      <a:r>
                        <a:rPr lang="it-IT" sz="1000" b="1" i="0" u="none" strike="noStrike" dirty="0">
                          <a:effectLst/>
                          <a:latin typeface="Arial"/>
                        </a:rPr>
                        <a:t>(2017/2008 - in </a:t>
                      </a:r>
                      <a:r>
                        <a:rPr lang="it-IT" sz="1000" b="1" i="0" u="none" strike="noStrike" dirty="0" err="1">
                          <a:effectLst/>
                          <a:latin typeface="Arial"/>
                        </a:rPr>
                        <a:t>mgl</a:t>
                      </a:r>
                      <a:r>
                        <a:rPr lang="it-IT" sz="1000" b="1" i="0" u="none" strike="noStrike" dirty="0">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agricoltura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-44</a:t>
                      </a:r>
                    </a:p>
                  </a:txBody>
                  <a:tcPr marL="9525" marR="9525" marT="9525" marB="0" anchor="b">
                    <a:lnL w="6350" cap="flat" cmpd="sng" algn="ctr">
                      <a:solidFill>
                        <a:srgbClr val="C0C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extLst>
                  <a:ext uri="{0D108BD9-81ED-4DB2-BD59-A6C34878D82A}">
                    <a16:rowId xmlns:a16="http://schemas.microsoft.com/office/drawing/2014/main" val="10001"/>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manifattura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-650</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2"/>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costruzioni</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-452</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3"/>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commercio </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-47</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4"/>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trasporti e logistica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5"/>
                  </a:ext>
                </a:extLst>
              </a:tr>
              <a:tr h="165786">
                <a:tc>
                  <a:txBody>
                    <a:bodyPr/>
                    <a:lstStyle/>
                    <a:p>
                      <a:pPr marL="0" algn="l" defTabSz="914400" rtl="0" eaLnBrk="1" fontAlgn="b" latinLnBrk="0" hangingPunct="1"/>
                      <a:r>
                        <a:rPr lang="it-IT" sz="1000" b="1" i="0" u="none" strike="noStrike" kern="1200" dirty="0">
                          <a:solidFill>
                            <a:schemeClr val="tx1"/>
                          </a:solidFill>
                          <a:effectLst/>
                          <a:latin typeface="Arial"/>
                          <a:ea typeface="+mn-ea"/>
                          <a:cs typeface="+mn-cs"/>
                        </a:rPr>
                        <a:t> turismo</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1" i="0" u="none" strike="noStrike" kern="1200" dirty="0">
                          <a:solidFill>
                            <a:schemeClr val="tx1"/>
                          </a:solidFill>
                          <a:effectLst/>
                          <a:latin typeface="Arial"/>
                          <a:ea typeface="+mn-ea"/>
                          <a:cs typeface="+mn-cs"/>
                        </a:rPr>
                        <a:t>261</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6"/>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comunicazione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1</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7"/>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credito</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-44</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8"/>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immobiliare</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21</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09"/>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professioni</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362</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10"/>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PA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37</a:t>
                      </a:r>
                    </a:p>
                  </a:txBody>
                  <a:tcPr marL="9525" marR="9525" marT="9525" marB="0" anchor="b">
                    <a:lnL w="6350" cap="flat" cmpd="sng" algn="ctr">
                      <a:solidFill>
                        <a:srgbClr val="C0C0C0"/>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0011"/>
                  </a:ext>
                </a:extLst>
              </a:tr>
              <a:tr h="165786">
                <a:tc>
                  <a:txBody>
                    <a:bodyPr/>
                    <a:lstStyle/>
                    <a:p>
                      <a:pPr marL="0" algn="l" defTabSz="914400" rtl="0" eaLnBrk="1" fontAlgn="b" latinLnBrk="0" hangingPunct="1"/>
                      <a:r>
                        <a:rPr lang="it-IT" sz="1000" b="0" i="0" u="none" strike="noStrike" kern="1200" dirty="0">
                          <a:solidFill>
                            <a:schemeClr val="tx1"/>
                          </a:solidFill>
                          <a:effectLst/>
                          <a:latin typeface="Arial"/>
                          <a:ea typeface="+mn-ea"/>
                          <a:cs typeface="+mn-cs"/>
                        </a:rPr>
                        <a:t> tempo libero e servizi alla persona</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0" i="0" u="none" strike="noStrike" kern="1200" dirty="0">
                          <a:solidFill>
                            <a:schemeClr val="tx1"/>
                          </a:solidFill>
                          <a:effectLst/>
                          <a:latin typeface="Arial"/>
                          <a:ea typeface="+mn-ea"/>
                          <a:cs typeface="+mn-cs"/>
                        </a:rPr>
                        <a:t>310</a:t>
                      </a:r>
                    </a:p>
                  </a:txBody>
                  <a:tcPr marL="9525" marR="9525" marT="9525" marB="0" anchor="b">
                    <a:lnL w="6350" cap="flat" cmpd="sng" algn="ctr">
                      <a:solidFill>
                        <a:srgbClr val="C0C0C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214547">
                <a:tc>
                  <a:txBody>
                    <a:bodyPr/>
                    <a:lstStyle/>
                    <a:p>
                      <a:pPr marL="0" algn="l" defTabSz="914400" rtl="0" eaLnBrk="1" fontAlgn="b" latinLnBrk="0" hangingPunct="1"/>
                      <a:r>
                        <a:rPr lang="it-IT" sz="1000" b="1" i="0" u="none" strike="noStrike" kern="1200" dirty="0">
                          <a:solidFill>
                            <a:schemeClr val="tx1"/>
                          </a:solidFill>
                          <a:effectLst/>
                          <a:latin typeface="Arial"/>
                          <a:ea typeface="+mn-ea"/>
                          <a:cs typeface="+mn-cs"/>
                        </a:rPr>
                        <a:t>Totale economia</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8ED"/>
                    </a:solidFill>
                  </a:tcPr>
                </a:tc>
                <a:tc>
                  <a:txBody>
                    <a:bodyPr/>
                    <a:lstStyle/>
                    <a:p>
                      <a:pPr marL="0" algn="r" defTabSz="914400" rtl="0" eaLnBrk="1" fontAlgn="b" latinLnBrk="0" hangingPunct="1"/>
                      <a:r>
                        <a:rPr lang="it-IT" sz="1000" b="1" i="0" u="none" strike="noStrike" kern="1200" dirty="0">
                          <a:solidFill>
                            <a:schemeClr val="tx1"/>
                          </a:solidFill>
                          <a:effectLst/>
                          <a:latin typeface="Arial"/>
                          <a:ea typeface="+mn-ea"/>
                          <a:cs typeface="+mn-cs"/>
                        </a:rPr>
                        <a:t>-244</a:t>
                      </a:r>
                    </a:p>
                  </a:txBody>
                  <a:tcPr marL="9525" marR="9525" marT="9525" marB="0" anchor="b">
                    <a:lnL w="6350" cap="flat" cmpd="sng" algn="ctr">
                      <a:solidFill>
                        <a:srgbClr val="C0C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252584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94130" y="1210163"/>
            <a:ext cx="7542005" cy="5216813"/>
          </a:xfrm>
          <a:prstGeom prst="rect">
            <a:avLst/>
          </a:prstGeom>
          <a:noFill/>
        </p:spPr>
        <p:txBody>
          <a:bodyPr wrap="square" rtlCol="0">
            <a:spAutoFit/>
          </a:bodyPr>
          <a:lstStyle/>
          <a:p>
            <a:pPr>
              <a:lnSpc>
                <a:spcPct val="150000"/>
              </a:lnSpc>
            </a:pPr>
            <a:r>
              <a:rPr lang="it-IT" dirty="0"/>
              <a:t>Chart 4-5-10-11-12-14-15: elaborazione Confturismo su dati Istat (indicatori mensili del movimento turistico).</a:t>
            </a:r>
          </a:p>
          <a:p>
            <a:pPr>
              <a:lnSpc>
                <a:spcPct val="150000"/>
              </a:lnSpc>
            </a:pPr>
            <a:r>
              <a:rPr lang="it-IT" dirty="0"/>
              <a:t>Chart 7-8: elaborazione Confturismo su dati Istat (commercio estero) e Banca d’Italia (bilancia dei pagamenti).</a:t>
            </a:r>
          </a:p>
          <a:p>
            <a:pPr>
              <a:lnSpc>
                <a:spcPct val="150000"/>
              </a:lnSpc>
            </a:pPr>
            <a:endParaRPr lang="it-IT" dirty="0"/>
          </a:p>
          <a:p>
            <a:pPr>
              <a:lnSpc>
                <a:spcPct val="150000"/>
              </a:lnSpc>
            </a:pPr>
            <a:r>
              <a:rPr lang="it-IT" dirty="0"/>
              <a:t>I dati relativi ad arrivi e presenze per il periodo gen.-</a:t>
            </a:r>
            <a:r>
              <a:rPr lang="it-IT" dirty="0" err="1"/>
              <a:t>nov</a:t>
            </a:r>
            <a:r>
              <a:rPr lang="it-IT" dirty="0"/>
              <a:t>. 2017 sono provvisori, mentre il dato di dicembre è stato stimato. </a:t>
            </a:r>
          </a:p>
          <a:p>
            <a:pPr>
              <a:lnSpc>
                <a:spcPct val="150000"/>
              </a:lnSpc>
            </a:pPr>
            <a:endParaRPr lang="it-IT" dirty="0"/>
          </a:p>
          <a:p>
            <a:pPr>
              <a:lnSpc>
                <a:spcPct val="150000"/>
              </a:lnSpc>
            </a:pPr>
            <a:r>
              <a:rPr lang="it-IT" dirty="0"/>
              <a:t>I settori del made in Italy presi in considerazione sono:</a:t>
            </a:r>
          </a:p>
          <a:p>
            <a:pPr marL="285750" indent="-285750" fontAlgn="ctr">
              <a:buFont typeface="Arial" panose="020B0604020202020204" pitchFamily="34" charset="0"/>
              <a:buChar char="•"/>
            </a:pPr>
            <a:r>
              <a:rPr lang="it-IT" dirty="0"/>
              <a:t>Prodotti dell'agricoltura, della silvicoltura e della pesca</a:t>
            </a:r>
          </a:p>
          <a:p>
            <a:pPr marL="285750" indent="-285750" fontAlgn="ctr">
              <a:buFont typeface="Arial" panose="020B0604020202020204" pitchFamily="34" charset="0"/>
              <a:buChar char="•"/>
            </a:pPr>
            <a:r>
              <a:rPr lang="it-IT" dirty="0"/>
              <a:t>Prodotti dell’industria alimentare, delle bevande e del tabacco</a:t>
            </a:r>
          </a:p>
          <a:p>
            <a:pPr marL="285750" indent="-285750" fontAlgn="ctr">
              <a:buFont typeface="Arial" panose="020B0604020202020204" pitchFamily="34" charset="0"/>
              <a:buChar char="•"/>
            </a:pPr>
            <a:r>
              <a:rPr lang="it-IT" dirty="0"/>
              <a:t>Abbigliamento e Calzature</a:t>
            </a:r>
          </a:p>
          <a:p>
            <a:pPr marL="285750" indent="-285750" fontAlgn="ctr">
              <a:buFont typeface="Arial" panose="020B0604020202020204" pitchFamily="34" charset="0"/>
              <a:buChar char="•"/>
            </a:pPr>
            <a:r>
              <a:rPr lang="it-IT" dirty="0"/>
              <a:t>Arredamento (mobili)</a:t>
            </a:r>
          </a:p>
          <a:p>
            <a:pPr marL="285750" indent="-285750" fontAlgn="ctr">
              <a:buFont typeface="Arial" panose="020B0604020202020204" pitchFamily="34" charset="0"/>
              <a:buChar char="•"/>
            </a:pPr>
            <a:r>
              <a:rPr lang="it-IT" dirty="0"/>
              <a:t>Accoglienza (turismo internazionale)</a:t>
            </a:r>
          </a:p>
        </p:txBody>
      </p:sp>
      <p:cxnSp>
        <p:nvCxnSpPr>
          <p:cNvPr id="5" name="Connettore 1 4"/>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232685" y="260648"/>
            <a:ext cx="8064896" cy="430887"/>
          </a:xfrm>
          <a:prstGeom prst="rect">
            <a:avLst/>
          </a:prstGeom>
          <a:noFill/>
        </p:spPr>
        <p:txBody>
          <a:bodyPr wrap="square" rtlCol="0">
            <a:spAutoFit/>
          </a:bodyPr>
          <a:lstStyle/>
          <a:p>
            <a:r>
              <a:rPr lang="it-IT" sz="2200" b="1" dirty="0">
                <a:solidFill>
                  <a:srgbClr val="00467F"/>
                </a:solidFill>
              </a:rPr>
              <a:t>Fonti</a:t>
            </a:r>
          </a:p>
        </p:txBody>
      </p:sp>
      <p:sp>
        <p:nvSpPr>
          <p:cNvPr id="2" name="Segnaposto numero diapositiva 1"/>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16</a:t>
            </a:fld>
            <a:endParaRPr lang="it-IT" sz="1800" b="1">
              <a:solidFill>
                <a:srgbClr val="002060"/>
              </a:solidFill>
            </a:endParaRPr>
          </a:p>
        </p:txBody>
      </p:sp>
    </p:spTree>
    <p:extLst>
      <p:ext uri="{BB962C8B-B14F-4D97-AF65-F5344CB8AC3E}">
        <p14:creationId xmlns:p14="http://schemas.microsoft.com/office/powerpoint/2010/main" val="172604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87524" y="1088152"/>
            <a:ext cx="8568952" cy="5078313"/>
          </a:xfrm>
          <a:prstGeom prst="rect">
            <a:avLst/>
          </a:prstGeom>
        </p:spPr>
        <p:txBody>
          <a:bodyPr wrap="square">
            <a:spAutoFit/>
          </a:bodyPr>
          <a:lstStyle/>
          <a:p>
            <a:pPr algn="just"/>
            <a:r>
              <a:rPr lang="it-IT" dirty="0">
                <a:solidFill>
                  <a:srgbClr val="00467F"/>
                </a:solidFill>
                <a:latin typeface="+mj-lt"/>
                <a:ea typeface="+mj-ea"/>
                <a:cs typeface="+mj-cs"/>
              </a:rPr>
              <a:t>Nonostante l’Italia sia tra i Paesi più visitati al mondo, al turismo non viene ancora riconosciuto il ruolo che gli compete. E’ un atteggiamento che penalizza il diffondersi, a tutti i livelli, di una cultura economica del settore che, se incoraggiata e sostenuta, consentirebbe a questo comparto di trainare la crescita del Paese. Ad essere sottovalutato non è solo l’aumento costante dei flussi turistici internazionali nel corso di questi anni ma, come emerge dall’analisi, il ruolo del turismo come voce fondamentale dell’export, come comparto economico che più ha contribuito all’incremento del valore aggiunto ed, in particolare, dell’occupazione anche durante la crisi.</a:t>
            </a:r>
          </a:p>
          <a:p>
            <a:pPr algn="just"/>
            <a:r>
              <a:rPr lang="it-IT" dirty="0">
                <a:solidFill>
                  <a:srgbClr val="00467F"/>
                </a:solidFill>
                <a:latin typeface="+mj-lt"/>
                <a:ea typeface="+mj-ea"/>
                <a:cs typeface="+mj-cs"/>
              </a:rPr>
              <a:t>Un risultato ancor più importante se si considera che per il valore aggiunto e l’occupazione sono state prese in esame solo due componenti della vasta filiera turistica, la ricettività e la ristorazione, e non altri elementi come l’intermediazione, l’intrattenimento o le professioni turistiche.</a:t>
            </a:r>
            <a:r>
              <a:rPr lang="it-IT" dirty="0"/>
              <a:t> </a:t>
            </a:r>
            <a:r>
              <a:rPr lang="it-IT" dirty="0">
                <a:solidFill>
                  <a:srgbClr val="00467F"/>
                </a:solidFill>
                <a:latin typeface="+mj-lt"/>
                <a:ea typeface="+mj-ea"/>
                <a:cs typeface="+mj-cs"/>
              </a:rPr>
              <a:t>Occorre, dunque, puntare con forza e determinazione su questo settore per il rilancio del Mezzogiorno e dell’intero Paese. A partire dalla valorizzazione del Piano strategico di sviluppo del turismo 2017-2022 che ha bisogno di risorse specifiche per la sua realizzazione. Sarà, pertanto, compito della nuova legislatura e del prossimo Governo mettere in campo interventi dedicati al comparto e allo sviluppo delle imprese in termini di riduzione della pressione fiscale, semplificazione, incentivazione e regolamentazione. </a:t>
            </a:r>
          </a:p>
        </p:txBody>
      </p:sp>
      <p:cxnSp>
        <p:nvCxnSpPr>
          <p:cNvPr id="5" name="Connettore 1 4"/>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6" name="Titolo 1"/>
          <p:cNvSpPr txBox="1">
            <a:spLocks/>
          </p:cNvSpPr>
          <p:nvPr/>
        </p:nvSpPr>
        <p:spPr>
          <a:xfrm>
            <a:off x="323528" y="44624"/>
            <a:ext cx="7772400" cy="7920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2700" b="1" dirty="0">
                <a:solidFill>
                  <a:srgbClr val="00467F"/>
                </a:solidFill>
              </a:rPr>
              <a:t>Premessa</a:t>
            </a:r>
            <a:endParaRPr lang="it-IT" sz="1600" i="1" dirty="0">
              <a:solidFill>
                <a:srgbClr val="00467F"/>
              </a:solidFill>
            </a:endParaRPr>
          </a:p>
        </p:txBody>
      </p:sp>
      <p:sp>
        <p:nvSpPr>
          <p:cNvPr id="2" name="Segnaposto numero diapositiva 1"/>
          <p:cNvSpPr>
            <a:spLocks noGrp="1"/>
          </p:cNvSpPr>
          <p:nvPr>
            <p:ph type="sldNum" sz="quarter" idx="12"/>
          </p:nvPr>
        </p:nvSpPr>
        <p:spPr/>
        <p:txBody>
          <a:bodyPr/>
          <a:lstStyle/>
          <a:p>
            <a:fld id="{DF035725-819F-4350-8EB8-82304C3DFD9D}" type="slidenum">
              <a:rPr lang="it-IT" sz="1800" b="1" smtClean="0">
                <a:solidFill>
                  <a:srgbClr val="002060"/>
                </a:solidFill>
              </a:rPr>
              <a:t>2</a:t>
            </a:fld>
            <a:endParaRPr lang="it-IT" sz="1800" b="1" dirty="0">
              <a:solidFill>
                <a:srgbClr val="002060"/>
              </a:solidFill>
            </a:endParaRPr>
          </a:p>
        </p:txBody>
      </p:sp>
    </p:spTree>
    <p:extLst>
      <p:ext uri="{BB962C8B-B14F-4D97-AF65-F5344CB8AC3E}">
        <p14:creationId xmlns:p14="http://schemas.microsoft.com/office/powerpoint/2010/main" val="40946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772462" y="949113"/>
            <a:ext cx="7594612" cy="5493812"/>
          </a:xfrm>
          <a:prstGeom prst="rect">
            <a:avLst/>
          </a:prstGeom>
          <a:noFill/>
        </p:spPr>
        <p:txBody>
          <a:bodyPr wrap="square" rtlCol="0">
            <a:spAutoFit/>
          </a:bodyPr>
          <a:lstStyle/>
          <a:p>
            <a:pPr algn="just">
              <a:lnSpc>
                <a:spcPct val="150000"/>
              </a:lnSpc>
            </a:pPr>
            <a:r>
              <a:rPr lang="it-IT" dirty="0">
                <a:solidFill>
                  <a:srgbClr val="00467F"/>
                </a:solidFill>
                <a:latin typeface="+mj-lt"/>
                <a:ea typeface="+mj-ea"/>
                <a:cs typeface="+mj-cs"/>
              </a:rPr>
              <a:t>Negli ultimi dieci anni il turismo italiano ha potuto contare quasi esclusivamente sulle buone performance della domanda estera. Gli arrivi internazionali sono passati da </a:t>
            </a:r>
            <a:r>
              <a:rPr lang="it-IT" b="1" dirty="0">
                <a:solidFill>
                  <a:srgbClr val="00467F"/>
                </a:solidFill>
                <a:latin typeface="+mj-lt"/>
                <a:ea typeface="+mj-ea"/>
                <a:cs typeface="+mj-cs"/>
              </a:rPr>
              <a:t>43</a:t>
            </a:r>
            <a:r>
              <a:rPr lang="it-IT" dirty="0">
                <a:solidFill>
                  <a:srgbClr val="00467F"/>
                </a:solidFill>
                <a:latin typeface="+mj-lt"/>
                <a:ea typeface="+mj-ea"/>
                <a:cs typeface="+mj-cs"/>
              </a:rPr>
              <a:t> a </a:t>
            </a:r>
            <a:r>
              <a:rPr lang="it-IT" b="1" dirty="0">
                <a:solidFill>
                  <a:srgbClr val="00467F"/>
                </a:solidFill>
                <a:latin typeface="+mj-lt"/>
                <a:ea typeface="+mj-ea"/>
                <a:cs typeface="+mj-cs"/>
              </a:rPr>
              <a:t>60 milioni </a:t>
            </a:r>
            <a:r>
              <a:rPr lang="it-IT" dirty="0">
                <a:solidFill>
                  <a:srgbClr val="00467F"/>
                </a:solidFill>
                <a:latin typeface="+mj-lt"/>
                <a:ea typeface="+mj-ea"/>
                <a:cs typeface="+mj-cs"/>
              </a:rPr>
              <a:t>(</a:t>
            </a:r>
            <a:r>
              <a:rPr lang="it-IT" b="1" dirty="0">
                <a:solidFill>
                  <a:srgbClr val="00467F"/>
                </a:solidFill>
                <a:latin typeface="+mj-lt"/>
                <a:ea typeface="+mj-ea"/>
                <a:cs typeface="+mj-cs"/>
              </a:rPr>
              <a:t>+39,3%</a:t>
            </a:r>
            <a:r>
              <a:rPr lang="it-IT" dirty="0">
                <a:solidFill>
                  <a:srgbClr val="00467F"/>
                </a:solidFill>
                <a:latin typeface="+mj-lt"/>
                <a:ea typeface="+mj-ea"/>
                <a:cs typeface="+mj-cs"/>
              </a:rPr>
              <a:t>) mentre le presenze da </a:t>
            </a:r>
            <a:r>
              <a:rPr lang="it-IT" b="1" dirty="0">
                <a:solidFill>
                  <a:srgbClr val="00467F"/>
                </a:solidFill>
                <a:latin typeface="+mj-lt"/>
                <a:ea typeface="+mj-ea"/>
                <a:cs typeface="+mj-cs"/>
              </a:rPr>
              <a:t>163</a:t>
            </a:r>
            <a:r>
              <a:rPr lang="it-IT" dirty="0">
                <a:solidFill>
                  <a:srgbClr val="00467F"/>
                </a:solidFill>
                <a:latin typeface="+mj-lt"/>
                <a:ea typeface="+mj-ea"/>
                <a:cs typeface="+mj-cs"/>
              </a:rPr>
              <a:t> a </a:t>
            </a:r>
            <a:r>
              <a:rPr lang="it-IT" b="1" dirty="0">
                <a:solidFill>
                  <a:srgbClr val="00467F"/>
                </a:solidFill>
                <a:latin typeface="+mj-lt"/>
                <a:ea typeface="+mj-ea"/>
                <a:cs typeface="+mj-cs"/>
              </a:rPr>
              <a:t>212 milioni </a:t>
            </a:r>
            <a:r>
              <a:rPr lang="it-IT" dirty="0">
                <a:solidFill>
                  <a:srgbClr val="00467F"/>
                </a:solidFill>
                <a:latin typeface="+mj-lt"/>
                <a:ea typeface="+mj-ea"/>
                <a:cs typeface="+mj-cs"/>
              </a:rPr>
              <a:t>(</a:t>
            </a:r>
            <a:r>
              <a:rPr lang="it-IT" b="1" dirty="0">
                <a:solidFill>
                  <a:srgbClr val="00467F"/>
                </a:solidFill>
                <a:latin typeface="+mj-lt"/>
                <a:ea typeface="+mj-ea"/>
                <a:cs typeface="+mj-cs"/>
              </a:rPr>
              <a:t>+29,7%</a:t>
            </a:r>
            <a:r>
              <a:rPr lang="it-IT" dirty="0">
                <a:solidFill>
                  <a:srgbClr val="00467F"/>
                </a:solidFill>
                <a:latin typeface="+mj-lt"/>
                <a:ea typeface="+mj-ea"/>
                <a:cs typeface="+mj-cs"/>
              </a:rPr>
              <a:t>).</a:t>
            </a:r>
          </a:p>
          <a:p>
            <a:pPr algn="just">
              <a:lnSpc>
                <a:spcPct val="150000"/>
              </a:lnSpc>
            </a:pPr>
            <a:r>
              <a:rPr lang="it-IT" dirty="0">
                <a:solidFill>
                  <a:srgbClr val="00467F"/>
                </a:solidFill>
                <a:latin typeface="+mj-lt"/>
                <a:ea typeface="+mj-ea"/>
                <a:cs typeface="+mj-cs"/>
              </a:rPr>
              <a:t>Il turismo interno ha fatto registrare una dinamica positiva per gli arrivi (+16,7%) mentre le presenze sono rimaste sui livelli di 10 anni fa determinando una sensibile contrazione della permanenza media che è addirittura scesa al di sotto di quella relativa al turismo straniero (</a:t>
            </a:r>
            <a:r>
              <a:rPr lang="it-IT" b="1" dirty="0">
                <a:solidFill>
                  <a:srgbClr val="00467F"/>
                </a:solidFill>
                <a:latin typeface="+mj-lt"/>
                <a:ea typeface="+mj-ea"/>
                <a:cs typeface="+mj-cs"/>
              </a:rPr>
              <a:t>3,4 vs. </a:t>
            </a:r>
            <a:r>
              <a:rPr lang="it-IT" b="1">
                <a:solidFill>
                  <a:srgbClr val="00467F"/>
                </a:solidFill>
                <a:latin typeface="+mj-lt"/>
                <a:ea typeface="+mj-ea"/>
                <a:cs typeface="+mj-cs"/>
              </a:rPr>
              <a:t>3,5 giorni</a:t>
            </a:r>
            <a:r>
              <a:rPr lang="it-IT">
                <a:solidFill>
                  <a:srgbClr val="00467F"/>
                </a:solidFill>
                <a:latin typeface="+mj-lt"/>
                <a:ea typeface="+mj-ea"/>
                <a:cs typeface="+mj-cs"/>
              </a:rPr>
              <a:t>).</a:t>
            </a:r>
            <a:endParaRPr lang="it-IT" dirty="0">
              <a:solidFill>
                <a:srgbClr val="00467F"/>
              </a:solidFill>
              <a:latin typeface="+mj-lt"/>
              <a:ea typeface="+mj-ea"/>
              <a:cs typeface="+mj-cs"/>
            </a:endParaRPr>
          </a:p>
          <a:p>
            <a:pPr algn="just">
              <a:lnSpc>
                <a:spcPct val="150000"/>
              </a:lnSpc>
            </a:pPr>
            <a:r>
              <a:rPr lang="it-IT" dirty="0">
                <a:solidFill>
                  <a:srgbClr val="00467F"/>
                </a:solidFill>
                <a:latin typeface="+mj-lt"/>
                <a:ea typeface="+mj-ea"/>
                <a:cs typeface="+mj-cs"/>
              </a:rPr>
              <a:t>I flussi degli stranieri verso l’Italia hanno subito una battuta d’arresto solo nel biennio 2008-2009 come conseguenza dei primi effetti della crisi ed oggi, almeno in termini di presenze, hanno pressoché uguagliato i livelli del turismo di origine interna. Nel solo 2017 gli incrementi percentuali di arrivi e presenze sull’anno precedente sono stati rispettivamente del </a:t>
            </a:r>
            <a:r>
              <a:rPr lang="it-IT" b="1" dirty="0">
                <a:solidFill>
                  <a:srgbClr val="00467F"/>
                </a:solidFill>
                <a:latin typeface="+mj-lt"/>
                <a:ea typeface="+mj-ea"/>
                <a:cs typeface="+mj-cs"/>
              </a:rPr>
              <a:t>5,2%</a:t>
            </a:r>
            <a:r>
              <a:rPr lang="it-IT" dirty="0">
                <a:solidFill>
                  <a:srgbClr val="00467F"/>
                </a:solidFill>
                <a:latin typeface="+mj-lt"/>
                <a:ea typeface="+mj-ea"/>
                <a:cs typeface="+mj-cs"/>
              </a:rPr>
              <a:t> e del </a:t>
            </a:r>
            <a:r>
              <a:rPr lang="it-IT" b="1" dirty="0">
                <a:solidFill>
                  <a:srgbClr val="00467F"/>
                </a:solidFill>
                <a:latin typeface="+mj-lt"/>
                <a:ea typeface="+mj-ea"/>
                <a:cs typeface="+mj-cs"/>
              </a:rPr>
              <a:t>6,3%</a:t>
            </a:r>
            <a:r>
              <a:rPr lang="it-IT" dirty="0">
                <a:solidFill>
                  <a:srgbClr val="00467F"/>
                </a:solidFill>
                <a:latin typeface="+mj-lt"/>
                <a:ea typeface="+mj-ea"/>
                <a:cs typeface="+mj-cs"/>
              </a:rPr>
              <a:t>.</a:t>
            </a:r>
          </a:p>
        </p:txBody>
      </p:sp>
      <p:sp>
        <p:nvSpPr>
          <p:cNvPr id="4" name="Titolo 1"/>
          <p:cNvSpPr txBox="1">
            <a:spLocks/>
          </p:cNvSpPr>
          <p:nvPr/>
        </p:nvSpPr>
        <p:spPr>
          <a:xfrm>
            <a:off x="683568" y="44624"/>
            <a:ext cx="7772400" cy="7920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2700" b="1" dirty="0">
                <a:solidFill>
                  <a:srgbClr val="00467F"/>
                </a:solidFill>
              </a:rPr>
              <a:t>La spinta del turismo internazionale</a:t>
            </a:r>
            <a:endParaRPr lang="it-IT" sz="1600" i="1" dirty="0">
              <a:solidFill>
                <a:srgbClr val="00467F"/>
              </a:solidFill>
            </a:endParaRPr>
          </a:p>
        </p:txBody>
      </p:sp>
      <p:sp>
        <p:nvSpPr>
          <p:cNvPr id="2" name="Segnaposto numero diapositiva 1"/>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3</a:t>
            </a:fld>
            <a:endParaRPr lang="it-IT" sz="1800" b="1" dirty="0">
              <a:solidFill>
                <a:srgbClr val="002060"/>
              </a:solidFill>
            </a:endParaRPr>
          </a:p>
        </p:txBody>
      </p:sp>
    </p:spTree>
    <p:extLst>
      <p:ext uri="{BB962C8B-B14F-4D97-AF65-F5344CB8AC3E}">
        <p14:creationId xmlns:p14="http://schemas.microsoft.com/office/powerpoint/2010/main" val="123632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Grafico 19"/>
          <p:cNvGraphicFramePr>
            <a:graphicFrameLocks/>
          </p:cNvGraphicFramePr>
          <p:nvPr>
            <p:extLst>
              <p:ext uri="{D42A27DB-BD31-4B8C-83A1-F6EECF244321}">
                <p14:modId xmlns:p14="http://schemas.microsoft.com/office/powerpoint/2010/main" val="229576767"/>
              </p:ext>
            </p:extLst>
          </p:nvPr>
        </p:nvGraphicFramePr>
        <p:xfrm>
          <a:off x="4788024" y="1854116"/>
          <a:ext cx="4104456" cy="25665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Grafico 16"/>
          <p:cNvGraphicFramePr>
            <a:graphicFrameLocks/>
          </p:cNvGraphicFramePr>
          <p:nvPr>
            <p:extLst>
              <p:ext uri="{D42A27DB-BD31-4B8C-83A1-F6EECF244321}">
                <p14:modId xmlns:p14="http://schemas.microsoft.com/office/powerpoint/2010/main" val="2153353951"/>
              </p:ext>
            </p:extLst>
          </p:nvPr>
        </p:nvGraphicFramePr>
        <p:xfrm>
          <a:off x="251520" y="1782108"/>
          <a:ext cx="4034840" cy="2610177"/>
        </p:xfrm>
        <a:graphic>
          <a:graphicData uri="http://schemas.openxmlformats.org/drawingml/2006/chart">
            <c:chart xmlns:c="http://schemas.openxmlformats.org/drawingml/2006/chart" xmlns:r="http://schemas.openxmlformats.org/officeDocument/2006/relationships" r:id="rId3"/>
          </a:graphicData>
        </a:graphic>
      </p:graphicFrame>
      <p:sp>
        <p:nvSpPr>
          <p:cNvPr id="6" name="CasellaDiTesto 5"/>
          <p:cNvSpPr txBox="1"/>
          <p:nvPr/>
        </p:nvSpPr>
        <p:spPr>
          <a:xfrm>
            <a:off x="1864279" y="1340768"/>
            <a:ext cx="683200" cy="369332"/>
          </a:xfrm>
          <a:prstGeom prst="rect">
            <a:avLst/>
          </a:prstGeom>
          <a:noFill/>
        </p:spPr>
        <p:txBody>
          <a:bodyPr wrap="none" rtlCol="0">
            <a:spAutoFit/>
          </a:bodyPr>
          <a:lstStyle/>
          <a:p>
            <a:r>
              <a:rPr lang="it-IT" b="1" dirty="0"/>
              <a:t>arrivi</a:t>
            </a:r>
          </a:p>
        </p:txBody>
      </p:sp>
      <p:sp>
        <p:nvSpPr>
          <p:cNvPr id="7" name="CasellaDiTesto 6"/>
          <p:cNvSpPr txBox="1"/>
          <p:nvPr/>
        </p:nvSpPr>
        <p:spPr>
          <a:xfrm>
            <a:off x="6394086" y="1340768"/>
            <a:ext cx="1027654" cy="369332"/>
          </a:xfrm>
          <a:prstGeom prst="rect">
            <a:avLst/>
          </a:prstGeom>
          <a:noFill/>
        </p:spPr>
        <p:txBody>
          <a:bodyPr wrap="none" rtlCol="0">
            <a:spAutoFit/>
          </a:bodyPr>
          <a:lstStyle/>
          <a:p>
            <a:r>
              <a:rPr lang="it-IT" b="1" dirty="0"/>
              <a:t>presenze</a:t>
            </a:r>
          </a:p>
        </p:txBody>
      </p:sp>
      <p:sp>
        <p:nvSpPr>
          <p:cNvPr id="10" name="CasellaDiTesto 9"/>
          <p:cNvSpPr txBox="1"/>
          <p:nvPr/>
        </p:nvSpPr>
        <p:spPr>
          <a:xfrm>
            <a:off x="1864279" y="2070140"/>
            <a:ext cx="873957" cy="369332"/>
          </a:xfrm>
          <a:prstGeom prst="rect">
            <a:avLst/>
          </a:prstGeom>
          <a:solidFill>
            <a:schemeClr val="accent6">
              <a:lumMod val="20000"/>
              <a:lumOff val="80000"/>
            </a:schemeClr>
          </a:solidFill>
          <a:ln>
            <a:solidFill>
              <a:schemeClr val="accent1"/>
            </a:solidFill>
          </a:ln>
        </p:spPr>
        <p:txBody>
          <a:bodyPr wrap="none" rtlCol="0">
            <a:spAutoFit/>
          </a:bodyPr>
          <a:lstStyle/>
          <a:p>
            <a:r>
              <a:rPr lang="it-IT" dirty="0"/>
              <a:t>+39,3%</a:t>
            </a:r>
          </a:p>
        </p:txBody>
      </p:sp>
      <p:sp>
        <p:nvSpPr>
          <p:cNvPr id="12" name="CasellaDiTesto 11"/>
          <p:cNvSpPr txBox="1"/>
          <p:nvPr/>
        </p:nvSpPr>
        <p:spPr>
          <a:xfrm>
            <a:off x="6553489" y="2070140"/>
            <a:ext cx="873957" cy="369332"/>
          </a:xfrm>
          <a:prstGeom prst="rect">
            <a:avLst/>
          </a:prstGeom>
          <a:solidFill>
            <a:schemeClr val="accent6">
              <a:lumMod val="20000"/>
              <a:lumOff val="80000"/>
            </a:schemeClr>
          </a:solidFill>
          <a:ln>
            <a:solidFill>
              <a:schemeClr val="accent1"/>
            </a:solidFill>
          </a:ln>
        </p:spPr>
        <p:txBody>
          <a:bodyPr wrap="none" rtlCol="0">
            <a:spAutoFit/>
          </a:bodyPr>
          <a:lstStyle/>
          <a:p>
            <a:r>
              <a:rPr lang="it-IT" dirty="0"/>
              <a:t>+29,7%</a:t>
            </a:r>
          </a:p>
        </p:txBody>
      </p:sp>
      <p:sp>
        <p:nvSpPr>
          <p:cNvPr id="14" name="Titolo 1"/>
          <p:cNvSpPr txBox="1">
            <a:spLocks/>
          </p:cNvSpPr>
          <p:nvPr/>
        </p:nvSpPr>
        <p:spPr>
          <a:xfrm>
            <a:off x="683568" y="44624"/>
            <a:ext cx="7772400" cy="7920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700" b="1" dirty="0">
                <a:solidFill>
                  <a:srgbClr val="00467F"/>
                </a:solidFill>
              </a:rPr>
              <a:t>Il movimento turistico internazionale</a:t>
            </a:r>
            <a:br>
              <a:rPr lang="it-IT" sz="3600" dirty="0"/>
            </a:br>
            <a:r>
              <a:rPr lang="it-IT" sz="1600" i="1" dirty="0">
                <a:solidFill>
                  <a:srgbClr val="00467F"/>
                </a:solidFill>
              </a:rPr>
              <a:t>arrivi e presenze - in milioni</a:t>
            </a:r>
          </a:p>
        </p:txBody>
      </p:sp>
      <p:cxnSp>
        <p:nvCxnSpPr>
          <p:cNvPr id="15" name="Connettore 1 14"/>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graphicFrame>
        <p:nvGraphicFramePr>
          <p:cNvPr id="16" name="Tabella 15"/>
          <p:cNvGraphicFramePr>
            <a:graphicFrameLocks noGrp="1"/>
          </p:cNvGraphicFramePr>
          <p:nvPr>
            <p:extLst>
              <p:ext uri="{D42A27DB-BD31-4B8C-83A1-F6EECF244321}">
                <p14:modId xmlns:p14="http://schemas.microsoft.com/office/powerpoint/2010/main" val="3184841872"/>
              </p:ext>
            </p:extLst>
          </p:nvPr>
        </p:nvGraphicFramePr>
        <p:xfrm>
          <a:off x="1949450" y="4932551"/>
          <a:ext cx="5245100" cy="1278255"/>
        </p:xfrm>
        <a:graphic>
          <a:graphicData uri="http://schemas.openxmlformats.org/drawingml/2006/table">
            <a:tbl>
              <a:tblPr/>
              <a:tblGrid>
                <a:gridCol w="1562100">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850900">
                  <a:extLst>
                    <a:ext uri="{9D8B030D-6E8A-4147-A177-3AD203B41FA5}">
                      <a16:colId xmlns:a16="http://schemas.microsoft.com/office/drawing/2014/main" val="20002"/>
                    </a:ext>
                  </a:extLst>
                </a:gridCol>
                <a:gridCol w="279400">
                  <a:extLst>
                    <a:ext uri="{9D8B030D-6E8A-4147-A177-3AD203B41FA5}">
                      <a16:colId xmlns:a16="http://schemas.microsoft.com/office/drawing/2014/main" val="20003"/>
                    </a:ext>
                  </a:extLst>
                </a:gridCol>
                <a:gridCol w="850900">
                  <a:extLst>
                    <a:ext uri="{9D8B030D-6E8A-4147-A177-3AD203B41FA5}">
                      <a16:colId xmlns:a16="http://schemas.microsoft.com/office/drawing/2014/main" val="20004"/>
                    </a:ext>
                  </a:extLst>
                </a:gridCol>
                <a:gridCol w="850900">
                  <a:extLst>
                    <a:ext uri="{9D8B030D-6E8A-4147-A177-3AD203B41FA5}">
                      <a16:colId xmlns:a16="http://schemas.microsoft.com/office/drawing/2014/main" val="20005"/>
                    </a:ext>
                  </a:extLst>
                </a:gridCol>
              </a:tblGrid>
              <a:tr h="257175">
                <a:tc>
                  <a:txBody>
                    <a:bodyPr/>
                    <a:lstStyle/>
                    <a:p>
                      <a:pPr algn="l" fontAlgn="b"/>
                      <a:r>
                        <a:rPr lang="it-IT" sz="1000" b="0" i="0" u="none" strike="noStrike" dirty="0">
                          <a:effectLst/>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it-IT" sz="1000" b="1" i="0" u="none" strike="noStrike" dirty="0">
                          <a:effectLst/>
                          <a:latin typeface="Arial"/>
                        </a:rPr>
                        <a:t>arrivi</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it-IT"/>
                    </a:p>
                  </a:txBody>
                  <a:tcPr/>
                </a:tc>
                <a:tc>
                  <a:txBody>
                    <a:bodyPr/>
                    <a:lstStyle/>
                    <a:p>
                      <a:pPr algn="l" fontAlgn="b"/>
                      <a:r>
                        <a:rPr lang="it-IT" sz="1000" b="0" i="0" u="none" strike="noStrike">
                          <a:effectLst/>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gridSpan="2">
                  <a:txBody>
                    <a:bodyPr/>
                    <a:lstStyle/>
                    <a:p>
                      <a:pPr algn="ctr" fontAlgn="b"/>
                      <a:r>
                        <a:rPr lang="it-IT" sz="1000" b="1" i="0" u="none" strike="noStrike">
                          <a:effectLst/>
                          <a:latin typeface="Arial"/>
                        </a:rPr>
                        <a:t>presenze</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it-IT"/>
                    </a:p>
                  </a:txBody>
                  <a:tcPr/>
                </a:tc>
                <a:extLst>
                  <a:ext uri="{0D108BD9-81ED-4DB2-BD59-A6C34878D82A}">
                    <a16:rowId xmlns:a16="http://schemas.microsoft.com/office/drawing/2014/main" val="10000"/>
                  </a:ext>
                </a:extLst>
              </a:tr>
              <a:tr h="255270">
                <a:tc>
                  <a:txBody>
                    <a:bodyPr/>
                    <a:lstStyle/>
                    <a:p>
                      <a:pPr algn="l" fontAlgn="b"/>
                      <a:r>
                        <a:rPr lang="it-IT" sz="1000" b="0" i="0" u="none" strike="noStrike">
                          <a:effectLst/>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000" b="1" i="0" u="none" strike="noStrike" dirty="0">
                          <a:effectLst/>
                          <a:latin typeface="Arial"/>
                        </a:rPr>
                        <a:t>2007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dirty="0">
                          <a:effectLst/>
                          <a:latin typeface="Arial"/>
                        </a:rPr>
                        <a:t>2017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dirty="0">
                          <a:effectLst/>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dirty="0">
                          <a:effectLst/>
                          <a:latin typeface="Arial"/>
                        </a:rPr>
                        <a:t>2007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it-IT" sz="1000" b="1" i="0" u="none" strike="noStrike" dirty="0">
                          <a:effectLst/>
                          <a:latin typeface="Arial"/>
                        </a:rPr>
                        <a:t>2017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55270">
                <a:tc>
                  <a:txBody>
                    <a:bodyPr/>
                    <a:lstStyle/>
                    <a:p>
                      <a:pPr algn="l" fontAlgn="b"/>
                      <a:r>
                        <a:rPr lang="it-IT" sz="1000" b="0" i="0" u="none" strike="noStrike" dirty="0">
                          <a:effectLst/>
                          <a:latin typeface="Arial"/>
                        </a:rPr>
                        <a:t>stranieri</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l" fontAlgn="b"/>
                      <a:r>
                        <a:rPr lang="it-IT" sz="1000" b="0" i="0" u="none" strike="noStrike" dirty="0">
                          <a:effectLst/>
                          <a:latin typeface="Arial"/>
                        </a:rPr>
                        <a:t>                43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000" b="0" i="0" u="none" strike="noStrike" dirty="0">
                          <a:effectLst/>
                          <a:latin typeface="Arial"/>
                        </a:rPr>
                        <a:t>                60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0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000" b="0" i="0" u="none" strike="noStrike">
                          <a:effectLst/>
                          <a:latin typeface="Arial"/>
                        </a:rPr>
                        <a:t>              163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000" b="0" i="0" u="none" strike="noStrike">
                          <a:effectLst/>
                          <a:latin typeface="Arial"/>
                        </a:rPr>
                        <a:t>              212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5270">
                <a:tc>
                  <a:txBody>
                    <a:bodyPr/>
                    <a:lstStyle/>
                    <a:p>
                      <a:pPr algn="l" fontAlgn="b"/>
                      <a:r>
                        <a:rPr lang="it-IT" sz="1000" b="0" i="0" u="none" strike="noStrike">
                          <a:effectLst/>
                          <a:latin typeface="Arial"/>
                        </a:rPr>
                        <a:t>italiani</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it-IT" sz="1000" b="0" i="0" u="none" strike="noStrike">
                          <a:effectLst/>
                          <a:latin typeface="Arial"/>
                        </a:rPr>
                        <a:t>                53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dirty="0">
                          <a:effectLst/>
                          <a:latin typeface="Arial"/>
                        </a:rPr>
                        <a:t>                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dirty="0">
                          <a:effectLst/>
                          <a:latin typeface="Arial"/>
                        </a:rPr>
                        <a:t>              213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effectLst/>
                          <a:latin typeface="Arial"/>
                        </a:rPr>
                        <a:t>              214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5270">
                <a:tc>
                  <a:txBody>
                    <a:bodyPr/>
                    <a:lstStyle/>
                    <a:p>
                      <a:pPr algn="ctr" fontAlgn="b"/>
                      <a:r>
                        <a:rPr lang="it-IT" sz="1000" b="1" i="0" u="none" strike="noStrike" dirty="0">
                          <a:effectLst/>
                          <a:latin typeface="Arial"/>
                        </a:rPr>
                        <a:t>totale</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it-IT" sz="1000" b="1" i="0" u="none" strike="noStrike" dirty="0">
                          <a:effectLst/>
                          <a:latin typeface="Arial"/>
                        </a:rPr>
                        <a:t>                96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1" i="0" u="none" strike="noStrike" dirty="0">
                          <a:effectLst/>
                          <a:latin typeface="Arial"/>
                        </a:rPr>
                        <a:t>              122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1" i="0" u="none" strike="noStrike" dirty="0">
                          <a:effectLst/>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1" i="0" u="none" strike="noStrike" dirty="0">
                          <a:effectLst/>
                          <a:latin typeface="Arial"/>
                        </a:rPr>
                        <a:t>              377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1" i="0" u="none" strike="noStrike" dirty="0">
                          <a:effectLst/>
                          <a:latin typeface="Arial"/>
                        </a:rPr>
                        <a:t>              426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 name="Segnaposto numero diapositiva 1"/>
          <p:cNvSpPr>
            <a:spLocks noGrp="1"/>
          </p:cNvSpPr>
          <p:nvPr>
            <p:ph type="sldNum" sz="quarter" idx="12"/>
          </p:nvPr>
        </p:nvSpPr>
        <p:spPr>
          <a:xfrm>
            <a:off x="6553200" y="6356350"/>
            <a:ext cx="2133600" cy="365125"/>
          </a:xfrm>
        </p:spPr>
        <p:txBody>
          <a:bodyPr vert="horz" lIns="91440" tIns="45720" rIns="91440" bIns="45720" rtlCol="0" anchor="ctr"/>
          <a:lstStyle/>
          <a:p>
            <a:r>
              <a:rPr lang="it-IT" sz="1800" b="1" dirty="0">
                <a:solidFill>
                  <a:srgbClr val="002060"/>
                </a:solidFill>
              </a:rPr>
              <a:t>4</a:t>
            </a:r>
          </a:p>
        </p:txBody>
      </p:sp>
    </p:spTree>
    <p:extLst>
      <p:ext uri="{BB962C8B-B14F-4D97-AF65-F5344CB8AC3E}">
        <p14:creationId xmlns:p14="http://schemas.microsoft.com/office/powerpoint/2010/main" val="51445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83568" y="44624"/>
            <a:ext cx="7772400" cy="7920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700" b="1" dirty="0">
                <a:solidFill>
                  <a:srgbClr val="00467F"/>
                </a:solidFill>
              </a:rPr>
              <a:t>Il movimento turistico internazionale</a:t>
            </a:r>
            <a:br>
              <a:rPr lang="it-IT" sz="3600" dirty="0"/>
            </a:br>
            <a:r>
              <a:rPr lang="it-IT" sz="1600" i="1" dirty="0">
                <a:solidFill>
                  <a:srgbClr val="00467F"/>
                </a:solidFill>
              </a:rPr>
              <a:t>variazioni percentuali anno su anno</a:t>
            </a:r>
          </a:p>
        </p:txBody>
      </p:sp>
      <p:cxnSp>
        <p:nvCxnSpPr>
          <p:cNvPr id="5" name="Connettore 1 4"/>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graphicFrame>
        <p:nvGraphicFramePr>
          <p:cNvPr id="6" name="Grafico 5"/>
          <p:cNvGraphicFramePr>
            <a:graphicFrameLocks/>
          </p:cNvGraphicFramePr>
          <p:nvPr>
            <p:extLst>
              <p:ext uri="{D42A27DB-BD31-4B8C-83A1-F6EECF244321}">
                <p14:modId xmlns:p14="http://schemas.microsoft.com/office/powerpoint/2010/main" val="2439931361"/>
              </p:ext>
            </p:extLst>
          </p:nvPr>
        </p:nvGraphicFramePr>
        <p:xfrm>
          <a:off x="971600" y="1124744"/>
          <a:ext cx="7632848"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7" name="Segnaposto numero diapositiva 1"/>
          <p:cNvSpPr>
            <a:spLocks noGrp="1"/>
          </p:cNvSpPr>
          <p:nvPr>
            <p:ph type="sldNum" sz="quarter" idx="12"/>
          </p:nvPr>
        </p:nvSpPr>
        <p:spPr>
          <a:xfrm>
            <a:off x="6553200" y="6356350"/>
            <a:ext cx="2133600" cy="365125"/>
          </a:xfrm>
        </p:spPr>
        <p:txBody>
          <a:bodyPr vert="horz" lIns="91440" tIns="45720" rIns="91440" bIns="45720" rtlCol="0" anchor="ctr"/>
          <a:lstStyle/>
          <a:p>
            <a:r>
              <a:rPr lang="it-IT" sz="1800" b="1" dirty="0">
                <a:solidFill>
                  <a:srgbClr val="002060"/>
                </a:solidFill>
              </a:rPr>
              <a:t>5</a:t>
            </a:r>
          </a:p>
        </p:txBody>
      </p:sp>
    </p:spTree>
    <p:extLst>
      <p:ext uri="{BB962C8B-B14F-4D97-AF65-F5344CB8AC3E}">
        <p14:creationId xmlns:p14="http://schemas.microsoft.com/office/powerpoint/2010/main" val="426052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720080"/>
          </a:xfrm>
        </p:spPr>
        <p:txBody>
          <a:bodyPr>
            <a:normAutofit/>
          </a:bodyPr>
          <a:lstStyle/>
          <a:p>
            <a:pPr algn="l"/>
            <a:r>
              <a:rPr lang="it-IT" sz="2700" b="1" dirty="0">
                <a:solidFill>
                  <a:srgbClr val="00467F"/>
                </a:solidFill>
              </a:rPr>
              <a:t>Le 4 A del </a:t>
            </a:r>
            <a:r>
              <a:rPr lang="it-IT" sz="2700" b="1" i="1" dirty="0">
                <a:solidFill>
                  <a:srgbClr val="00467F"/>
                </a:solidFill>
              </a:rPr>
              <a:t>made in Italy</a:t>
            </a:r>
            <a:r>
              <a:rPr lang="it-IT" sz="2700" b="1" i="1" baseline="30000" dirty="0">
                <a:solidFill>
                  <a:srgbClr val="00467F"/>
                </a:solidFill>
              </a:rPr>
              <a:t>1</a:t>
            </a:r>
            <a:r>
              <a:rPr lang="it-IT" sz="2700" b="1" dirty="0">
                <a:solidFill>
                  <a:srgbClr val="00467F"/>
                </a:solidFill>
              </a:rPr>
              <a:t>: Accoglienza al primo posto</a:t>
            </a:r>
          </a:p>
        </p:txBody>
      </p:sp>
      <p:sp>
        <p:nvSpPr>
          <p:cNvPr id="3" name="Segnaposto contenuto 2"/>
          <p:cNvSpPr>
            <a:spLocks noGrp="1"/>
          </p:cNvSpPr>
          <p:nvPr>
            <p:ph idx="1"/>
          </p:nvPr>
        </p:nvSpPr>
        <p:spPr>
          <a:xfrm>
            <a:off x="457200" y="1052736"/>
            <a:ext cx="8229600" cy="5472608"/>
          </a:xfrm>
        </p:spPr>
        <p:txBody>
          <a:bodyPr>
            <a:normAutofit fontScale="92500" lnSpcReduction="10000"/>
          </a:bodyPr>
          <a:lstStyle/>
          <a:p>
            <a:pPr marL="0" indent="0" algn="just">
              <a:lnSpc>
                <a:spcPct val="150000"/>
              </a:lnSpc>
              <a:buNone/>
            </a:pPr>
            <a:r>
              <a:rPr lang="it-IT" sz="1800" dirty="0">
                <a:solidFill>
                  <a:srgbClr val="00467F"/>
                </a:solidFill>
                <a:latin typeface="+mj-lt"/>
                <a:ea typeface="+mj-ea"/>
                <a:cs typeface="+mj-cs"/>
              </a:rPr>
              <a:t>L’accoglienza si conferma uno dei punti di forza del made in Italy. Nel periodo 2007-2017 ha contribuito per il </a:t>
            </a:r>
            <a:r>
              <a:rPr lang="it-IT" sz="1800" b="1" dirty="0">
                <a:solidFill>
                  <a:srgbClr val="00467F"/>
                </a:solidFill>
                <a:latin typeface="+mj-lt"/>
                <a:ea typeface="+mj-ea"/>
                <a:cs typeface="+mj-cs"/>
              </a:rPr>
              <a:t>60%</a:t>
            </a:r>
            <a:r>
              <a:rPr lang="it-IT" sz="1800" dirty="0">
                <a:solidFill>
                  <a:srgbClr val="00467F"/>
                </a:solidFill>
                <a:latin typeface="+mj-lt"/>
                <a:ea typeface="+mj-ea"/>
                <a:cs typeface="+mj-cs"/>
              </a:rPr>
              <a:t> al saldo della bilancia commerciale riferito alle quattro </a:t>
            </a:r>
            <a:r>
              <a:rPr lang="it-IT" sz="1800" b="1" dirty="0">
                <a:solidFill>
                  <a:srgbClr val="00467F"/>
                </a:solidFill>
                <a:latin typeface="+mj-lt"/>
                <a:ea typeface="+mj-ea"/>
                <a:cs typeface="+mj-cs"/>
              </a:rPr>
              <a:t>A</a:t>
            </a:r>
            <a:r>
              <a:rPr lang="it-IT" sz="1800" dirty="0">
                <a:solidFill>
                  <a:srgbClr val="00467F"/>
                </a:solidFill>
                <a:latin typeface="+mj-lt"/>
                <a:ea typeface="+mj-ea"/>
                <a:cs typeface="+mj-cs"/>
              </a:rPr>
              <a:t> del </a:t>
            </a:r>
            <a:r>
              <a:rPr lang="it-IT" sz="1800" i="1" dirty="0">
                <a:solidFill>
                  <a:srgbClr val="00467F"/>
                </a:solidFill>
                <a:latin typeface="+mj-lt"/>
                <a:ea typeface="+mj-ea"/>
                <a:cs typeface="+mj-cs"/>
              </a:rPr>
              <a:t>made in Italy</a:t>
            </a:r>
            <a:r>
              <a:rPr lang="it-IT" sz="1800" dirty="0">
                <a:solidFill>
                  <a:srgbClr val="00467F"/>
                </a:solidFill>
                <a:latin typeface="+mj-lt"/>
                <a:ea typeface="+mj-ea"/>
                <a:cs typeface="+mj-cs"/>
              </a:rPr>
              <a:t>. Su un totale di </a:t>
            </a:r>
            <a:r>
              <a:rPr lang="it-IT" sz="1800" b="1" dirty="0">
                <a:solidFill>
                  <a:srgbClr val="00467F"/>
                </a:solidFill>
                <a:latin typeface="+mj-lt"/>
                <a:ea typeface="+mj-ea"/>
                <a:cs typeface="+mj-cs"/>
              </a:rPr>
              <a:t>216 miliardi di euro </a:t>
            </a:r>
            <a:r>
              <a:rPr lang="it-IT" sz="1800" dirty="0">
                <a:solidFill>
                  <a:srgbClr val="00467F"/>
                </a:solidFill>
                <a:latin typeface="+mj-lt"/>
                <a:ea typeface="+mj-ea"/>
                <a:cs typeface="+mj-cs"/>
              </a:rPr>
              <a:t>il turismo ha generato </a:t>
            </a:r>
            <a:r>
              <a:rPr lang="it-IT" sz="1800" b="1" dirty="0">
                <a:solidFill>
                  <a:srgbClr val="00467F"/>
                </a:solidFill>
                <a:latin typeface="+mj-lt"/>
                <a:ea typeface="+mj-ea"/>
                <a:cs typeface="+mj-cs"/>
              </a:rPr>
              <a:t>128 miliardi di euro</a:t>
            </a:r>
            <a:r>
              <a:rPr lang="it-IT" sz="1800" dirty="0">
                <a:solidFill>
                  <a:srgbClr val="00467F"/>
                </a:solidFill>
                <a:latin typeface="+mj-lt"/>
                <a:ea typeface="+mj-ea"/>
                <a:cs typeface="+mj-cs"/>
              </a:rPr>
              <a:t>, l’abbigliamento </a:t>
            </a:r>
            <a:r>
              <a:rPr lang="it-IT" sz="1800" b="1" dirty="0">
                <a:solidFill>
                  <a:srgbClr val="00467F"/>
                </a:solidFill>
                <a:latin typeface="+mj-lt"/>
                <a:ea typeface="+mj-ea"/>
                <a:cs typeface="+mj-cs"/>
              </a:rPr>
              <a:t>95 miliardi di euro</a:t>
            </a:r>
            <a:r>
              <a:rPr lang="it-IT" sz="1800" dirty="0">
                <a:solidFill>
                  <a:srgbClr val="00467F"/>
                </a:solidFill>
                <a:latin typeface="+mj-lt"/>
                <a:ea typeface="+mj-ea"/>
                <a:cs typeface="+mj-cs"/>
              </a:rPr>
              <a:t>, l’arredamento </a:t>
            </a:r>
            <a:r>
              <a:rPr lang="it-IT" sz="1800" b="1" dirty="0">
                <a:solidFill>
                  <a:srgbClr val="00467F"/>
                </a:solidFill>
                <a:latin typeface="+mj-lt"/>
                <a:ea typeface="+mj-ea"/>
                <a:cs typeface="+mj-cs"/>
              </a:rPr>
              <a:t>75 miliardi di euro</a:t>
            </a:r>
            <a:r>
              <a:rPr lang="it-IT" sz="1800" dirty="0">
                <a:solidFill>
                  <a:srgbClr val="00467F"/>
                </a:solidFill>
                <a:latin typeface="+mj-lt"/>
                <a:ea typeface="+mj-ea"/>
                <a:cs typeface="+mj-cs"/>
              </a:rPr>
              <a:t> mentre l’apporto dell’agro-alimentare è stato </a:t>
            </a:r>
            <a:r>
              <a:rPr lang="it-IT" sz="1800" b="1" dirty="0">
                <a:solidFill>
                  <a:srgbClr val="00467F"/>
                </a:solidFill>
                <a:latin typeface="+mj-lt"/>
                <a:ea typeface="+mj-ea"/>
                <a:cs typeface="+mj-cs"/>
              </a:rPr>
              <a:t>negativo</a:t>
            </a:r>
            <a:r>
              <a:rPr lang="it-IT" sz="1800" dirty="0">
                <a:solidFill>
                  <a:srgbClr val="00467F"/>
                </a:solidFill>
                <a:latin typeface="+mj-lt"/>
                <a:ea typeface="+mj-ea"/>
                <a:cs typeface="+mj-cs"/>
              </a:rPr>
              <a:t> per </a:t>
            </a:r>
            <a:r>
              <a:rPr lang="it-IT" sz="1800" b="1" dirty="0">
                <a:solidFill>
                  <a:srgbClr val="00467F"/>
                </a:solidFill>
                <a:latin typeface="+mj-lt"/>
                <a:ea typeface="+mj-ea"/>
                <a:cs typeface="+mj-cs"/>
              </a:rPr>
              <a:t>82 miliardi di euro</a:t>
            </a:r>
            <a:r>
              <a:rPr lang="it-IT" sz="1800" dirty="0">
                <a:solidFill>
                  <a:srgbClr val="00467F"/>
                </a:solidFill>
                <a:latin typeface="+mj-lt"/>
                <a:ea typeface="+mj-ea"/>
                <a:cs typeface="+mj-cs"/>
              </a:rPr>
              <a:t>. Con riferimento a questi comparti l’accoglienza si conferma prima voce dell’export con </a:t>
            </a:r>
            <a:r>
              <a:rPr lang="it-IT" sz="1800" b="1" dirty="0">
                <a:solidFill>
                  <a:srgbClr val="00467F"/>
                </a:solidFill>
                <a:latin typeface="+mj-lt"/>
                <a:ea typeface="+mj-ea"/>
                <a:cs typeface="+mj-cs"/>
              </a:rPr>
              <a:t>362 miliardi di euro</a:t>
            </a:r>
            <a:r>
              <a:rPr lang="it-IT" sz="1800" dirty="0">
                <a:solidFill>
                  <a:srgbClr val="00467F"/>
                </a:solidFill>
                <a:latin typeface="+mj-lt"/>
                <a:ea typeface="+mj-ea"/>
                <a:cs typeface="+mj-cs"/>
              </a:rPr>
              <a:t>. Per dare un profilo più chiaro di questa grandezza è utile ricordare che nello stesso periodo l’export cumulato dell’agro-alimentare è stato di </a:t>
            </a:r>
            <a:r>
              <a:rPr lang="it-IT" sz="1800" b="1" dirty="0">
                <a:solidFill>
                  <a:srgbClr val="00467F"/>
                </a:solidFill>
                <a:latin typeface="+mj-lt"/>
                <a:ea typeface="+mj-ea"/>
                <a:cs typeface="+mj-cs"/>
              </a:rPr>
              <a:t>342 miliardi di euro</a:t>
            </a:r>
            <a:r>
              <a:rPr lang="it-IT" sz="1800" dirty="0">
                <a:solidFill>
                  <a:srgbClr val="00467F"/>
                </a:solidFill>
                <a:latin typeface="+mj-lt"/>
                <a:ea typeface="+mj-ea"/>
                <a:cs typeface="+mj-cs"/>
              </a:rPr>
              <a:t>. </a:t>
            </a:r>
          </a:p>
          <a:p>
            <a:pPr marL="0" indent="0" algn="just">
              <a:lnSpc>
                <a:spcPct val="150000"/>
              </a:lnSpc>
              <a:buNone/>
            </a:pPr>
            <a:r>
              <a:rPr lang="it-IT" sz="1800" dirty="0">
                <a:solidFill>
                  <a:srgbClr val="00467F"/>
                </a:solidFill>
                <a:latin typeface="+mj-lt"/>
                <a:ea typeface="+mj-ea"/>
                <a:cs typeface="+mj-cs"/>
              </a:rPr>
              <a:t>I valori regionali riferiti al solo 2017 mostrano in modo inequivocabile la potenza del turismo come voce dell’export anche in ambito territoriale. Nel Centro-Sud l’accoglienza, nel contesto del cosiddetto </a:t>
            </a:r>
            <a:r>
              <a:rPr lang="it-IT" sz="1800" i="1" dirty="0">
                <a:solidFill>
                  <a:srgbClr val="00467F"/>
                </a:solidFill>
                <a:latin typeface="+mj-lt"/>
                <a:ea typeface="+mj-ea"/>
                <a:cs typeface="+mj-cs"/>
              </a:rPr>
              <a:t>made in Italy,</a:t>
            </a:r>
            <a:r>
              <a:rPr lang="it-IT" sz="1800" dirty="0">
                <a:solidFill>
                  <a:srgbClr val="00467F"/>
                </a:solidFill>
                <a:latin typeface="+mj-lt"/>
                <a:ea typeface="+mj-ea"/>
                <a:cs typeface="+mj-cs"/>
              </a:rPr>
              <a:t> è stata con poco meno di </a:t>
            </a:r>
            <a:r>
              <a:rPr lang="it-IT" sz="1800" b="1" dirty="0">
                <a:solidFill>
                  <a:srgbClr val="00467F"/>
                </a:solidFill>
                <a:latin typeface="+mj-lt"/>
                <a:ea typeface="+mj-ea"/>
                <a:cs typeface="+mj-cs"/>
              </a:rPr>
              <a:t>18 miliardi di euro </a:t>
            </a:r>
            <a:r>
              <a:rPr lang="it-IT" sz="1800" dirty="0">
                <a:solidFill>
                  <a:srgbClr val="00467F"/>
                </a:solidFill>
                <a:latin typeface="+mj-lt"/>
                <a:ea typeface="+mj-ea"/>
                <a:cs typeface="+mj-cs"/>
              </a:rPr>
              <a:t>la voce di gran lunga prevalente dell’export.  Al Nord ha toccato i livelli di importanti settori della manifattura </a:t>
            </a:r>
            <a:r>
              <a:rPr lang="it-IT" sz="1800" i="1" dirty="0">
                <a:solidFill>
                  <a:srgbClr val="00467F"/>
                </a:solidFill>
                <a:latin typeface="+mj-lt"/>
                <a:ea typeface="+mj-ea"/>
                <a:cs typeface="+mj-cs"/>
              </a:rPr>
              <a:t>made in</a:t>
            </a:r>
            <a:r>
              <a:rPr lang="it-IT" sz="1800" dirty="0">
                <a:solidFill>
                  <a:srgbClr val="00467F"/>
                </a:solidFill>
                <a:latin typeface="+mj-lt"/>
                <a:ea typeface="+mj-ea"/>
                <a:cs typeface="+mj-cs"/>
              </a:rPr>
              <a:t>. Ma è proprio nel Mezzogiorno che il turismo mostra la propria forza propulsiva verso l’estero e, soprattutto, ampi margini di miglioramento.</a:t>
            </a:r>
          </a:p>
        </p:txBody>
      </p:sp>
      <p:cxnSp>
        <p:nvCxnSpPr>
          <p:cNvPr id="4" name="Connettore 1 3"/>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5" name="Segnaposto numero diapositiva 4"/>
          <p:cNvSpPr>
            <a:spLocks noGrp="1"/>
          </p:cNvSpPr>
          <p:nvPr>
            <p:ph type="sldNum" sz="quarter" idx="12"/>
          </p:nvPr>
        </p:nvSpPr>
        <p:spPr/>
        <p:txBody>
          <a:bodyPr vert="horz" lIns="91440" tIns="45720" rIns="91440" bIns="45720" rtlCol="0" anchor="ctr"/>
          <a:lstStyle/>
          <a:p>
            <a:fld id="{C8B3183D-7D2D-479D-9EA9-C84090026E3F}" type="slidenum">
              <a:rPr lang="it-IT" sz="1800" b="1">
                <a:solidFill>
                  <a:srgbClr val="002060"/>
                </a:solidFill>
              </a:rPr>
              <a:pPr/>
              <a:t>6</a:t>
            </a:fld>
            <a:endParaRPr lang="it-IT" sz="1800" b="1">
              <a:solidFill>
                <a:srgbClr val="002060"/>
              </a:solidFill>
            </a:endParaRPr>
          </a:p>
        </p:txBody>
      </p:sp>
      <p:sp>
        <p:nvSpPr>
          <p:cNvPr id="6" name="CasellaDiTesto 5"/>
          <p:cNvSpPr txBox="1"/>
          <p:nvPr/>
        </p:nvSpPr>
        <p:spPr>
          <a:xfrm>
            <a:off x="323528" y="6563085"/>
            <a:ext cx="7941598" cy="246221"/>
          </a:xfrm>
          <a:prstGeom prst="rect">
            <a:avLst/>
          </a:prstGeom>
          <a:noFill/>
        </p:spPr>
        <p:txBody>
          <a:bodyPr wrap="none" rtlCol="0">
            <a:spAutoFit/>
          </a:bodyPr>
          <a:lstStyle/>
          <a:p>
            <a:r>
              <a:rPr lang="it-IT" sz="1000" baseline="30000" dirty="0">
                <a:solidFill>
                  <a:srgbClr val="00467F"/>
                </a:solidFill>
                <a:latin typeface="+mj-lt"/>
                <a:ea typeface="+mj-ea"/>
                <a:cs typeface="+mj-cs"/>
              </a:rPr>
              <a:t>1</a:t>
            </a:r>
            <a:r>
              <a:rPr lang="it-IT" sz="1000" dirty="0">
                <a:solidFill>
                  <a:srgbClr val="00467F"/>
                </a:solidFill>
                <a:latin typeface="+mj-lt"/>
                <a:ea typeface="+mj-ea"/>
                <a:cs typeface="+mj-cs"/>
              </a:rPr>
              <a:t> L’analisi prende in considerazione, oltre al turismo, i comparti del made in Italy che rappresentano lo stile italiano in termini di gusto, design e moda</a:t>
            </a:r>
          </a:p>
        </p:txBody>
      </p:sp>
    </p:spTree>
    <p:extLst>
      <p:ext uri="{BB962C8B-B14F-4D97-AF65-F5344CB8AC3E}">
        <p14:creationId xmlns:p14="http://schemas.microsoft.com/office/powerpoint/2010/main" val="121524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4624"/>
            <a:ext cx="7772400" cy="792087"/>
          </a:xfrm>
        </p:spPr>
        <p:txBody>
          <a:bodyPr>
            <a:normAutofit/>
          </a:bodyPr>
          <a:lstStyle/>
          <a:p>
            <a:r>
              <a:rPr lang="it-IT" sz="2700" b="1" dirty="0">
                <a:solidFill>
                  <a:srgbClr val="00467F"/>
                </a:solidFill>
              </a:rPr>
              <a:t>Le 4A del made in Italy</a:t>
            </a:r>
            <a:br>
              <a:rPr lang="it-IT" sz="3600" dirty="0"/>
            </a:br>
            <a:r>
              <a:rPr lang="it-IT" sz="1600" i="1" dirty="0">
                <a:solidFill>
                  <a:srgbClr val="00467F"/>
                </a:solidFill>
              </a:rPr>
              <a:t>importazioni, esportazioni e saldi; anni 2007-2017</a:t>
            </a:r>
          </a:p>
        </p:txBody>
      </p:sp>
      <p:sp>
        <p:nvSpPr>
          <p:cNvPr id="6" name="CasellaDiTesto 5"/>
          <p:cNvSpPr txBox="1"/>
          <p:nvPr/>
        </p:nvSpPr>
        <p:spPr>
          <a:xfrm>
            <a:off x="2195736" y="980728"/>
            <a:ext cx="5328592" cy="369332"/>
          </a:xfrm>
          <a:prstGeom prst="rect">
            <a:avLst/>
          </a:prstGeom>
          <a:noFill/>
        </p:spPr>
        <p:txBody>
          <a:bodyPr wrap="square" rtlCol="0">
            <a:spAutoFit/>
          </a:bodyPr>
          <a:lstStyle/>
          <a:p>
            <a:pPr algn="ctr"/>
            <a:r>
              <a:rPr lang="it-IT" dirty="0">
                <a:solidFill>
                  <a:schemeClr val="tx2"/>
                </a:solidFill>
              </a:rPr>
              <a:t>valori assoluti in mln. di euro</a:t>
            </a:r>
          </a:p>
        </p:txBody>
      </p:sp>
      <p:sp>
        <p:nvSpPr>
          <p:cNvPr id="7" name="CasellaDiTesto 6"/>
          <p:cNvSpPr txBox="1"/>
          <p:nvPr/>
        </p:nvSpPr>
        <p:spPr>
          <a:xfrm>
            <a:off x="2123728" y="3511232"/>
            <a:ext cx="5328592" cy="369332"/>
          </a:xfrm>
          <a:prstGeom prst="rect">
            <a:avLst/>
          </a:prstGeom>
          <a:noFill/>
        </p:spPr>
        <p:txBody>
          <a:bodyPr wrap="square" rtlCol="0">
            <a:spAutoFit/>
          </a:bodyPr>
          <a:lstStyle/>
          <a:p>
            <a:pPr algn="ctr"/>
            <a:r>
              <a:rPr lang="it-IT" dirty="0">
                <a:solidFill>
                  <a:schemeClr val="tx2"/>
                </a:solidFill>
              </a:rPr>
              <a:t>Saldo - contributi percentuali</a:t>
            </a:r>
          </a:p>
        </p:txBody>
      </p:sp>
      <p:cxnSp>
        <p:nvCxnSpPr>
          <p:cNvPr id="10" name="Connettore 1 9"/>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graphicFrame>
        <p:nvGraphicFramePr>
          <p:cNvPr id="3" name="Tabella 2"/>
          <p:cNvGraphicFramePr>
            <a:graphicFrameLocks noGrp="1"/>
          </p:cNvGraphicFramePr>
          <p:nvPr>
            <p:extLst>
              <p:ext uri="{D42A27DB-BD31-4B8C-83A1-F6EECF244321}">
                <p14:modId xmlns:p14="http://schemas.microsoft.com/office/powerpoint/2010/main" val="3295826265"/>
              </p:ext>
            </p:extLst>
          </p:nvPr>
        </p:nvGraphicFramePr>
        <p:xfrm>
          <a:off x="2195736" y="1350060"/>
          <a:ext cx="5040560" cy="2000250"/>
        </p:xfrm>
        <a:graphic>
          <a:graphicData uri="http://schemas.openxmlformats.org/drawingml/2006/table">
            <a:tbl>
              <a:tblPr/>
              <a:tblGrid>
                <a:gridCol w="1666811">
                  <a:extLst>
                    <a:ext uri="{9D8B030D-6E8A-4147-A177-3AD203B41FA5}">
                      <a16:colId xmlns:a16="http://schemas.microsoft.com/office/drawing/2014/main" val="20000"/>
                    </a:ext>
                  </a:extLst>
                </a:gridCol>
                <a:gridCol w="1172941">
                  <a:extLst>
                    <a:ext uri="{9D8B030D-6E8A-4147-A177-3AD203B41FA5}">
                      <a16:colId xmlns:a16="http://schemas.microsoft.com/office/drawing/2014/main" val="20001"/>
                    </a:ext>
                  </a:extLst>
                </a:gridCol>
                <a:gridCol w="1172941">
                  <a:extLst>
                    <a:ext uri="{9D8B030D-6E8A-4147-A177-3AD203B41FA5}">
                      <a16:colId xmlns:a16="http://schemas.microsoft.com/office/drawing/2014/main" val="20002"/>
                    </a:ext>
                  </a:extLst>
                </a:gridCol>
                <a:gridCol w="1027867">
                  <a:extLst>
                    <a:ext uri="{9D8B030D-6E8A-4147-A177-3AD203B41FA5}">
                      <a16:colId xmlns:a16="http://schemas.microsoft.com/office/drawing/2014/main" val="20003"/>
                    </a:ext>
                  </a:extLst>
                </a:gridCol>
              </a:tblGrid>
              <a:tr h="323850">
                <a:tc>
                  <a:txBody>
                    <a:bodyPr/>
                    <a:lstStyle/>
                    <a:p>
                      <a:pPr algn="l" fontAlgn="b"/>
                      <a:r>
                        <a:rPr lang="it-IT" sz="1100" b="0" i="0" u="none" strike="noStrike" dirty="0">
                          <a:solidFill>
                            <a:srgbClr val="000000"/>
                          </a:solidFill>
                          <a:effectLst/>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it-IT" sz="1100" b="1" i="0" u="none" strike="noStrike" dirty="0">
                          <a:solidFill>
                            <a:srgbClr val="000000"/>
                          </a:solidFill>
                          <a:effectLst/>
                          <a:latin typeface="Calibri"/>
                        </a:rPr>
                        <a:t>export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it-IT" sz="1100" b="1" i="0" u="none" strike="noStrike" dirty="0">
                          <a:solidFill>
                            <a:srgbClr val="000000"/>
                          </a:solidFill>
                          <a:effectLst/>
                          <a:latin typeface="Calibri"/>
                        </a:rPr>
                        <a:t>import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it-IT" sz="1100" b="1" i="0" u="none" strike="noStrike" dirty="0">
                          <a:solidFill>
                            <a:srgbClr val="000000"/>
                          </a:solidFill>
                          <a:effectLst/>
                          <a:latin typeface="Calibri"/>
                        </a:rPr>
                        <a:t>saldo</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255270">
                <a:tc>
                  <a:txBody>
                    <a:bodyPr/>
                    <a:lstStyle/>
                    <a:p>
                      <a:pPr algn="l" fontAlgn="b"/>
                      <a:r>
                        <a:rPr lang="it-IT" sz="1400" b="1" i="0" u="none" strike="noStrike" kern="1200" dirty="0">
                          <a:solidFill>
                            <a:srgbClr val="000000"/>
                          </a:solidFill>
                          <a:effectLst/>
                          <a:latin typeface="+mn-lt"/>
                          <a:ea typeface="+mn-ea"/>
                          <a:cs typeface="+mn-cs"/>
                        </a:rPr>
                        <a:t>A</a:t>
                      </a:r>
                      <a:r>
                        <a:rPr lang="it-IT" sz="1100" b="0" i="0" u="none" strike="noStrike" dirty="0">
                          <a:solidFill>
                            <a:srgbClr val="000000"/>
                          </a:solidFill>
                          <a:effectLst/>
                          <a:latin typeface="+mn-lt"/>
                        </a:rPr>
                        <a:t>ccoglienza</a:t>
                      </a:r>
                      <a:endParaRPr lang="it-IT" sz="11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100" b="0" i="0" u="none" strike="noStrike" dirty="0">
                          <a:solidFill>
                            <a:srgbClr val="000000"/>
                          </a:solidFill>
                          <a:effectLst/>
                          <a:latin typeface="Calibri"/>
                        </a:rPr>
                        <a:t>                        361.560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100" b="0" i="0" u="none" strike="noStrike" dirty="0">
                          <a:solidFill>
                            <a:srgbClr val="000000"/>
                          </a:solidFill>
                          <a:effectLst/>
                          <a:latin typeface="Calibri"/>
                        </a:rPr>
                        <a:t>                        233.333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100" b="0" i="0" u="none" strike="noStrike" dirty="0">
                          <a:solidFill>
                            <a:srgbClr val="000000"/>
                          </a:solidFill>
                          <a:effectLst/>
                          <a:latin typeface="Calibri"/>
                        </a:rPr>
                        <a:t>                   128.227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55270">
                <a:tc>
                  <a:txBody>
                    <a:bodyPr/>
                    <a:lstStyle/>
                    <a:p>
                      <a:pPr algn="l" fontAlgn="b"/>
                      <a:r>
                        <a:rPr lang="it-IT" sz="1400" b="1" i="0" u="none" strike="noStrike" dirty="0">
                          <a:solidFill>
                            <a:srgbClr val="000000"/>
                          </a:solidFill>
                          <a:effectLst/>
                          <a:latin typeface="+mn-lt"/>
                        </a:rPr>
                        <a:t>A</a:t>
                      </a:r>
                      <a:r>
                        <a:rPr lang="it-IT" sz="1100" b="0" i="0" u="none" strike="noStrike" dirty="0">
                          <a:solidFill>
                            <a:srgbClr val="000000"/>
                          </a:solidFill>
                          <a:effectLst/>
                          <a:latin typeface="+mn-lt"/>
                        </a:rPr>
                        <a:t>bbigliamento</a:t>
                      </a:r>
                      <a:endParaRPr lang="it-IT" sz="11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280.768 </a:t>
                      </a: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186.197 </a:t>
                      </a: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94.571 </a:t>
                      </a:r>
                    </a:p>
                  </a:txBody>
                  <a:tcPr marL="0" marR="0" marT="0" marB="0" anchor="b">
                    <a:lnL>
                      <a:noFill/>
                    </a:lnL>
                    <a:lnR>
                      <a:noFill/>
                    </a:lnR>
                    <a:lnT>
                      <a:noFill/>
                    </a:lnT>
                    <a:lnB>
                      <a:noFill/>
                    </a:lnB>
                  </a:tcPr>
                </a:tc>
                <a:extLst>
                  <a:ext uri="{0D108BD9-81ED-4DB2-BD59-A6C34878D82A}">
                    <a16:rowId xmlns:a16="http://schemas.microsoft.com/office/drawing/2014/main" val="10002"/>
                  </a:ext>
                </a:extLst>
              </a:tr>
              <a:tr h="255270">
                <a:tc>
                  <a:txBody>
                    <a:bodyPr/>
                    <a:lstStyle/>
                    <a:p>
                      <a:pPr algn="l" fontAlgn="b"/>
                      <a:r>
                        <a:rPr lang="it-IT" sz="1400" b="1" i="0" u="none" strike="noStrike" kern="1200" dirty="0">
                          <a:solidFill>
                            <a:srgbClr val="000000"/>
                          </a:solidFill>
                          <a:effectLst/>
                          <a:latin typeface="+mn-lt"/>
                          <a:ea typeface="+mn-ea"/>
                          <a:cs typeface="+mn-cs"/>
                        </a:rPr>
                        <a:t>A</a:t>
                      </a:r>
                      <a:r>
                        <a:rPr lang="it-IT" sz="1100" b="0" i="0" u="none" strike="noStrike" dirty="0">
                          <a:solidFill>
                            <a:srgbClr val="000000"/>
                          </a:solidFill>
                          <a:effectLst/>
                          <a:latin typeface="+mn-lt"/>
                        </a:rPr>
                        <a:t>rredamento</a:t>
                      </a:r>
                      <a:endParaRPr lang="it-IT" sz="11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95.237 </a:t>
                      </a: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19.866 </a:t>
                      </a: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75.371 </a:t>
                      </a:r>
                    </a:p>
                  </a:txBody>
                  <a:tcPr marL="0" marR="0" marT="0" marB="0" anchor="b">
                    <a:lnL>
                      <a:noFill/>
                    </a:lnL>
                    <a:lnR>
                      <a:noFill/>
                    </a:lnR>
                    <a:lnT>
                      <a:noFill/>
                    </a:lnT>
                    <a:lnB>
                      <a:noFill/>
                    </a:lnB>
                  </a:tcPr>
                </a:tc>
                <a:extLst>
                  <a:ext uri="{0D108BD9-81ED-4DB2-BD59-A6C34878D82A}">
                    <a16:rowId xmlns:a16="http://schemas.microsoft.com/office/drawing/2014/main" val="10003"/>
                  </a:ext>
                </a:extLst>
              </a:tr>
              <a:tr h="255270">
                <a:tc>
                  <a:txBody>
                    <a:bodyPr/>
                    <a:lstStyle/>
                    <a:p>
                      <a:pPr algn="l" fontAlgn="b"/>
                      <a:r>
                        <a:rPr lang="it-IT" sz="1400" b="1" i="0" u="none" strike="noStrike" kern="1200" dirty="0">
                          <a:solidFill>
                            <a:srgbClr val="000000"/>
                          </a:solidFill>
                          <a:effectLst/>
                          <a:latin typeface="+mn-lt"/>
                          <a:ea typeface="+mn-ea"/>
                          <a:cs typeface="+mn-cs"/>
                        </a:rPr>
                        <a:t>A</a:t>
                      </a:r>
                      <a:r>
                        <a:rPr lang="it-IT" sz="1100" b="0" i="0" u="none" strike="noStrike" dirty="0">
                          <a:solidFill>
                            <a:srgbClr val="000000"/>
                          </a:solidFill>
                          <a:effectLst/>
                          <a:latin typeface="+mn-lt"/>
                        </a:rPr>
                        <a:t>limentare</a:t>
                      </a:r>
                      <a:endParaRPr lang="it-IT" sz="11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342.453 </a:t>
                      </a: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Calibri"/>
                        </a:rPr>
                        <a:t>                        424.310 </a:t>
                      </a:r>
                    </a:p>
                  </a:txBody>
                  <a:tcPr marL="0" marR="0" marT="0" marB="0" anchor="b">
                    <a:lnL>
                      <a:noFill/>
                    </a:lnL>
                    <a:lnR>
                      <a:noFill/>
                    </a:lnR>
                    <a:lnT>
                      <a:noFill/>
                    </a:lnT>
                    <a:lnB>
                      <a:noFill/>
                    </a:lnB>
                  </a:tcPr>
                </a:tc>
                <a:tc>
                  <a:txBody>
                    <a:bodyPr/>
                    <a:lstStyle/>
                    <a:p>
                      <a:pPr algn="r" fontAlgn="b"/>
                      <a:r>
                        <a:rPr lang="it-IT" sz="1100" b="0" i="0" u="none" strike="noStrike" dirty="0">
                          <a:solidFill>
                            <a:srgbClr val="000000"/>
                          </a:solidFill>
                          <a:effectLst/>
                          <a:latin typeface="+mn-lt"/>
                        </a:rPr>
                        <a:t>-81.857 </a:t>
                      </a:r>
                    </a:p>
                  </a:txBody>
                  <a:tcPr marL="0" marR="0" marT="0" marB="0" anchor="b">
                    <a:lnL>
                      <a:noFill/>
                    </a:lnL>
                    <a:lnR>
                      <a:noFill/>
                    </a:lnR>
                    <a:lnT>
                      <a:noFill/>
                    </a:lnT>
                    <a:lnB>
                      <a:noFill/>
                    </a:lnB>
                  </a:tcPr>
                </a:tc>
                <a:extLst>
                  <a:ext uri="{0D108BD9-81ED-4DB2-BD59-A6C34878D82A}">
                    <a16:rowId xmlns:a16="http://schemas.microsoft.com/office/drawing/2014/main" val="10004"/>
                  </a:ext>
                </a:extLst>
              </a:tr>
              <a:tr h="323850">
                <a:tc>
                  <a:txBody>
                    <a:bodyPr/>
                    <a:lstStyle/>
                    <a:p>
                      <a:pPr algn="l" fontAlgn="b"/>
                      <a:r>
                        <a:rPr lang="it-IT" sz="1100" b="1" i="0" u="none" strike="noStrike" dirty="0">
                          <a:solidFill>
                            <a:srgbClr val="000000"/>
                          </a:solidFill>
                          <a:effectLst/>
                          <a:latin typeface="Calibri"/>
                        </a:rPr>
                        <a:t>TOTALE</a:t>
                      </a:r>
                    </a:p>
                  </a:txBody>
                  <a:tcPr marL="0" marR="0" marT="0"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0000"/>
                          </a:solidFill>
                          <a:effectLst/>
                          <a:latin typeface="Calibri"/>
                        </a:rPr>
                        <a:t>                    1.080.018 </a:t>
                      </a:r>
                    </a:p>
                  </a:txBody>
                  <a:tcPr marL="0" marR="0" marT="0"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0000"/>
                          </a:solidFill>
                          <a:effectLst/>
                          <a:latin typeface="Calibri"/>
                        </a:rPr>
                        <a:t>                        863.706 </a:t>
                      </a:r>
                    </a:p>
                  </a:txBody>
                  <a:tcPr marL="0" marR="0" marT="0"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0000"/>
                          </a:solidFill>
                          <a:effectLst/>
                          <a:latin typeface="Calibri"/>
                        </a:rPr>
                        <a:t>                   216.312 </a:t>
                      </a:r>
                    </a:p>
                  </a:txBody>
                  <a:tcPr marL="0" marR="0" marT="0"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5"/>
                  </a:ext>
                </a:extLst>
              </a:tr>
            </a:tbl>
          </a:graphicData>
        </a:graphic>
      </p:graphicFrame>
      <p:graphicFrame>
        <p:nvGraphicFramePr>
          <p:cNvPr id="9" name="Grafico 8"/>
          <p:cNvGraphicFramePr>
            <a:graphicFrameLocks/>
          </p:cNvGraphicFramePr>
          <p:nvPr>
            <p:extLst>
              <p:ext uri="{D42A27DB-BD31-4B8C-83A1-F6EECF244321}">
                <p14:modId xmlns:p14="http://schemas.microsoft.com/office/powerpoint/2010/main" val="513894361"/>
              </p:ext>
            </p:extLst>
          </p:nvPr>
        </p:nvGraphicFramePr>
        <p:xfrm>
          <a:off x="2384884" y="3880564"/>
          <a:ext cx="4950296" cy="2919581"/>
        </p:xfrm>
        <a:graphic>
          <a:graphicData uri="http://schemas.openxmlformats.org/drawingml/2006/chart">
            <c:chart xmlns:c="http://schemas.openxmlformats.org/drawingml/2006/chart" xmlns:r="http://schemas.openxmlformats.org/officeDocument/2006/relationships" r:id="rId2"/>
          </a:graphicData>
        </a:graphic>
      </p:graphicFrame>
      <p:sp>
        <p:nvSpPr>
          <p:cNvPr id="8" name="Segnaposto numero diapositiva 1"/>
          <p:cNvSpPr>
            <a:spLocks noGrp="1"/>
          </p:cNvSpPr>
          <p:nvPr>
            <p:ph type="sldNum" sz="quarter" idx="12"/>
          </p:nvPr>
        </p:nvSpPr>
        <p:spPr>
          <a:xfrm>
            <a:off x="6553200" y="6356350"/>
            <a:ext cx="2133600" cy="365125"/>
          </a:xfrm>
        </p:spPr>
        <p:txBody>
          <a:bodyPr vert="horz" lIns="91440" tIns="45720" rIns="91440" bIns="45720" rtlCol="0" anchor="ctr"/>
          <a:lstStyle/>
          <a:p>
            <a:r>
              <a:rPr lang="it-IT" sz="1800" b="1" dirty="0">
                <a:solidFill>
                  <a:srgbClr val="002060"/>
                </a:solidFill>
              </a:rPr>
              <a:t>7</a:t>
            </a:r>
          </a:p>
        </p:txBody>
      </p:sp>
    </p:spTree>
    <p:extLst>
      <p:ext uri="{BB962C8B-B14F-4D97-AF65-F5344CB8AC3E}">
        <p14:creationId xmlns:p14="http://schemas.microsoft.com/office/powerpoint/2010/main" val="3067372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9051"/>
            <a:ext cx="8229600" cy="711747"/>
          </a:xfrm>
        </p:spPr>
        <p:txBody>
          <a:bodyPr>
            <a:normAutofit fontScale="90000"/>
          </a:bodyPr>
          <a:lstStyle/>
          <a:p>
            <a:pPr fontAlgn="b"/>
            <a:r>
              <a:rPr lang="it-IT" sz="3000" b="1" dirty="0">
                <a:solidFill>
                  <a:srgbClr val="00467F"/>
                </a:solidFill>
              </a:rPr>
              <a:t>L'export del </a:t>
            </a:r>
            <a:r>
              <a:rPr lang="it-IT" sz="3000" b="1" i="1" dirty="0">
                <a:solidFill>
                  <a:srgbClr val="00467F"/>
                </a:solidFill>
              </a:rPr>
              <a:t>made in Italy </a:t>
            </a:r>
            <a:r>
              <a:rPr lang="it-IT" sz="3000" b="1" dirty="0">
                <a:solidFill>
                  <a:srgbClr val="00467F"/>
                </a:solidFill>
              </a:rPr>
              <a:t>nelle regioni italiane</a:t>
            </a:r>
            <a:br>
              <a:rPr lang="it-IT" sz="3000" b="1" dirty="0">
                <a:solidFill>
                  <a:srgbClr val="00467F"/>
                </a:solidFill>
              </a:rPr>
            </a:br>
            <a:r>
              <a:rPr lang="it-IT" sz="1800" i="1" dirty="0">
                <a:solidFill>
                  <a:srgbClr val="00467F"/>
                </a:solidFill>
              </a:rPr>
              <a:t>valori in milioni di euro - anno 2017</a:t>
            </a:r>
          </a:p>
        </p:txBody>
      </p:sp>
      <p:cxnSp>
        <p:nvCxnSpPr>
          <p:cNvPr id="6" name="Connettore 1 5"/>
          <p:cNvCxnSpPr/>
          <p:nvPr/>
        </p:nvCxnSpPr>
        <p:spPr>
          <a:xfrm>
            <a:off x="-36512" y="742008"/>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7" name="Segnaposto numero diapositiva 1"/>
          <p:cNvSpPr txBox="1">
            <a:spLocks/>
          </p:cNvSpPr>
          <p:nvPr/>
        </p:nvSpPr>
        <p:spPr>
          <a:xfrm>
            <a:off x="6705600" y="6508750"/>
            <a:ext cx="21336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800" b="1" dirty="0">
                <a:solidFill>
                  <a:srgbClr val="002060"/>
                </a:solidFill>
              </a:rPr>
              <a:t>8</a:t>
            </a:r>
          </a:p>
        </p:txBody>
      </p:sp>
      <p:graphicFrame>
        <p:nvGraphicFramePr>
          <p:cNvPr id="5" name="Tabella 4"/>
          <p:cNvGraphicFramePr>
            <a:graphicFrameLocks noGrp="1"/>
          </p:cNvGraphicFramePr>
          <p:nvPr>
            <p:extLst>
              <p:ext uri="{D42A27DB-BD31-4B8C-83A1-F6EECF244321}">
                <p14:modId xmlns:p14="http://schemas.microsoft.com/office/powerpoint/2010/main" val="901454494"/>
              </p:ext>
            </p:extLst>
          </p:nvPr>
        </p:nvGraphicFramePr>
        <p:xfrm>
          <a:off x="827584" y="974677"/>
          <a:ext cx="7632846" cy="5534073"/>
        </p:xfrm>
        <a:graphic>
          <a:graphicData uri="http://schemas.openxmlformats.org/drawingml/2006/table">
            <a:tbl>
              <a:tblPr/>
              <a:tblGrid>
                <a:gridCol w="2114326">
                  <a:extLst>
                    <a:ext uri="{9D8B030D-6E8A-4147-A177-3AD203B41FA5}">
                      <a16:colId xmlns:a16="http://schemas.microsoft.com/office/drawing/2014/main" val="20000"/>
                    </a:ext>
                  </a:extLst>
                </a:gridCol>
                <a:gridCol w="1103704">
                  <a:extLst>
                    <a:ext uri="{9D8B030D-6E8A-4147-A177-3AD203B41FA5}">
                      <a16:colId xmlns:a16="http://schemas.microsoft.com/office/drawing/2014/main" val="20001"/>
                    </a:ext>
                  </a:extLst>
                </a:gridCol>
                <a:gridCol w="1103704">
                  <a:extLst>
                    <a:ext uri="{9D8B030D-6E8A-4147-A177-3AD203B41FA5}">
                      <a16:colId xmlns:a16="http://schemas.microsoft.com/office/drawing/2014/main" val="20002"/>
                    </a:ext>
                  </a:extLst>
                </a:gridCol>
                <a:gridCol w="1103704">
                  <a:extLst>
                    <a:ext uri="{9D8B030D-6E8A-4147-A177-3AD203B41FA5}">
                      <a16:colId xmlns:a16="http://schemas.microsoft.com/office/drawing/2014/main" val="20003"/>
                    </a:ext>
                  </a:extLst>
                </a:gridCol>
                <a:gridCol w="1103704">
                  <a:extLst>
                    <a:ext uri="{9D8B030D-6E8A-4147-A177-3AD203B41FA5}">
                      <a16:colId xmlns:a16="http://schemas.microsoft.com/office/drawing/2014/main" val="20004"/>
                    </a:ext>
                  </a:extLst>
                </a:gridCol>
                <a:gridCol w="1103704">
                  <a:extLst>
                    <a:ext uri="{9D8B030D-6E8A-4147-A177-3AD203B41FA5}">
                      <a16:colId xmlns:a16="http://schemas.microsoft.com/office/drawing/2014/main" val="20005"/>
                    </a:ext>
                  </a:extLst>
                </a:gridCol>
              </a:tblGrid>
              <a:tr h="367613">
                <a:tc>
                  <a:txBody>
                    <a:bodyPr/>
                    <a:lstStyle/>
                    <a:p>
                      <a:pPr algn="l" fontAlgn="ctr"/>
                      <a:r>
                        <a:rPr lang="it-IT" sz="1000" b="1" i="0" u="none" strike="noStrike" dirty="0">
                          <a:solidFill>
                            <a:srgbClr val="000000"/>
                          </a:solidFill>
                          <a:effectLst/>
                          <a:latin typeface="Verdana"/>
                        </a:rPr>
                        <a:t>TERRITORIO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it-IT" sz="1000" b="1" i="0" u="none" strike="noStrike" dirty="0">
                          <a:solidFill>
                            <a:srgbClr val="000000"/>
                          </a:solidFill>
                          <a:effectLst/>
                          <a:latin typeface="Calibri"/>
                        </a:rPr>
                        <a:t>Agricoltura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it-IT" sz="1000" b="1" i="0" u="none" strike="noStrike" dirty="0">
                          <a:solidFill>
                            <a:srgbClr val="000000"/>
                          </a:solidFill>
                          <a:effectLst/>
                          <a:latin typeface="Calibri"/>
                        </a:rPr>
                        <a:t>Alimentari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it-IT" sz="1000" b="1" i="0" u="none" strike="noStrike" dirty="0">
                          <a:solidFill>
                            <a:srgbClr val="000000"/>
                          </a:solidFill>
                          <a:effectLst/>
                          <a:latin typeface="Calibri"/>
                        </a:rPr>
                        <a:t>Abbigliamento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it-IT" sz="1000" b="1" i="0" u="none" strike="noStrike">
                          <a:solidFill>
                            <a:srgbClr val="000000"/>
                          </a:solidFill>
                          <a:effectLst/>
                          <a:latin typeface="Calibri"/>
                        </a:rPr>
                        <a:t>Arredamento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it-IT" sz="1000" b="1" i="0" u="none" strike="noStrike">
                          <a:solidFill>
                            <a:srgbClr val="000000"/>
                          </a:solidFill>
                          <a:effectLst/>
                          <a:latin typeface="Calibri"/>
                        </a:rPr>
                        <a:t>Accoglienza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198710">
                <a:tc>
                  <a:txBody>
                    <a:bodyPr/>
                    <a:lstStyle/>
                    <a:p>
                      <a:pPr algn="l" fontAlgn="ctr"/>
                      <a:r>
                        <a:rPr lang="it-IT" sz="1000" b="1" i="0" u="none" strike="noStrike" kern="1200" dirty="0">
                          <a:solidFill>
                            <a:srgbClr val="000000"/>
                          </a:solidFill>
                          <a:effectLst/>
                          <a:latin typeface="Calibri"/>
                          <a:ea typeface="+mn-ea"/>
                          <a:cs typeface="+mn-cs"/>
                        </a:rPr>
                        <a:t>NORD-OVEST</a:t>
                      </a:r>
                      <a:r>
                        <a:rPr lang="it-IT" sz="1000" b="1"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it-IT" sz="1000" b="1" i="0" u="none" strike="noStrike">
                          <a:solidFill>
                            <a:srgbClr val="000000"/>
                          </a:solidFill>
                          <a:effectLst/>
                          <a:latin typeface="Calibri"/>
                        </a:rPr>
                        <a:t>1.238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Calibri"/>
                        </a:rPr>
                        <a:t>12.126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Calibri"/>
                        </a:rPr>
                        <a:t>8.741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Calibri"/>
                        </a:rPr>
                        <a:t>2.877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Calibri"/>
                        </a:rPr>
                        <a:t>10.608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8710">
                <a:tc>
                  <a:txBody>
                    <a:bodyPr/>
                    <a:lstStyle/>
                    <a:p>
                      <a:pPr algn="l" fontAlgn="ctr"/>
                      <a:r>
                        <a:rPr lang="it-IT" sz="1000" b="0" i="0" u="none" strike="noStrike" dirty="0">
                          <a:solidFill>
                            <a:srgbClr val="000000"/>
                          </a:solidFill>
                          <a:effectLst/>
                          <a:latin typeface="Calibri"/>
                        </a:rPr>
                        <a:t>- PIEMONTE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491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1.473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1.656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8710">
                <a:tc>
                  <a:txBody>
                    <a:bodyPr/>
                    <a:lstStyle/>
                    <a:p>
                      <a:pPr algn="l" fontAlgn="ctr"/>
                      <a:r>
                        <a:rPr lang="it-IT" sz="1000" b="0" i="0" u="none" strike="noStrike" dirty="0">
                          <a:solidFill>
                            <a:srgbClr val="000000"/>
                          </a:solidFill>
                          <a:effectLst/>
                          <a:latin typeface="Calibri"/>
                        </a:rPr>
                        <a:t>- VALLE D'AOSTA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8710">
                <a:tc>
                  <a:txBody>
                    <a:bodyPr/>
                    <a:lstStyle/>
                    <a:p>
                      <a:pPr algn="l" fontAlgn="ctr"/>
                      <a:r>
                        <a:rPr lang="it-IT" sz="1000" b="0" i="0" u="none" strike="noStrike" dirty="0">
                          <a:solidFill>
                            <a:srgbClr val="000000"/>
                          </a:solidFill>
                          <a:effectLst/>
                          <a:latin typeface="Calibri"/>
                        </a:rPr>
                        <a:t>- LOMBARDIA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6.589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7.196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2.618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6.551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8710">
                <a:tc>
                  <a:txBody>
                    <a:bodyPr/>
                    <a:lstStyle/>
                    <a:p>
                      <a:pPr algn="l" fontAlgn="ctr"/>
                      <a:r>
                        <a:rPr lang="it-IT" sz="1000" b="0" i="0" u="none" strike="noStrike" dirty="0">
                          <a:solidFill>
                            <a:srgbClr val="000000"/>
                          </a:solidFill>
                          <a:effectLst/>
                          <a:latin typeface="Calibri"/>
                        </a:rPr>
                        <a:t>- LIGURIA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336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466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2.036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8710">
                <a:tc>
                  <a:txBody>
                    <a:bodyPr/>
                    <a:lstStyle/>
                    <a:p>
                      <a:pPr algn="l" fontAlgn="ctr"/>
                      <a:r>
                        <a:rPr lang="it-IT" sz="1000" b="1" i="0" u="none" strike="noStrike" dirty="0">
                          <a:solidFill>
                            <a:srgbClr val="000000"/>
                          </a:solidFill>
                          <a:effectLst/>
                          <a:latin typeface="Calibri"/>
                        </a:rPr>
                        <a:t>NORD-EST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1" i="0" u="none" strike="noStrike">
                          <a:solidFill>
                            <a:srgbClr val="000000"/>
                          </a:solidFill>
                          <a:effectLst/>
                          <a:latin typeface="Calibri"/>
                        </a:rPr>
                        <a:t>2.873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13.162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11.694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dirty="0">
                          <a:solidFill>
                            <a:srgbClr val="000000"/>
                          </a:solidFill>
                          <a:effectLst/>
                          <a:latin typeface="Calibri"/>
                        </a:rPr>
                        <a:t>4.696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Calibri"/>
                        </a:rPr>
                        <a:t>10.147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8710">
                <a:tc>
                  <a:txBody>
                    <a:bodyPr/>
                    <a:lstStyle/>
                    <a:p>
                      <a:pPr algn="l" fontAlgn="ctr"/>
                      <a:r>
                        <a:rPr lang="it-IT" sz="1000" b="0" i="0" u="none" strike="noStrike" dirty="0">
                          <a:solidFill>
                            <a:srgbClr val="000000"/>
                          </a:solidFill>
                          <a:effectLst/>
                          <a:latin typeface="Calibri"/>
                        </a:rPr>
                        <a:t>- TRENTINO ALTO ADIGE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743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1.498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102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1.392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8710">
                <a:tc>
                  <a:txBody>
                    <a:bodyPr/>
                    <a:lstStyle/>
                    <a:p>
                      <a:pPr algn="l" fontAlgn="ctr"/>
                      <a:r>
                        <a:rPr lang="it-IT" sz="1000" b="0" i="0" u="none" strike="noStrike">
                          <a:solidFill>
                            <a:srgbClr val="000000"/>
                          </a:solidFill>
                          <a:effectLst/>
                          <a:latin typeface="Calibri"/>
                        </a:rPr>
                        <a:t>- VENETO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1.026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6.290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2.626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5.762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8710">
                <a:tc>
                  <a:txBody>
                    <a:bodyPr/>
                    <a:lstStyle/>
                    <a:p>
                      <a:pPr algn="l" fontAlgn="ctr"/>
                      <a:r>
                        <a:rPr lang="it-IT" sz="1000" b="0" i="0" u="none" strike="noStrike">
                          <a:solidFill>
                            <a:srgbClr val="000000"/>
                          </a:solidFill>
                          <a:effectLst/>
                          <a:latin typeface="Calibri"/>
                        </a:rPr>
                        <a:t>- FRIULI VENEZIA GIULIA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132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759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1.373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1.124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8710">
                <a:tc>
                  <a:txBody>
                    <a:bodyPr/>
                    <a:lstStyle/>
                    <a:p>
                      <a:pPr algn="l" fontAlgn="ctr"/>
                      <a:r>
                        <a:rPr lang="it-IT" sz="1000" b="0" i="0" u="none" strike="noStrike" dirty="0">
                          <a:solidFill>
                            <a:srgbClr val="000000"/>
                          </a:solidFill>
                          <a:effectLst/>
                          <a:latin typeface="Calibri"/>
                        </a:rPr>
                        <a:t>- EMILIA ROMAGNA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972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5.316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5.110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rgbClr val="000000"/>
                          </a:solidFill>
                          <a:effectLst/>
                          <a:latin typeface="Calibri"/>
                        </a:rPr>
                        <a:t>594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a:solidFill>
                            <a:srgbClr val="000000"/>
                          </a:solidFill>
                          <a:effectLst/>
                          <a:latin typeface="Calibri"/>
                        </a:rPr>
                        <a:t>1.869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8710">
                <a:tc>
                  <a:txBody>
                    <a:bodyPr/>
                    <a:lstStyle/>
                    <a:p>
                      <a:pPr algn="l" fontAlgn="ctr"/>
                      <a:r>
                        <a:rPr lang="it-IT" sz="1000" b="1" i="0" u="none" strike="noStrike">
                          <a:solidFill>
                            <a:srgbClr val="000000"/>
                          </a:solidFill>
                          <a:effectLst/>
                          <a:latin typeface="Calibri"/>
                        </a:rPr>
                        <a:t>CENTRO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1" i="0" u="none" strike="noStrike">
                          <a:solidFill>
                            <a:srgbClr val="000000"/>
                          </a:solidFill>
                          <a:effectLst/>
                          <a:latin typeface="Calibri"/>
                        </a:rPr>
                        <a:t>892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3.609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7.883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1.325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Calibri"/>
                        </a:rPr>
                        <a:t>11.538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8710">
                <a:tc>
                  <a:txBody>
                    <a:bodyPr/>
                    <a:lstStyle/>
                    <a:p>
                      <a:pPr algn="l" fontAlgn="ctr"/>
                      <a:r>
                        <a:rPr lang="it-IT" sz="1000" b="0" i="0" u="none" strike="noStrike" dirty="0">
                          <a:solidFill>
                            <a:srgbClr val="000000"/>
                          </a:solidFill>
                          <a:effectLst/>
                          <a:latin typeface="Calibri"/>
                        </a:rPr>
                        <a:t>- TOSCANA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296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2.189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4.979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4.453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8710">
                <a:tc>
                  <a:txBody>
                    <a:bodyPr/>
                    <a:lstStyle/>
                    <a:p>
                      <a:pPr algn="l" fontAlgn="ctr"/>
                      <a:r>
                        <a:rPr lang="it-IT" sz="1000" b="0" i="0" u="none" strike="noStrike" dirty="0">
                          <a:solidFill>
                            <a:srgbClr val="000000"/>
                          </a:solidFill>
                          <a:effectLst/>
                          <a:latin typeface="Calibri"/>
                        </a:rPr>
                        <a:t>- UMBRIA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170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8710">
                <a:tc>
                  <a:txBody>
                    <a:bodyPr/>
                    <a:lstStyle/>
                    <a:p>
                      <a:pPr algn="l" fontAlgn="ctr"/>
                      <a:r>
                        <a:rPr lang="it-IT" sz="1000" b="0" i="0" u="none" strike="noStrike" dirty="0">
                          <a:solidFill>
                            <a:srgbClr val="000000"/>
                          </a:solidFill>
                          <a:effectLst/>
                          <a:latin typeface="Calibri"/>
                        </a:rPr>
                        <a:t>- MARCHE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114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1.952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8710">
                <a:tc>
                  <a:txBody>
                    <a:bodyPr/>
                    <a:lstStyle/>
                    <a:p>
                      <a:pPr algn="l" fontAlgn="ctr"/>
                      <a:r>
                        <a:rPr lang="it-IT" sz="1000" b="0" i="0" u="none" strike="noStrike" dirty="0">
                          <a:solidFill>
                            <a:srgbClr val="000000"/>
                          </a:solidFill>
                          <a:effectLst/>
                          <a:latin typeface="Calibri"/>
                        </a:rPr>
                        <a:t>- LAZIO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312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724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438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6.730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8710">
                <a:tc>
                  <a:txBody>
                    <a:bodyPr/>
                    <a:lstStyle/>
                    <a:p>
                      <a:pPr algn="l" fontAlgn="ctr"/>
                      <a:r>
                        <a:rPr lang="it-IT" sz="1000" b="1" i="0" u="none" strike="noStrike" dirty="0">
                          <a:solidFill>
                            <a:srgbClr val="000000"/>
                          </a:solidFill>
                          <a:effectLst/>
                          <a:latin typeface="Calibri"/>
                        </a:rPr>
                        <a:t>SUD E ISOLE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1" i="0" u="none" strike="noStrike">
                          <a:solidFill>
                            <a:srgbClr val="000000"/>
                          </a:solidFill>
                          <a:effectLst/>
                          <a:latin typeface="Calibri"/>
                        </a:rPr>
                        <a:t>2.081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5.044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1.676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680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Calibri"/>
                        </a:rPr>
                        <a:t>5.976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8710">
                <a:tc>
                  <a:txBody>
                    <a:bodyPr/>
                    <a:lstStyle/>
                    <a:p>
                      <a:pPr algn="l" fontAlgn="ctr"/>
                      <a:r>
                        <a:rPr lang="it-IT" sz="1000" b="0" i="0" u="none" strike="noStrike" dirty="0">
                          <a:solidFill>
                            <a:srgbClr val="000000"/>
                          </a:solidFill>
                          <a:effectLst/>
                          <a:latin typeface="Calibri"/>
                        </a:rPr>
                        <a:t>- ABRUZZO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98710">
                <a:tc>
                  <a:txBody>
                    <a:bodyPr/>
                    <a:lstStyle/>
                    <a:p>
                      <a:pPr algn="l" fontAlgn="ctr"/>
                      <a:r>
                        <a:rPr lang="it-IT" sz="1000" b="0" i="0" u="none" strike="noStrike" dirty="0">
                          <a:solidFill>
                            <a:srgbClr val="000000"/>
                          </a:solidFill>
                          <a:effectLst/>
                          <a:latin typeface="Calibri"/>
                        </a:rPr>
                        <a:t>- MOLISE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98710">
                <a:tc>
                  <a:txBody>
                    <a:bodyPr/>
                    <a:lstStyle/>
                    <a:p>
                      <a:pPr algn="l" fontAlgn="ctr"/>
                      <a:r>
                        <a:rPr lang="it-IT" sz="1000" b="0" i="0" u="none" strike="noStrike" dirty="0">
                          <a:solidFill>
                            <a:srgbClr val="000000"/>
                          </a:solidFill>
                          <a:effectLst/>
                          <a:latin typeface="Calibri"/>
                        </a:rPr>
                        <a:t>- CAMPANIA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497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2.624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750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2.107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98710">
                <a:tc>
                  <a:txBody>
                    <a:bodyPr/>
                    <a:lstStyle/>
                    <a:p>
                      <a:pPr algn="l" fontAlgn="ctr"/>
                      <a:r>
                        <a:rPr lang="it-IT" sz="1000" b="0" i="0" u="none" strike="noStrike" dirty="0">
                          <a:solidFill>
                            <a:srgbClr val="000000"/>
                          </a:solidFill>
                          <a:effectLst/>
                          <a:latin typeface="Calibri"/>
                        </a:rPr>
                        <a:t>- PUGLIA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807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893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359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588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98710">
                <a:tc>
                  <a:txBody>
                    <a:bodyPr/>
                    <a:lstStyle/>
                    <a:p>
                      <a:pPr algn="l" fontAlgn="ctr"/>
                      <a:r>
                        <a:rPr lang="it-IT" sz="1000" b="0" i="0" u="none" strike="noStrike" dirty="0">
                          <a:solidFill>
                            <a:srgbClr val="000000"/>
                          </a:solidFill>
                          <a:effectLst/>
                          <a:latin typeface="Calibri"/>
                        </a:rPr>
                        <a:t>- BASILICATA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98710">
                <a:tc>
                  <a:txBody>
                    <a:bodyPr/>
                    <a:lstStyle/>
                    <a:p>
                      <a:pPr algn="l" fontAlgn="ctr"/>
                      <a:r>
                        <a:rPr lang="it-IT" sz="1000" b="0" i="0" u="none" strike="noStrike" dirty="0">
                          <a:solidFill>
                            <a:srgbClr val="000000"/>
                          </a:solidFill>
                          <a:effectLst/>
                          <a:latin typeface="Calibri"/>
                        </a:rPr>
                        <a:t>- CALABRIA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98710">
                <a:tc>
                  <a:txBody>
                    <a:bodyPr/>
                    <a:lstStyle/>
                    <a:p>
                      <a:pPr algn="l" fontAlgn="ctr"/>
                      <a:r>
                        <a:rPr lang="it-IT" sz="1000" b="0" i="0" u="none" strike="noStrike" dirty="0">
                          <a:solidFill>
                            <a:srgbClr val="000000"/>
                          </a:solidFill>
                          <a:effectLst/>
                          <a:latin typeface="Calibri"/>
                        </a:rPr>
                        <a:t>- SICILIA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592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98710">
                <a:tc>
                  <a:txBody>
                    <a:bodyPr/>
                    <a:lstStyle/>
                    <a:p>
                      <a:pPr algn="l" fontAlgn="ctr"/>
                      <a:r>
                        <a:rPr lang="it-IT" sz="1000" b="0" i="0" u="none" strike="noStrike" dirty="0">
                          <a:solidFill>
                            <a:srgbClr val="000000"/>
                          </a:solidFill>
                          <a:effectLst/>
                          <a:latin typeface="Calibri"/>
                        </a:rPr>
                        <a:t>- SARDEGNA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0" i="0" u="none" strike="noStrike" dirty="0">
                          <a:solidFill>
                            <a:srgbClr val="000000"/>
                          </a:solidFill>
                          <a:effectLst/>
                          <a:latin typeface="Calibri"/>
                        </a:rPr>
                        <a:t>1.036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98710">
                <a:tc>
                  <a:txBody>
                    <a:bodyPr/>
                    <a:lstStyle/>
                    <a:p>
                      <a:pPr algn="l" fontAlgn="ctr"/>
                      <a:r>
                        <a:rPr lang="it-IT" sz="1000" b="1" i="0" u="none" strike="noStrike" dirty="0">
                          <a:solidFill>
                            <a:srgbClr val="000000"/>
                          </a:solidFill>
                          <a:effectLst/>
                          <a:latin typeface="Calibri"/>
                        </a:rPr>
                        <a:t>* DATI NON RIPARTIBILI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effectLst/>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Calibri"/>
                        </a:rPr>
                        <a:t>705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98710">
                <a:tc>
                  <a:txBody>
                    <a:bodyPr/>
                    <a:lstStyle/>
                    <a:p>
                      <a:pPr algn="l" fontAlgn="ctr"/>
                      <a:r>
                        <a:rPr lang="it-IT" sz="1000" b="1" i="0" u="none" strike="noStrike" dirty="0">
                          <a:solidFill>
                            <a:srgbClr val="000000"/>
                          </a:solidFill>
                          <a:effectLst/>
                          <a:latin typeface="Calibri"/>
                        </a:rPr>
                        <a:t>TOTALE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b"/>
                      <a:r>
                        <a:rPr lang="it-IT" sz="1000" b="1" i="0" u="none" strike="noStrike">
                          <a:solidFill>
                            <a:srgbClr val="000000"/>
                          </a:solidFill>
                          <a:effectLst/>
                          <a:latin typeface="Calibri"/>
                        </a:rPr>
                        <a:t>7.084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33.942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29.994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1" i="0" u="none" strike="noStrike">
                          <a:solidFill>
                            <a:srgbClr val="000000"/>
                          </a:solidFill>
                          <a:effectLst/>
                          <a:latin typeface="Calibri"/>
                        </a:rPr>
                        <a:t>9.577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Calibri"/>
                        </a:rPr>
                        <a:t>38.974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1352519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6632"/>
            <a:ext cx="8229600" cy="576064"/>
          </a:xfrm>
        </p:spPr>
        <p:txBody>
          <a:bodyPr>
            <a:normAutofit/>
          </a:bodyPr>
          <a:lstStyle/>
          <a:p>
            <a:pPr algn="l"/>
            <a:r>
              <a:rPr lang="it-IT" sz="2700" b="1" dirty="0">
                <a:solidFill>
                  <a:srgbClr val="00467F"/>
                </a:solidFill>
              </a:rPr>
              <a:t>Il turismo è fonte di ricchezza</a:t>
            </a:r>
          </a:p>
        </p:txBody>
      </p:sp>
      <p:sp>
        <p:nvSpPr>
          <p:cNvPr id="3" name="Segnaposto contenuto 2"/>
          <p:cNvSpPr>
            <a:spLocks noGrp="1"/>
          </p:cNvSpPr>
          <p:nvPr>
            <p:ph idx="1"/>
          </p:nvPr>
        </p:nvSpPr>
        <p:spPr>
          <a:xfrm>
            <a:off x="611560" y="980728"/>
            <a:ext cx="7992888" cy="5544616"/>
          </a:xfrm>
        </p:spPr>
        <p:txBody>
          <a:bodyPr>
            <a:noAutofit/>
          </a:bodyPr>
          <a:lstStyle/>
          <a:p>
            <a:pPr marL="0" indent="0" algn="just">
              <a:lnSpc>
                <a:spcPct val="150000"/>
              </a:lnSpc>
              <a:buNone/>
            </a:pPr>
            <a:r>
              <a:rPr lang="it-IT" sz="1600" dirty="0">
                <a:solidFill>
                  <a:srgbClr val="00467F"/>
                </a:solidFill>
                <a:latin typeface="+mj-lt"/>
                <a:ea typeface="+mj-ea"/>
                <a:cs typeface="+mj-cs"/>
              </a:rPr>
              <a:t>Tra il 2007 e il 2017 l’economia italiana ha perso </a:t>
            </a:r>
            <a:r>
              <a:rPr lang="it-IT" sz="1600" b="1" dirty="0">
                <a:solidFill>
                  <a:srgbClr val="00467F"/>
                </a:solidFill>
                <a:latin typeface="+mj-lt"/>
                <a:ea typeface="+mj-ea"/>
                <a:cs typeface="+mj-cs"/>
              </a:rPr>
              <a:t>73 miliardi di euro </a:t>
            </a:r>
            <a:r>
              <a:rPr lang="it-IT" sz="1600" dirty="0">
                <a:solidFill>
                  <a:srgbClr val="00467F"/>
                </a:solidFill>
                <a:latin typeface="+mj-lt"/>
                <a:ea typeface="+mj-ea"/>
                <a:cs typeface="+mj-cs"/>
              </a:rPr>
              <a:t>di ricchezza (-4,8%). Industria e costruzioni hanno subito una contrazione di </a:t>
            </a:r>
            <a:r>
              <a:rPr lang="it-IT" sz="1600" b="1" dirty="0">
                <a:solidFill>
                  <a:srgbClr val="00467F"/>
                </a:solidFill>
                <a:latin typeface="+mj-lt"/>
                <a:ea typeface="+mj-ea"/>
                <a:cs typeface="+mj-cs"/>
              </a:rPr>
              <a:t>67 miliardi di euro</a:t>
            </a:r>
            <a:r>
              <a:rPr lang="it-IT" sz="1600" dirty="0">
                <a:solidFill>
                  <a:srgbClr val="00467F"/>
                </a:solidFill>
                <a:latin typeface="+mj-lt"/>
                <a:ea typeface="+mj-ea"/>
                <a:cs typeface="+mj-cs"/>
              </a:rPr>
              <a:t>,</a:t>
            </a:r>
            <a:r>
              <a:rPr lang="it-IT" sz="1600" b="1" dirty="0">
                <a:solidFill>
                  <a:srgbClr val="00467F"/>
                </a:solidFill>
                <a:latin typeface="+mj-lt"/>
                <a:ea typeface="+mj-ea"/>
                <a:cs typeface="+mj-cs"/>
              </a:rPr>
              <a:t> </a:t>
            </a:r>
            <a:r>
              <a:rPr lang="it-IT" sz="1600" dirty="0">
                <a:solidFill>
                  <a:srgbClr val="00467F"/>
                </a:solidFill>
                <a:latin typeface="+mj-lt"/>
                <a:ea typeface="+mj-ea"/>
                <a:cs typeface="+mj-cs"/>
              </a:rPr>
              <a:t>mentre</a:t>
            </a:r>
            <a:r>
              <a:rPr lang="it-IT" sz="1600" b="1" dirty="0">
                <a:solidFill>
                  <a:srgbClr val="00467F"/>
                </a:solidFill>
                <a:latin typeface="+mj-lt"/>
                <a:ea typeface="+mj-ea"/>
                <a:cs typeface="+mj-cs"/>
              </a:rPr>
              <a:t> </a:t>
            </a:r>
            <a:r>
              <a:rPr lang="it-IT" sz="1600" dirty="0">
                <a:solidFill>
                  <a:srgbClr val="00467F"/>
                </a:solidFill>
                <a:latin typeface="+mj-lt"/>
                <a:ea typeface="+mj-ea"/>
                <a:cs typeface="+mj-cs"/>
              </a:rPr>
              <a:t>il turismo è tra i pochi settori in cui, al contrario, il valore aggiunto è cresciuto </a:t>
            </a:r>
            <a:r>
              <a:rPr lang="it-IT" sz="1600" b="1" dirty="0">
                <a:solidFill>
                  <a:srgbClr val="00467F"/>
                </a:solidFill>
                <a:latin typeface="+mj-lt"/>
                <a:ea typeface="+mj-ea"/>
                <a:cs typeface="+mj-cs"/>
              </a:rPr>
              <a:t>(+6,8% </a:t>
            </a:r>
            <a:r>
              <a:rPr lang="it-IT" sz="1600" dirty="0">
                <a:solidFill>
                  <a:srgbClr val="00467F"/>
                </a:solidFill>
                <a:latin typeface="+mj-lt"/>
                <a:ea typeface="+mj-ea"/>
                <a:cs typeface="+mj-cs"/>
              </a:rPr>
              <a:t>pari in valore assoluto a </a:t>
            </a:r>
            <a:r>
              <a:rPr lang="it-IT" sz="1600" b="1" dirty="0">
                <a:solidFill>
                  <a:srgbClr val="00467F"/>
                </a:solidFill>
                <a:latin typeface="+mj-lt"/>
                <a:ea typeface="+mj-ea"/>
                <a:cs typeface="+mj-cs"/>
              </a:rPr>
              <a:t>3,5 miliardi di euro</a:t>
            </a:r>
            <a:r>
              <a:rPr lang="it-IT" sz="1600" dirty="0">
                <a:solidFill>
                  <a:srgbClr val="00467F"/>
                </a:solidFill>
                <a:latin typeface="+mj-lt"/>
                <a:ea typeface="+mj-ea"/>
                <a:cs typeface="+mj-cs"/>
              </a:rPr>
              <a:t>).</a:t>
            </a:r>
          </a:p>
          <a:p>
            <a:pPr marL="0" indent="0" algn="just">
              <a:lnSpc>
                <a:spcPct val="150000"/>
              </a:lnSpc>
              <a:buNone/>
            </a:pPr>
            <a:r>
              <a:rPr lang="it-IT" sz="1600" dirty="0">
                <a:solidFill>
                  <a:srgbClr val="00467F"/>
                </a:solidFill>
                <a:latin typeface="+mj-lt"/>
                <a:ea typeface="+mj-ea"/>
                <a:cs typeface="+mj-cs"/>
              </a:rPr>
              <a:t>Una lettura più attenta della dinamica del valore aggiunto dell’economia italiana mette in evidenza che le difficoltà di alcuni settori non sono solo di carattere congiunturale ma anche strutturale. Industria, costruzioni, trasporti ed in parte anche agricoltura scontano una perdita di valore aggiunto anche nel lungo periodo. Non è solo la crisi del 2008-2009 ad aver messo a nudo le difficoltà di questi settori di creare ricchezza. Ci sono problemi strutturali che vengono da lontano se si considera che il loro valore aggiunto è oggi inferiore non solo a quello raggiunto nel 2007 ma anche a quello del 2001. Per il turismo, al contrario, il livello attuale del valore aggiunto è superiore sia a quello di lungo che di medio periodo. In quest’ultimo caso è addirittura quello ad aver mostrato la migliore performance di crescita (+6,8%). Negli ultimi due anni mentre il tasso di crescita del valore aggiunto complessivo è stato rispettivamente dello </a:t>
            </a:r>
            <a:r>
              <a:rPr lang="it-IT" sz="1600" b="1" dirty="0">
                <a:solidFill>
                  <a:srgbClr val="00467F"/>
                </a:solidFill>
                <a:latin typeface="+mj-lt"/>
                <a:ea typeface="+mj-ea"/>
                <a:cs typeface="+mj-cs"/>
              </a:rPr>
              <a:t>0,7%</a:t>
            </a:r>
            <a:r>
              <a:rPr lang="it-IT" sz="1600" dirty="0">
                <a:solidFill>
                  <a:srgbClr val="00467F"/>
                </a:solidFill>
                <a:latin typeface="+mj-lt"/>
                <a:ea typeface="+mj-ea"/>
                <a:cs typeface="+mj-cs"/>
              </a:rPr>
              <a:t> e dell’</a:t>
            </a:r>
            <a:r>
              <a:rPr lang="it-IT" sz="1600" b="1" dirty="0">
                <a:solidFill>
                  <a:srgbClr val="00467F"/>
                </a:solidFill>
                <a:latin typeface="+mj-lt"/>
                <a:ea typeface="+mj-ea"/>
                <a:cs typeface="+mj-cs"/>
              </a:rPr>
              <a:t>1,4% </a:t>
            </a:r>
            <a:r>
              <a:rPr lang="it-IT" sz="1600" dirty="0">
                <a:solidFill>
                  <a:srgbClr val="00467F"/>
                </a:solidFill>
                <a:latin typeface="+mj-lt"/>
                <a:ea typeface="+mj-ea"/>
                <a:cs typeface="+mj-cs"/>
              </a:rPr>
              <a:t>quello del turismo è stato del </a:t>
            </a:r>
            <a:r>
              <a:rPr lang="it-IT" sz="1600" b="1" dirty="0">
                <a:solidFill>
                  <a:srgbClr val="00467F"/>
                </a:solidFill>
                <a:latin typeface="+mj-lt"/>
                <a:ea typeface="+mj-ea"/>
                <a:cs typeface="+mj-cs"/>
              </a:rPr>
              <a:t>2,6%</a:t>
            </a:r>
            <a:r>
              <a:rPr lang="it-IT" sz="1600" dirty="0">
                <a:solidFill>
                  <a:srgbClr val="00467F"/>
                </a:solidFill>
                <a:latin typeface="+mj-lt"/>
                <a:ea typeface="+mj-ea"/>
                <a:cs typeface="+mj-cs"/>
              </a:rPr>
              <a:t> e del </a:t>
            </a:r>
            <a:r>
              <a:rPr lang="it-IT" sz="1600" b="1" dirty="0">
                <a:solidFill>
                  <a:srgbClr val="00467F"/>
                </a:solidFill>
                <a:latin typeface="+mj-lt"/>
                <a:ea typeface="+mj-ea"/>
                <a:cs typeface="+mj-cs"/>
              </a:rPr>
              <a:t>4,5%</a:t>
            </a:r>
            <a:r>
              <a:rPr lang="it-IT" sz="1600" dirty="0">
                <a:solidFill>
                  <a:srgbClr val="00467F"/>
                </a:solidFill>
                <a:latin typeface="+mj-lt"/>
                <a:ea typeface="+mj-ea"/>
                <a:cs typeface="+mj-cs"/>
              </a:rPr>
              <a:t>.</a:t>
            </a:r>
          </a:p>
        </p:txBody>
      </p:sp>
      <p:cxnSp>
        <p:nvCxnSpPr>
          <p:cNvPr id="4" name="Connettore 1 3"/>
          <p:cNvCxnSpPr/>
          <p:nvPr/>
        </p:nvCxnSpPr>
        <p:spPr>
          <a:xfrm>
            <a:off x="0" y="836712"/>
            <a:ext cx="9144000" cy="0"/>
          </a:xfrm>
          <a:prstGeom prst="line">
            <a:avLst/>
          </a:prstGeom>
          <a:ln w="31750">
            <a:solidFill>
              <a:srgbClr val="000066"/>
            </a:solidFill>
          </a:ln>
        </p:spPr>
        <p:style>
          <a:lnRef idx="1">
            <a:schemeClr val="accent1"/>
          </a:lnRef>
          <a:fillRef idx="0">
            <a:schemeClr val="accent1"/>
          </a:fillRef>
          <a:effectRef idx="0">
            <a:schemeClr val="accent1"/>
          </a:effectRef>
          <a:fontRef idx="minor">
            <a:schemeClr val="tx1"/>
          </a:fontRef>
        </p:style>
      </p:cxnSp>
      <p:sp>
        <p:nvSpPr>
          <p:cNvPr id="5" name="Segnaposto numero diapositiva 4"/>
          <p:cNvSpPr>
            <a:spLocks noGrp="1"/>
          </p:cNvSpPr>
          <p:nvPr>
            <p:ph type="sldNum" sz="quarter" idx="12"/>
          </p:nvPr>
        </p:nvSpPr>
        <p:spPr/>
        <p:txBody>
          <a:bodyPr vert="horz" lIns="91440" tIns="45720" rIns="91440" bIns="45720" rtlCol="0" anchor="ctr"/>
          <a:lstStyle/>
          <a:p>
            <a:fld id="{DF035725-819F-4350-8EB8-82304C3DFD9D}" type="slidenum">
              <a:rPr lang="it-IT" sz="1800" b="1">
                <a:solidFill>
                  <a:srgbClr val="002060"/>
                </a:solidFill>
              </a:rPr>
              <a:pPr/>
              <a:t>9</a:t>
            </a:fld>
            <a:endParaRPr lang="it-IT" sz="1800" b="1">
              <a:solidFill>
                <a:srgbClr val="002060"/>
              </a:solidFill>
            </a:endParaRPr>
          </a:p>
        </p:txBody>
      </p:sp>
    </p:spTree>
    <p:extLst>
      <p:ext uri="{BB962C8B-B14F-4D97-AF65-F5344CB8AC3E}">
        <p14:creationId xmlns:p14="http://schemas.microsoft.com/office/powerpoint/2010/main" val="3598995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1841</TotalTime>
  <Words>1906</Words>
  <Application>Microsoft Office PowerPoint</Application>
  <PresentationFormat>Presentazione su schermo (4:3)</PresentationFormat>
  <Paragraphs>456</Paragraphs>
  <Slides>16</Slides>
  <Notes>1</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16</vt:i4>
      </vt:variant>
    </vt:vector>
  </HeadingPairs>
  <TitlesOfParts>
    <vt:vector size="24" baseType="lpstr">
      <vt:lpstr>Arial</vt:lpstr>
      <vt:lpstr>Calibri</vt:lpstr>
      <vt:lpstr>Franklin Gothic Medium</vt:lpstr>
      <vt:lpstr>Microsoft Uighur</vt:lpstr>
      <vt:lpstr>Verdana</vt:lpstr>
      <vt:lpstr>Tema di Office</vt:lpstr>
      <vt:lpstr>1_Tema di Office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Le 4 A del made in Italy1: Accoglienza al primo posto</vt:lpstr>
      <vt:lpstr>Le 4A del made in Italy importazioni, esportazioni e saldi; anni 2007-2017</vt:lpstr>
      <vt:lpstr>L'export del made in Italy nelle regioni italiane valori in milioni di euro - anno 2017</vt:lpstr>
      <vt:lpstr>Il turismo è fonte di ricchezza</vt:lpstr>
      <vt:lpstr>La mappa del valore aggiunto  variazione percentuale del valore aggiunto 2017/2001 (X) e 2017/2007 (Y) </vt:lpstr>
      <vt:lpstr>Presentazione standard di PowerPoint</vt:lpstr>
      <vt:lpstr>Valore aggiunto variazioni percentuali e assolute 2017/2007 – valori concatenati</vt:lpstr>
      <vt:lpstr>Il turismo fa correre l’occupazione</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5° del made in Italy</dc:title>
  <dc:creator>Luciano Sbraga</dc:creator>
  <cp:lastModifiedBy>SegreteriaWks</cp:lastModifiedBy>
  <cp:revision>131</cp:revision>
  <cp:lastPrinted>2018-03-19T13:46:06Z</cp:lastPrinted>
  <dcterms:created xsi:type="dcterms:W3CDTF">2018-02-27T11:17:16Z</dcterms:created>
  <dcterms:modified xsi:type="dcterms:W3CDTF">2018-03-24T10:38:58Z</dcterms:modified>
</cp:coreProperties>
</file>