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98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01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03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59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04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20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5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54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33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92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36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76B89-2FC3-45D3-A4B5-7F54AAC40D2E}" type="datetimeFigureOut">
              <a:rPr lang="it-IT" smtClean="0"/>
              <a:t>05/10/2018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EDE7F-96F7-45DC-8424-EA2C32F230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55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1438" y="115888"/>
            <a:ext cx="8964612" cy="656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endParaRPr lang="it-IT" altLang="it-IT" sz="2800" b="1" dirty="0" smtClean="0">
              <a:solidFill>
                <a:srgbClr val="CC0066"/>
              </a:solidFill>
            </a:endParaRPr>
          </a:p>
          <a:p>
            <a:pPr algn="ctr">
              <a:buFontTx/>
              <a:buNone/>
            </a:pPr>
            <a:endParaRPr lang="it-IT" altLang="it-IT" sz="2800" b="1" dirty="0" smtClean="0">
              <a:solidFill>
                <a:srgbClr val="CC0066"/>
              </a:solidFill>
            </a:endParaRPr>
          </a:p>
          <a:p>
            <a:pPr algn="ctr">
              <a:buFontTx/>
              <a:buNone/>
            </a:pPr>
            <a:r>
              <a:rPr lang="it-IT" altLang="it-IT" sz="2800" b="1" dirty="0">
                <a:solidFill>
                  <a:srgbClr val="CC0066"/>
                </a:solidFill>
              </a:rPr>
              <a:t>4</a:t>
            </a:r>
            <a:r>
              <a:rPr lang="it-IT" altLang="it-IT" sz="2800" b="1" dirty="0" smtClean="0">
                <a:solidFill>
                  <a:srgbClr val="CC0066"/>
                </a:solidFill>
              </a:rPr>
              <a:t>° </a:t>
            </a:r>
            <a:r>
              <a:rPr lang="it-IT" altLang="it-IT" sz="2800" b="1" dirty="0" smtClean="0">
                <a:solidFill>
                  <a:srgbClr val="CC0066"/>
                </a:solidFill>
              </a:rPr>
              <a:t>Forum Internazionale</a:t>
            </a:r>
            <a:endParaRPr lang="it-IT" altLang="it-IT" sz="2800" b="1" dirty="0">
              <a:solidFill>
                <a:srgbClr val="CC0066"/>
              </a:solidFill>
            </a:endParaRPr>
          </a:p>
          <a:p>
            <a:pPr algn="ctr">
              <a:buFontTx/>
              <a:buNone/>
            </a:pPr>
            <a:r>
              <a:rPr lang="it-IT" altLang="it-IT" sz="2800" b="1" dirty="0" err="1">
                <a:solidFill>
                  <a:srgbClr val="CC0066"/>
                </a:solidFill>
              </a:rPr>
              <a:t>Conftrasporto</a:t>
            </a:r>
            <a:r>
              <a:rPr lang="it-IT" altLang="it-IT" sz="2800" b="1" dirty="0">
                <a:solidFill>
                  <a:srgbClr val="CC0066"/>
                </a:solidFill>
              </a:rPr>
              <a:t>-Confcommercio</a:t>
            </a:r>
          </a:p>
          <a:p>
            <a:pPr algn="ctr">
              <a:buFontTx/>
              <a:buNone/>
            </a:pPr>
            <a:endParaRPr lang="it-IT" altLang="it-IT" sz="1600" b="1" dirty="0"/>
          </a:p>
          <a:p>
            <a:pPr algn="ctr">
              <a:buFontTx/>
              <a:buNone/>
            </a:pPr>
            <a:r>
              <a:rPr lang="it-IT" sz="3000" b="1" dirty="0">
                <a:solidFill>
                  <a:srgbClr val="CC0066"/>
                </a:solidFill>
              </a:rPr>
              <a:t>VALUTAZIONE DI EFFICACIA DELLE POLITICHE DI INCENTIVAZIONE DEL TRASPORTO SOSTENIBILE: IL CASO DEI </a:t>
            </a:r>
            <a:r>
              <a:rPr lang="it-IT" sz="3000" b="1" dirty="0" smtClean="0">
                <a:solidFill>
                  <a:srgbClr val="CC0066"/>
                </a:solidFill>
              </a:rPr>
              <a:t>VALICHI</a:t>
            </a:r>
            <a:endParaRPr lang="it-IT" altLang="it-IT" sz="1600" b="1" dirty="0">
              <a:solidFill>
                <a:srgbClr val="CC0066"/>
              </a:solidFill>
            </a:endParaRPr>
          </a:p>
          <a:p>
            <a:pPr algn="ctr">
              <a:buFontTx/>
              <a:buNone/>
            </a:pPr>
            <a:endParaRPr lang="it-IT" altLang="it-IT" sz="1600" b="1" dirty="0" smtClean="0">
              <a:solidFill>
                <a:srgbClr val="CC0066"/>
              </a:solidFill>
            </a:endParaRPr>
          </a:p>
          <a:p>
            <a:pPr algn="ctr">
              <a:buFontTx/>
              <a:buNone/>
            </a:pPr>
            <a:r>
              <a:rPr lang="it-IT" altLang="it-IT" sz="2000" b="1" dirty="0" smtClean="0">
                <a:solidFill>
                  <a:srgbClr val="CC0066"/>
                </a:solidFill>
              </a:rPr>
              <a:t>Andrea </a:t>
            </a:r>
            <a:r>
              <a:rPr lang="it-IT" altLang="it-IT" sz="2000" b="1" dirty="0" err="1" smtClean="0">
                <a:solidFill>
                  <a:srgbClr val="CC0066"/>
                </a:solidFill>
              </a:rPr>
              <a:t>Appetecchia</a:t>
            </a:r>
            <a:endParaRPr lang="it-IT" altLang="it-IT" sz="2000" b="1" dirty="0">
              <a:solidFill>
                <a:srgbClr val="CC0066"/>
              </a:solidFill>
            </a:endParaRPr>
          </a:p>
          <a:p>
            <a:pPr algn="ctr">
              <a:buFontTx/>
              <a:buNone/>
            </a:pPr>
            <a:r>
              <a:rPr lang="it-IT" altLang="it-IT" sz="2000" b="1" dirty="0" smtClean="0">
                <a:solidFill>
                  <a:srgbClr val="CC0066"/>
                </a:solidFill>
              </a:rPr>
              <a:t>ISFORT</a:t>
            </a:r>
            <a:endParaRPr lang="it-IT" altLang="it-IT" sz="2000" dirty="0">
              <a:solidFill>
                <a:srgbClr val="CC0066"/>
              </a:solidFill>
            </a:endParaRPr>
          </a:p>
          <a:p>
            <a:pPr algn="ctr">
              <a:buFontTx/>
              <a:buNone/>
            </a:pPr>
            <a:endParaRPr lang="it-IT" altLang="it-IT" sz="1200" b="1" dirty="0">
              <a:solidFill>
                <a:srgbClr val="CC0066"/>
              </a:solidFill>
            </a:endParaRPr>
          </a:p>
          <a:p>
            <a:pPr algn="ctr">
              <a:buFontTx/>
              <a:buNone/>
            </a:pPr>
            <a:r>
              <a:rPr lang="it-IT" altLang="it-IT" sz="2400" b="1" dirty="0">
                <a:solidFill>
                  <a:srgbClr val="CC0066"/>
                </a:solidFill>
              </a:rPr>
              <a:t>Cernobbio, 8 ottobre 2018</a:t>
            </a:r>
          </a:p>
          <a:p>
            <a:pPr algn="ctr">
              <a:buFontTx/>
              <a:buNone/>
            </a:pPr>
            <a:endParaRPr lang="it-IT" altLang="it-IT" sz="1000" b="1" dirty="0">
              <a:solidFill>
                <a:srgbClr val="CC0066"/>
              </a:solidFill>
            </a:endParaRPr>
          </a:p>
          <a:p>
            <a:pPr algn="ctr">
              <a:buFontTx/>
              <a:buNone/>
            </a:pPr>
            <a:r>
              <a:rPr lang="it-IT" altLang="it-IT" sz="1600" b="1" i="1" dirty="0" smtClean="0"/>
              <a:t>Traccia </a:t>
            </a:r>
            <a:r>
              <a:rPr lang="it-IT" altLang="it-IT" sz="1600" b="1" i="1" dirty="0"/>
              <a:t>per una presentazione orale</a:t>
            </a:r>
          </a:p>
          <a:p>
            <a:pPr algn="ctr">
              <a:buFontTx/>
              <a:buNone/>
            </a:pPr>
            <a:r>
              <a:rPr lang="it-IT" altLang="it-IT" sz="1600" b="1" i="1" dirty="0" smtClean="0"/>
              <a:t>Fonti</a:t>
            </a:r>
            <a:r>
              <a:rPr lang="it-IT" altLang="it-IT" sz="1600" b="1" i="1" dirty="0"/>
              <a:t>: Ufficio Studi Confcommercio-</a:t>
            </a:r>
            <a:r>
              <a:rPr lang="it-IT" altLang="it-IT" sz="1600" b="1" i="1" dirty="0" err="1"/>
              <a:t>Isfort</a:t>
            </a:r>
            <a:r>
              <a:rPr lang="it-IT" altLang="it-IT" sz="1600" b="1" i="1" dirty="0"/>
              <a:t>, 2018, </a:t>
            </a:r>
            <a:r>
              <a:rPr lang="it-IT" altLang="it-IT" sz="1600" b="1" i="1" dirty="0" smtClean="0"/>
              <a:t>«Riflessioni </a:t>
            </a:r>
            <a:r>
              <a:rPr lang="it-IT" altLang="it-IT" sz="1600" b="1" i="1" dirty="0"/>
              <a:t>sul sistema dei trasporti in </a:t>
            </a:r>
            <a:r>
              <a:rPr lang="it-IT" altLang="it-IT" sz="1600" b="1" i="1" dirty="0" smtClean="0"/>
              <a:t>Italia», </a:t>
            </a:r>
            <a:r>
              <a:rPr lang="it-IT" altLang="it-IT" sz="1600" b="1" i="1" dirty="0"/>
              <a:t>ottobre</a:t>
            </a:r>
          </a:p>
        </p:txBody>
      </p:sp>
      <p:pic>
        <p:nvPicPr>
          <p:cNvPr id="1026" name="Immagin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2" y="188640"/>
            <a:ext cx="211400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magin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082675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18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423626"/>
              </p:ext>
            </p:extLst>
          </p:nvPr>
        </p:nvGraphicFramePr>
        <p:xfrm>
          <a:off x="251518" y="1196752"/>
          <a:ext cx="8857556" cy="3581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9292"/>
                <a:gridCol w="3294132"/>
                <a:gridCol w="3294132"/>
              </a:tblGrid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it-I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Svizzera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Austria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</a:tr>
              <a:tr h="567326">
                <a:tc>
                  <a:txBody>
                    <a:bodyPr/>
                    <a:lstStyle/>
                    <a:p>
                      <a:pPr algn="just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Anno di introduzione della tassazione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2001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2004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</a:tr>
              <a:tr h="783372">
                <a:tc>
                  <a:txBody>
                    <a:bodyPr/>
                    <a:lstStyle/>
                    <a:p>
                      <a:pPr algn="just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Obiettivi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effectLst/>
                        </a:rPr>
                        <a:t>Potenziamento sistema ferroviario e compenso esternalità negative del trasporto su gomma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effectLst/>
                        </a:rPr>
                        <a:t>Finanziamento dello sviluppo, manutenzione della rete stradale, riducendo l’intervento </a:t>
                      </a:r>
                      <a:r>
                        <a:rPr lang="it-IT" sz="1600" kern="1200" dirty="0" smtClean="0">
                          <a:effectLst/>
                        </a:rPr>
                        <a:t>pubblico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</a:tr>
              <a:tr h="251522">
                <a:tc>
                  <a:txBody>
                    <a:bodyPr/>
                    <a:lstStyle/>
                    <a:p>
                      <a:pPr algn="just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Mezzi pesanti tassati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effectLst/>
                        </a:rPr>
                        <a:t>&gt; 3,5 tonnellate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effectLst/>
                        </a:rPr>
                        <a:t>&gt; 3,5 tonnellate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</a:tr>
              <a:tr h="495384">
                <a:tc>
                  <a:txBody>
                    <a:bodyPr/>
                    <a:lstStyle/>
                    <a:p>
                      <a:pPr algn="just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Parametri per determinazione tassa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effectLst/>
                        </a:rPr>
                        <a:t>peso totale del veicolo, livello di emissioni, km percorsi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>
                          <a:effectLst/>
                        </a:rPr>
                        <a:t>peso totale del veicolo, livello di emissioni, km percorsi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</a:tr>
              <a:tr h="286102">
                <a:tc>
                  <a:txBody>
                    <a:bodyPr/>
                    <a:lstStyle/>
                    <a:p>
                      <a:pPr algn="just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effectLst/>
                        </a:rPr>
                        <a:t>Ricavi </a:t>
                      </a:r>
                      <a:r>
                        <a:rPr lang="it-IT" sz="1600" b="1" kern="1200" dirty="0" smtClean="0">
                          <a:effectLst/>
                        </a:rPr>
                        <a:t>annuali medi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effectLst/>
                        </a:rPr>
                        <a:t>1,153€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effectLst/>
                        </a:rPr>
                        <a:t>circa </a:t>
                      </a:r>
                      <a:r>
                        <a:rPr lang="it-IT" sz="1600" kern="1200" dirty="0">
                          <a:effectLst/>
                        </a:rPr>
                        <a:t>1 </a:t>
                      </a:r>
                      <a:r>
                        <a:rPr lang="it-IT" sz="1600" kern="1200" dirty="0" err="1">
                          <a:effectLst/>
                        </a:rPr>
                        <a:t>mld</a:t>
                      </a:r>
                      <a:r>
                        <a:rPr lang="it-IT" sz="1600" kern="1200" dirty="0">
                          <a:effectLst/>
                        </a:rPr>
                        <a:t> €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</a:tr>
              <a:tr h="286102">
                <a:tc>
                  <a:txBody>
                    <a:bodyPr/>
                    <a:lstStyle/>
                    <a:p>
                      <a:pPr algn="just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Ricavi totali</a:t>
                      </a:r>
                      <a:r>
                        <a:rPr lang="it-IT" sz="1600" b="1" baseline="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 dal 2004 al 2016</a:t>
                      </a:r>
                      <a:endParaRPr lang="it-IT" sz="1600" b="1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15,5 MLD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t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Circa 10 MLD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84780" marR="84780" marT="44181" marB="44181" anchor="ctr">
                    <a:noFill/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88640"/>
            <a:ext cx="80752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sintetico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sistemi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tassazione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traffico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pesante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Svizzera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Austria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612"/>
              </p:ext>
            </p:extLst>
          </p:nvPr>
        </p:nvGraphicFramePr>
        <p:xfrm>
          <a:off x="251518" y="5205184"/>
          <a:ext cx="8589639" cy="96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941"/>
                <a:gridCol w="529121"/>
                <a:gridCol w="529121"/>
                <a:gridCol w="573788"/>
                <a:gridCol w="573788"/>
                <a:gridCol w="573788"/>
                <a:gridCol w="573788"/>
                <a:gridCol w="573788"/>
                <a:gridCol w="573788"/>
                <a:gridCol w="573788"/>
                <a:gridCol w="573788"/>
                <a:gridCol w="573788"/>
                <a:gridCol w="573788"/>
                <a:gridCol w="573788"/>
                <a:gridCol w="573788"/>
              </a:tblGrid>
              <a:tr h="2870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anno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2004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2005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2006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2007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FF0000"/>
                          </a:solidFill>
                          <a:effectLst/>
                        </a:rPr>
                        <a:t>2011</a:t>
                      </a:r>
                      <a:endParaRPr lang="it-IT" sz="1400" baseline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valore (mln euro)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chemeClr val="tx1"/>
                          </a:solidFill>
                          <a:effectLst/>
                        </a:rPr>
                        <a:t>607</a:t>
                      </a:r>
                      <a:endParaRPr lang="it-IT" sz="1400" baseline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>
                          <a:effectLst/>
                        </a:rPr>
                        <a:t>601</a:t>
                      </a:r>
                      <a:endParaRPr lang="it-IT" sz="1400" baseline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>
                          <a:effectLst/>
                        </a:rPr>
                        <a:t>1.066</a:t>
                      </a:r>
                      <a:endParaRPr lang="it-IT" sz="1400" baseline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>
                          <a:effectLst/>
                        </a:rPr>
                        <a:t>1.131</a:t>
                      </a:r>
                      <a:endParaRPr lang="it-IT" sz="1400" baseline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>
                          <a:effectLst/>
                        </a:rPr>
                        <a:t>1.157</a:t>
                      </a:r>
                      <a:endParaRPr lang="it-IT" sz="1400" baseline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>
                          <a:effectLst/>
                        </a:rPr>
                        <a:t>1.248</a:t>
                      </a:r>
                      <a:endParaRPr lang="it-IT" sz="1400" baseline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>
                          <a:effectLst/>
                        </a:rPr>
                        <a:t>1.257</a:t>
                      </a:r>
                      <a:endParaRPr lang="it-IT" sz="1400" baseline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>
                          <a:effectLst/>
                        </a:rPr>
                        <a:t>1.290</a:t>
                      </a:r>
                      <a:endParaRPr lang="it-IT" sz="1400" baseline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solidFill>
                            <a:srgbClr val="FF0000"/>
                          </a:solidFill>
                          <a:effectLst/>
                        </a:rPr>
                        <a:t>1.346</a:t>
                      </a:r>
                      <a:endParaRPr lang="it-IT" sz="1400" baseline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>
                          <a:effectLst/>
                        </a:rPr>
                        <a:t>1.324</a:t>
                      </a:r>
                      <a:endParaRPr lang="it-IT" sz="1400" baseline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effectLst/>
                        </a:rPr>
                        <a:t>1.314</a:t>
                      </a:r>
                      <a:endParaRPr lang="it-IT" sz="1400" baseline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>
                          <a:effectLst/>
                        </a:rPr>
                        <a:t>1.293</a:t>
                      </a:r>
                      <a:endParaRPr lang="it-IT" sz="1400" baseline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effectLst/>
                        </a:rPr>
                        <a:t>1.262</a:t>
                      </a:r>
                      <a:endParaRPr lang="it-IT" sz="1400" baseline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aseline="0" dirty="0">
                          <a:effectLst/>
                        </a:rPr>
                        <a:t>1.256</a:t>
                      </a:r>
                      <a:endParaRPr lang="it-IT" sz="1400" baseline="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4806731"/>
            <a:ext cx="4965655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467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lang="it-IT" altLang="it-IT" sz="2400" b="1" dirty="0">
                <a:solidFill>
                  <a:srgbClr val="CC0099"/>
                </a:solidFill>
                <a:cs typeface="Arial" panose="020B0604020202020204" pitchFamily="34" charset="0"/>
              </a:rPr>
              <a:t>Rendita</a:t>
            </a:r>
            <a:r>
              <a:rPr lang="it-IT" altLang="it-IT" sz="2400" b="1" dirty="0" smtClean="0">
                <a:solidFill>
                  <a:srgbClr val="CC0099"/>
                </a:solidFill>
                <a:cs typeface="Arial" panose="020B0604020202020204" pitchFamily="34" charset="0"/>
              </a:rPr>
              <a:t> annua TTPCP – Svizzera</a:t>
            </a:r>
            <a:endParaRPr lang="it-IT" altLang="it-IT" sz="2400" b="1" dirty="0">
              <a:solidFill>
                <a:srgbClr val="CC0099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it-IT" altLang="it-IT" sz="3000" b="1" dirty="0">
              <a:solidFill>
                <a:srgbClr val="CC0099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kumimoji="0" lang="it-IT" altLang="it-I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it-IT" altLang="it-IT" sz="1200" b="1" dirty="0"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endParaRPr lang="it-IT" altLang="it-IT" sz="1200" b="1" dirty="0"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Confederazione Svizzera - DFAE, 2017.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677275" y="44450"/>
            <a:ext cx="431800" cy="37623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4796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698459"/>
              </p:ext>
            </p:extLst>
          </p:nvPr>
        </p:nvGraphicFramePr>
        <p:xfrm>
          <a:off x="323528" y="1377672"/>
          <a:ext cx="8568952" cy="3779520"/>
        </p:xfrm>
        <a:graphic>
          <a:graphicData uri="http://schemas.openxmlformats.org/drawingml/2006/table">
            <a:tbl>
              <a:tblPr firstRow="1" firstCol="1" bandRow="1"/>
              <a:tblGrid>
                <a:gridCol w="3105227"/>
                <a:gridCol w="1422146"/>
                <a:gridCol w="1188897"/>
                <a:gridCol w="1237165"/>
                <a:gridCol w="1615517"/>
              </a:tblGrid>
              <a:tr h="190500">
                <a:tc>
                  <a:txBody>
                    <a:bodyPr/>
                    <a:lstStyle/>
                    <a:p>
                      <a:endParaRPr lang="it-I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Costo totale in miliardi di euro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Lunghezza in Km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Costo a Km in milioni di euro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Stato di avanzamento</a:t>
                      </a:r>
                      <a:endParaRPr lang="it-IT" sz="1600" b="1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Galleria di Base Brennero (Austria/Italia)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9,7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55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156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Da</a:t>
                      </a: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 completare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baseline="0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entro 2025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Galleria di Base del Gottardo (Svizzera</a:t>
                      </a:r>
                      <a:r>
                        <a:rPr lang="it-IT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) 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57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140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B050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Inaugurata nel 2016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Galleria delle Ceneri (Svizzera)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3,1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15,4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201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FF0000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Da completare entro 2020</a:t>
                      </a: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Galleria di Base </a:t>
                      </a:r>
                      <a:r>
                        <a:rPr lang="it-IT" sz="16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Lötschberg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(Svizzera)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4,2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34,6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121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 smtClean="0">
                          <a:solidFill>
                            <a:srgbClr val="00B050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Inaugurata </a:t>
                      </a:r>
                      <a:r>
                        <a:rPr lang="it-IT" sz="1600" baseline="0" dirty="0" smtClean="0">
                          <a:solidFill>
                            <a:srgbClr val="00B050"/>
                          </a:solidFill>
                          <a:effectLst/>
                          <a:latin typeface="Trebuchet MS"/>
                          <a:ea typeface="Calibri"/>
                          <a:cs typeface="Times New Roman"/>
                        </a:rPr>
                        <a:t> nel 2007</a:t>
                      </a:r>
                      <a:endParaRPr lang="it-IT" sz="1600" dirty="0">
                        <a:solidFill>
                          <a:srgbClr val="00B050"/>
                        </a:solidFill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Totale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25,0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162</a:t>
                      </a:r>
                      <a:endParaRPr lang="it-IT" sz="160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155</a:t>
                      </a: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effectLst/>
                        <a:latin typeface="Trebuchet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325105"/>
            <a:ext cx="88569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 delle opere di costruzione delle G</a:t>
            </a:r>
            <a:r>
              <a:rPr lang="it-IT" altLang="it-IT" sz="30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allerie </a:t>
            </a: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base Svizzera e Austria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8032" y="5373216"/>
            <a:ext cx="8748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1996</a:t>
            </a:r>
            <a:r>
              <a:rPr lang="it-IT" sz="2000" dirty="0" smtClean="0"/>
              <a:t>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decisione</a:t>
            </a:r>
            <a:r>
              <a:rPr lang="it-IT" sz="2000" dirty="0" smtClean="0"/>
              <a:t> 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del Governo svizzero di finanziare il progetto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Alptransit</a:t>
            </a:r>
            <a:endParaRPr lang="it-I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1994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decisione dell’Unione Europea di co-finanziare la galleria di base del Brennero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677275" y="44450"/>
            <a:ext cx="431800" cy="37623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70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18374"/>
            <a:ext cx="691276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Evoluzione del traffico transalpino (2000-2016) (anno 2000=100)</a:t>
            </a:r>
          </a:p>
        </p:txBody>
      </p:sp>
      <p:pic>
        <p:nvPicPr>
          <p:cNvPr id="22529" name="Immagin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5731"/>
            <a:ext cx="6443338" cy="194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560" y="3095382"/>
            <a:ext cx="853244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Ufficio Trasporti Svizzera, 2017.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41517" y="3592956"/>
            <a:ext cx="692277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3000" b="1" dirty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Evoluzione del traffico lungo i valichi alpini (1980-2014/5)</a:t>
            </a:r>
          </a:p>
        </p:txBody>
      </p:sp>
      <p:pic>
        <p:nvPicPr>
          <p:cNvPr id="22532" name="Immagin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53136"/>
            <a:ext cx="5998264" cy="170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11560" y="64363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Osservatorio traffici transalpini, 2016.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675688" y="44450"/>
            <a:ext cx="431800" cy="376238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111080" y="4653136"/>
            <a:ext cx="29974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STRADA +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176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FERROVIA + 50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586137" y="1099309"/>
            <a:ext cx="2666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FERROVIA SVIZZERA -3%</a:t>
            </a:r>
          </a:p>
        </p:txBody>
      </p:sp>
    </p:spTree>
    <p:extLst>
      <p:ext uri="{BB962C8B-B14F-4D97-AF65-F5344CB8AC3E}">
        <p14:creationId xmlns:p14="http://schemas.microsoft.com/office/powerpoint/2010/main" val="56564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5" y="621849"/>
            <a:ext cx="453650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000" b="1" dirty="0">
                <a:solidFill>
                  <a:srgbClr val="CC0099"/>
                </a:solidFill>
              </a:rPr>
              <a:t>Destinazioni e distribuzione percentuale dei punti di accesso dello scambio commerciale italiano (ripartizione percentuale volumi) </a:t>
            </a:r>
          </a:p>
        </p:txBody>
      </p:sp>
      <p:pic>
        <p:nvPicPr>
          <p:cNvPr id="36865" name="Immagine 1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2" t="-1181" r="51388" b="1181"/>
          <a:stretch/>
        </p:blipFill>
        <p:spPr bwMode="auto">
          <a:xfrm>
            <a:off x="124649" y="2229608"/>
            <a:ext cx="4138526" cy="319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5310461"/>
            <a:ext cx="330355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Elaborazioni RAM/MIT su dati </a:t>
            </a:r>
            <a:r>
              <a:rPr kumimoji="0" lang="it-IT" altLang="it-I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Coeweb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2017.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854" y="2319327"/>
            <a:ext cx="4865146" cy="2871864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572000" y="5301208"/>
            <a:ext cx="417646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Banca d’Italia, DATEC e </a:t>
            </a:r>
            <a:r>
              <a:rPr kumimoji="0" lang="it-IT" altLang="it-IT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Assoporti</a:t>
            </a: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vari anni.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932040" y="764704"/>
            <a:ext cx="40181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Variazione</a:t>
            </a: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it-IT" altLang="it-IT" sz="2000" b="1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percentuale </a:t>
            </a:r>
            <a:r>
              <a:rPr lang="it-IT" altLang="it-IT" sz="2000" b="1" dirty="0" smtClean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traffico  </a:t>
            </a:r>
            <a:r>
              <a:rPr lang="it-IT" altLang="it-IT" sz="2000" b="1" dirty="0">
                <a:solidFill>
                  <a:srgbClr val="CC0099"/>
                </a:solidFill>
                <a:latin typeface="Arial" pitchFamily="34" charset="0"/>
                <a:cs typeface="Arial" pitchFamily="34" charset="0"/>
              </a:rPr>
              <a:t>2004-2015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07504" y="5805264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Secondo le recenti elaborazioni di RAM tra il 2014-2017 il traffico Ro </a:t>
            </a:r>
            <a:r>
              <a:rPr lang="it-I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 è cresciuto di altri 20 punti percentuali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620022" y="57314"/>
            <a:ext cx="431800" cy="376237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4" name="Ovale 3"/>
          <p:cNvSpPr/>
          <p:nvPr/>
        </p:nvSpPr>
        <p:spPr>
          <a:xfrm>
            <a:off x="5364088" y="3140968"/>
            <a:ext cx="648072" cy="50405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8316416" y="3789040"/>
            <a:ext cx="648072" cy="50405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1 11"/>
          <p:cNvCxnSpPr>
            <a:stCxn id="4" idx="6"/>
            <a:endCxn id="11" idx="2"/>
          </p:cNvCxnSpPr>
          <p:nvPr/>
        </p:nvCxnSpPr>
        <p:spPr>
          <a:xfrm>
            <a:off x="6012160" y="3392996"/>
            <a:ext cx="2304256" cy="648072"/>
          </a:xfrm>
          <a:prstGeom prst="line">
            <a:avLst/>
          </a:prstGeom>
          <a:ln w="254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7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424</Words>
  <Application>Microsoft Office PowerPoint</Application>
  <PresentationFormat>Presentazione su schermo (4:3)</PresentationFormat>
  <Paragraphs>119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Andrea Appetecchia</dc:creator>
  <cp:lastModifiedBy>Ragaini</cp:lastModifiedBy>
  <cp:revision>19</cp:revision>
  <dcterms:created xsi:type="dcterms:W3CDTF">2018-10-03T13:57:54Z</dcterms:created>
  <dcterms:modified xsi:type="dcterms:W3CDTF">2018-10-05T10:44:41Z</dcterms:modified>
</cp:coreProperties>
</file>