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449" r:id="rId2"/>
    <p:sldId id="454" r:id="rId3"/>
    <p:sldId id="453" r:id="rId4"/>
    <p:sldId id="455" r:id="rId5"/>
    <p:sldId id="456" r:id="rId6"/>
    <p:sldId id="452" r:id="rId7"/>
    <p:sldId id="451" r:id="rId8"/>
    <p:sldId id="457" r:id="rId9"/>
    <p:sldId id="458" r:id="rId10"/>
    <p:sldId id="459" r:id="rId11"/>
  </p:sldIdLst>
  <p:sldSz cx="9906000" cy="6858000" type="A4"/>
  <p:notesSz cx="6724650" cy="98742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aramond" panose="02020404030301010803" pitchFamily="18" charset="0"/>
      <p:regular r:id="rId19"/>
      <p:bold r:id="rId20"/>
      <p:italic r:id="rId21"/>
    </p:embeddedFont>
  </p:embeddedFontLst>
  <p:defaultTextStyle>
    <a:defPPr>
      <a:defRPr lang="it-IT"/>
    </a:defPPr>
    <a:lvl1pPr marL="0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662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pos="3574" userDrawn="1">
          <p15:clr>
            <a:srgbClr val="A4A3A4"/>
          </p15:clr>
        </p15:guide>
        <p15:guide id="6" pos="3483" userDrawn="1">
          <p15:clr>
            <a:srgbClr val="A4A3A4"/>
          </p15:clr>
        </p15:guide>
        <p15:guide id="8" orient="horz" pos="4269" userDrawn="1">
          <p15:clr>
            <a:srgbClr val="A4A3A4"/>
          </p15:clr>
        </p15:guide>
        <p15:guide id="9" orient="horz" pos="2772" userDrawn="1">
          <p15:clr>
            <a:srgbClr val="A4A3A4"/>
          </p15:clr>
        </p15:guide>
        <p15:guide id="11" pos="1124" userDrawn="1">
          <p15:clr>
            <a:srgbClr val="A4A3A4"/>
          </p15:clr>
        </p15:guide>
        <p15:guide id="12" orient="horz" pos="3249" userDrawn="1">
          <p15:clr>
            <a:srgbClr val="A4A3A4"/>
          </p15:clr>
        </p15:guide>
        <p15:guide id="13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FA2"/>
    <a:srgbClr val="5C8E3A"/>
    <a:srgbClr val="F2A150"/>
    <a:srgbClr val="D9D9D9"/>
    <a:srgbClr val="1D1D1B"/>
    <a:srgbClr val="A9D18E"/>
    <a:srgbClr val="6CA644"/>
    <a:srgbClr val="E2F0D9"/>
    <a:srgbClr val="C5E0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800" autoAdjust="0"/>
    <p:restoredTop sz="99744" autoAdjust="0"/>
  </p:normalViewPr>
  <p:slideViewPr>
    <p:cSldViewPr snapToGrid="0">
      <p:cViewPr>
        <p:scale>
          <a:sx n="100" d="100"/>
          <a:sy n="100" d="100"/>
        </p:scale>
        <p:origin x="-1854" y="-372"/>
      </p:cViewPr>
      <p:guideLst>
        <p:guide orient="horz" pos="3974"/>
        <p:guide orient="horz" pos="4269"/>
        <p:guide orient="horz" pos="2772"/>
        <p:guide orient="horz" pos="3249"/>
        <p:guide orient="horz" pos="4178"/>
        <p:guide pos="4662"/>
        <p:guide pos="671"/>
        <p:guide pos="3574"/>
        <p:guide pos="3483"/>
        <p:guide pos="112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Confturismo\Turismo_TS_1997-2017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artel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2018_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Turismo_T_201809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Turismo_T_201809%20(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Turismo_T_20181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drea\Desktop\ANDREA\Confturismo\Turismo_TS_1997-2017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Turismo_T_201809%20(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2018_0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ownloads\2018_0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artel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it-IT" sz="2000" dirty="0"/>
              <a:t>Spesa degli stranieri in </a:t>
            </a:r>
            <a:r>
              <a:rPr lang="it-IT" sz="2000" dirty="0" smtClean="0"/>
              <a:t>Italia nel 2018</a:t>
            </a:r>
            <a:endParaRPr lang="it-IT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'TS2-S-S'!$C$92:$C$95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'TS2-S-S'!$D$92:$D$95</c:f>
              <c:numCache>
                <c:formatCode>_-* #,##0_-;\-* #,##0_-;_-* "-"??_-;_-@_-</c:formatCode>
                <c:ptCount val="4"/>
                <c:pt idx="0">
                  <c:v>10554.339696158873</c:v>
                </c:pt>
                <c:pt idx="1">
                  <c:v>10495.757236690322</c:v>
                </c:pt>
                <c:pt idx="2">
                  <c:v>11642.354780645503</c:v>
                </c:pt>
                <c:pt idx="3">
                  <c:v>5756.7943806299681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0000000000000037E-2"/>
          <c:y val="0.86645379730083272"/>
          <c:w val="0.9"/>
          <c:h val="7.5254471710150872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Olimpiade 2026: </a:t>
            </a:r>
            <a:r>
              <a:rPr lang="it-IT" dirty="0" smtClean="0"/>
              <a:t>impatto </a:t>
            </a:r>
            <a:r>
              <a:rPr lang="it-IT" dirty="0"/>
              <a:t>e</a:t>
            </a:r>
            <a:r>
              <a:rPr lang="it-IT" dirty="0" smtClean="0"/>
              <a:t>conomico </a:t>
            </a:r>
            <a:r>
              <a:rPr lang="it-IT" sz="1100" dirty="0"/>
              <a:t>(in mln di Euro)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Foglio1!$A$12:$A$14</c:f>
              <c:strCache>
                <c:ptCount val="3"/>
                <c:pt idx="0">
                  <c:v>Costo Governo</c:v>
                </c:pt>
                <c:pt idx="1">
                  <c:v>Impatto Diretto</c:v>
                </c:pt>
                <c:pt idx="2">
                  <c:v>Impatto Economico Totale</c:v>
                </c:pt>
              </c:strCache>
            </c:strRef>
          </c:cat>
          <c:val>
            <c:numRef>
              <c:f>Foglio1!$B$12:$B$14</c:f>
              <c:numCache>
                <c:formatCode>General</c:formatCode>
                <c:ptCount val="3"/>
                <c:pt idx="0">
                  <c:v>258</c:v>
                </c:pt>
                <c:pt idx="1">
                  <c:v>1360</c:v>
                </c:pt>
                <c:pt idx="2">
                  <c:v>3672.0000000000005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612224"/>
        <c:axId val="95640896"/>
      </c:barChart>
      <c:catAx>
        <c:axId val="138612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5640896"/>
        <c:crosses val="autoZero"/>
        <c:auto val="1"/>
        <c:lblAlgn val="ctr"/>
        <c:lblOffset val="100"/>
        <c:noMultiLvlLbl val="0"/>
      </c:catAx>
      <c:valAx>
        <c:axId val="95640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86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Passeggeri </a:t>
            </a:r>
            <a:r>
              <a:rPr lang="it-IT" dirty="0" smtClean="0"/>
              <a:t>aerei nell’estate </a:t>
            </a:r>
            <a:r>
              <a:rPr lang="it-IT" dirty="0"/>
              <a:t>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Totali!$T$4:$T$7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Totali!$Y$4:$Y$7</c:f>
              <c:numCache>
                <c:formatCode>General</c:formatCode>
                <c:ptCount val="4"/>
                <c:pt idx="0">
                  <c:v>15823421.350000001</c:v>
                </c:pt>
                <c:pt idx="1">
                  <c:v>9234998.7800000012</c:v>
                </c:pt>
                <c:pt idx="2">
                  <c:v>17711533.979999997</c:v>
                </c:pt>
                <c:pt idx="3">
                  <c:v>18124629.600000001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714112"/>
        <c:axId val="140479872"/>
      </c:barChart>
      <c:catAx>
        <c:axId val="138714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479872"/>
        <c:crosses val="autoZero"/>
        <c:auto val="1"/>
        <c:lblAlgn val="ctr"/>
        <c:lblOffset val="100"/>
        <c:noMultiLvlLbl val="0"/>
      </c:catAx>
      <c:valAx>
        <c:axId val="140479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87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Spesa degli stranieri in Italia </a:t>
            </a:r>
            <a:r>
              <a:rPr lang="it-IT" dirty="0" smtClean="0"/>
              <a:t>nell’estate </a:t>
            </a:r>
            <a:r>
              <a:rPr lang="it-IT" dirty="0"/>
              <a:t>2019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'T2-S'!$Q$8:$Q$11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'T2-S'!$R$8:$R$11</c:f>
              <c:numCache>
                <c:formatCode>0%</c:formatCode>
                <c:ptCount val="4"/>
                <c:pt idx="0">
                  <c:v>0.23750324945373444</c:v>
                </c:pt>
                <c:pt idx="1">
                  <c:v>0.28513673835408576</c:v>
                </c:pt>
                <c:pt idx="2">
                  <c:v>0.26666838234367773</c:v>
                </c:pt>
                <c:pt idx="3">
                  <c:v>0.21069162984850237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Spesa turistica degli italiani all'estero (in mln di Euro)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'T2-S'!$Q$16:$Q$19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'T2-S'!$R$16:$R$19</c:f>
              <c:numCache>
                <c:formatCode>_-* #,##0_-;\-* #,##0_-;_-* "-"??_-;_-@_-</c:formatCode>
                <c:ptCount val="4"/>
                <c:pt idx="0">
                  <c:v>4883.0115159815114</c:v>
                </c:pt>
                <c:pt idx="1">
                  <c:v>6052.0044532033835</c:v>
                </c:pt>
                <c:pt idx="2">
                  <c:v>8561.4856919114409</c:v>
                </c:pt>
                <c:pt idx="3">
                  <c:v>5988.4894036766636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101632"/>
        <c:axId val="131773504"/>
      </c:barChart>
      <c:catAx>
        <c:axId val="140101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773504"/>
        <c:crosses val="autoZero"/>
        <c:auto val="1"/>
        <c:lblAlgn val="ctr"/>
        <c:lblOffset val="100"/>
        <c:noMultiLvlLbl val="0"/>
      </c:catAx>
      <c:valAx>
        <c:axId val="13177350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crossAx val="14010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La spesa degli italiani all'estero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38888888888888"/>
          <c:y val="0.2820454214056578"/>
          <c:w val="0.76388888888888951"/>
          <c:h val="0.61299249052201865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-7.4871391076115484E-2"/>
                  <c:y val="2.55938320209973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'T1-I'!$P$8:$P$11</c:f>
              <c:strCache>
                <c:ptCount val="4"/>
                <c:pt idx="0">
                  <c:v>Europa</c:v>
                </c:pt>
                <c:pt idx="1">
                  <c:v>Americhe</c:v>
                </c:pt>
                <c:pt idx="2">
                  <c:v>Asia-Oceania</c:v>
                </c:pt>
                <c:pt idx="3">
                  <c:v>Altri</c:v>
                </c:pt>
              </c:strCache>
            </c:strRef>
          </c:cat>
          <c:val>
            <c:numRef>
              <c:f>'T1-I'!$Q$8:$Q$11</c:f>
              <c:numCache>
                <c:formatCode>_-* #,##0_-;\-* #,##0_-;_-* "-"??_-;_-@_-</c:formatCode>
                <c:ptCount val="4"/>
                <c:pt idx="0">
                  <c:v>15408.029693219882</c:v>
                </c:pt>
                <c:pt idx="1">
                  <c:v>4804.5735887649535</c:v>
                </c:pt>
                <c:pt idx="2">
                  <c:v>3589.3010836368612</c:v>
                </c:pt>
                <c:pt idx="3">
                  <c:v>1606.4843816292932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it-IT"/>
              <a:t>Estate 2019: surplus vicino agli 8 miliardi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'TS1-S-I'!$N$93:$N$94</c:f>
              <c:strCache>
                <c:ptCount val="2"/>
                <c:pt idx="0">
                  <c:v>Spesa Italiani all'estero</c:v>
                </c:pt>
                <c:pt idx="1">
                  <c:v>Spesa stranieri in Italia</c:v>
                </c:pt>
              </c:strCache>
            </c:strRef>
          </c:cat>
          <c:val>
            <c:numRef>
              <c:f>'TS1-S-I'!$R$93:$R$94</c:f>
              <c:numCache>
                <c:formatCode>_-* #,##0_-;\-* #,##0_-;_-* "-"??_-;_-@_-</c:formatCode>
                <c:ptCount val="2"/>
                <c:pt idx="0">
                  <c:v>8947</c:v>
                </c:pt>
                <c:pt idx="1">
                  <c:v>16608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9961856"/>
        <c:axId val="131770048"/>
      </c:barChart>
      <c:catAx>
        <c:axId val="1399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31770048"/>
        <c:crosses val="autoZero"/>
        <c:auto val="1"/>
        <c:lblAlgn val="ctr"/>
        <c:lblOffset val="100"/>
        <c:noMultiLvlLbl val="0"/>
      </c:catAx>
      <c:valAx>
        <c:axId val="13177004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it-IT"/>
          </a:p>
        </c:txPr>
        <c:crossAx val="13996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it-I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Spesa turistica degli stranieri </a:t>
            </a:r>
            <a:r>
              <a:rPr lang="it-IT" dirty="0" smtClean="0"/>
              <a:t>nell’estate </a:t>
            </a:r>
            <a:r>
              <a:rPr lang="it-IT" dirty="0"/>
              <a:t>2019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'T1-S'!$P$9:$P$13</c:f>
              <c:strCache>
                <c:ptCount val="5"/>
                <c:pt idx="0">
                  <c:v>Germania</c:v>
                </c:pt>
                <c:pt idx="1">
                  <c:v>Stati Uniti</c:v>
                </c:pt>
                <c:pt idx="2">
                  <c:v>Francia</c:v>
                </c:pt>
                <c:pt idx="3">
                  <c:v>Regno Unito</c:v>
                </c:pt>
                <c:pt idx="4">
                  <c:v>Altri</c:v>
                </c:pt>
              </c:strCache>
            </c:strRef>
          </c:cat>
          <c:val>
            <c:numRef>
              <c:f>'T1-S'!$Q$9:$Q$13</c:f>
              <c:numCache>
                <c:formatCode>_-* #,##0_-;\-* #,##0_-;_-* "-"??_-;_-@_-</c:formatCode>
                <c:ptCount val="5"/>
                <c:pt idx="0">
                  <c:v>3242.0312885732355</c:v>
                </c:pt>
                <c:pt idx="1">
                  <c:v>1827.7136065301609</c:v>
                </c:pt>
                <c:pt idx="2">
                  <c:v>1697.7455696738568</c:v>
                </c:pt>
                <c:pt idx="3">
                  <c:v>1464.3816831146803</c:v>
                </c:pt>
                <c:pt idx="4">
                  <c:v>8376.4251279676682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Passeggeri </a:t>
            </a:r>
            <a:r>
              <a:rPr lang="it-IT" dirty="0" smtClean="0"/>
              <a:t>aerei nell’estate </a:t>
            </a:r>
            <a:r>
              <a:rPr lang="it-IT" dirty="0"/>
              <a:t>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Totali!$T$4:$T$7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Totali!$Y$4:$Y$7</c:f>
              <c:numCache>
                <c:formatCode>General</c:formatCode>
                <c:ptCount val="4"/>
                <c:pt idx="0">
                  <c:v>15823421.350000001</c:v>
                </c:pt>
                <c:pt idx="1">
                  <c:v>9234998.7800000012</c:v>
                </c:pt>
                <c:pt idx="2">
                  <c:v>17711533.979999997</c:v>
                </c:pt>
                <c:pt idx="3">
                  <c:v>18124629.600000001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266496"/>
        <c:axId val="95633408"/>
      </c:barChart>
      <c:catAx>
        <c:axId val="140266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95633408"/>
        <c:crosses val="autoZero"/>
        <c:auto val="1"/>
        <c:lblAlgn val="ctr"/>
        <c:lblOffset val="100"/>
        <c:noMultiLvlLbl val="0"/>
      </c:catAx>
      <c:valAx>
        <c:axId val="95633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02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Passeggeri </a:t>
            </a:r>
            <a:r>
              <a:rPr lang="it-IT" dirty="0" smtClean="0"/>
              <a:t>aerei </a:t>
            </a:r>
            <a:r>
              <a:rPr lang="it-IT" dirty="0"/>
              <a:t>i</a:t>
            </a:r>
            <a:r>
              <a:rPr lang="it-IT" dirty="0" smtClean="0"/>
              <a:t>nternazionali </a:t>
            </a:r>
            <a:r>
              <a:rPr lang="it-IT" dirty="0"/>
              <a:t>- </a:t>
            </a:r>
            <a:r>
              <a:rPr lang="it-IT" dirty="0" smtClean="0"/>
              <a:t>estate </a:t>
            </a:r>
            <a:r>
              <a:rPr lang="it-IT" dirty="0"/>
              <a:t>2019 </a:t>
            </a:r>
            <a:r>
              <a:rPr lang="it-IT" sz="1400" dirty="0"/>
              <a:t>(mln di passeggeri)</a:t>
            </a:r>
            <a:endParaRPr lang="it-IT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679042881164379E-2"/>
          <c:y val="0.19937394608742079"/>
          <c:w val="0.89448929907524877"/>
          <c:h val="0.529020439122102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Totali!$AD$12</c:f>
              <c:strCache>
                <c:ptCount val="1"/>
                <c:pt idx="0">
                  <c:v>NORD-OVEST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ysClr val="window" lastClr="FFFFFF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Totali!$AD$12:$AD$16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  <c:pt idx="4">
                  <c:v>TOTALE</c:v>
                </c:pt>
              </c:strCache>
            </c:strRef>
          </c:cat>
          <c:val>
            <c:numRef>
              <c:f>Totali!$AE$12:$AI$12</c:f>
              <c:numCache>
                <c:formatCode>General</c:formatCode>
                <c:ptCount val="5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Totali!$AD$13</c:f>
              <c:strCache>
                <c:ptCount val="1"/>
                <c:pt idx="0">
                  <c:v>NORD-EST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ysClr val="window" lastClr="FFFFFF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Totali!$AD$12:$AD$16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  <c:pt idx="4">
                  <c:v>TOTALE</c:v>
                </c:pt>
              </c:strCache>
            </c:strRef>
          </c:cat>
          <c:val>
            <c:numRef>
              <c:f>Totali!$AE$13:$AI$13</c:f>
              <c:numCache>
                <c:formatCode>General</c:formatCode>
                <c:ptCount val="5"/>
                <c:pt idx="1">
                  <c:v>0.5</c:v>
                </c:pt>
                <c:pt idx="2">
                  <c:v>1</c:v>
                </c:pt>
                <c:pt idx="3">
                  <c:v>1.4</c:v>
                </c:pt>
              </c:numCache>
            </c:numRef>
          </c:val>
        </c:ser>
        <c:ser>
          <c:idx val="2"/>
          <c:order val="2"/>
          <c:tx>
            <c:strRef>
              <c:f>Totali!$AD$14</c:f>
              <c:strCache>
                <c:ptCount val="1"/>
                <c:pt idx="0">
                  <c:v>CENTRO</c:v>
                </c:pt>
              </c:strCache>
            </c:strRef>
          </c:tx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Totali!$AD$12:$AD$16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  <c:pt idx="4">
                  <c:v>TOTALE</c:v>
                </c:pt>
              </c:strCache>
            </c:strRef>
          </c:cat>
          <c:val>
            <c:numRef>
              <c:f>Totali!$AE$14:$AI$14</c:f>
              <c:numCache>
                <c:formatCode>General</c:formatCode>
                <c:ptCount val="5"/>
                <c:pt idx="2">
                  <c:v>0.4</c:v>
                </c:pt>
              </c:numCache>
            </c:numRef>
          </c:val>
        </c:ser>
        <c:ser>
          <c:idx val="3"/>
          <c:order val="3"/>
          <c:tx>
            <c:strRef>
              <c:f>Totali!$AD$15</c:f>
              <c:strCache>
                <c:ptCount val="1"/>
                <c:pt idx="0">
                  <c:v>SUD e ISOLE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Totali!$AD$12:$AD$16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  <c:pt idx="4">
                  <c:v>TOTALE</c:v>
                </c:pt>
              </c:strCache>
            </c:strRef>
          </c:cat>
          <c:val>
            <c:numRef>
              <c:f>Totali!$AE$15:$AI$15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Totali!$AD$16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Totali!$AD$12:$AD$16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  <c:pt idx="4">
                  <c:v>TOTALE</c:v>
                </c:pt>
              </c:strCache>
            </c:strRef>
          </c:cat>
          <c:val>
            <c:numRef>
              <c:f>Totali!$AE$16:$AI$16</c:f>
              <c:numCache>
                <c:formatCode>General</c:formatCode>
                <c:ptCount val="5"/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423680"/>
        <c:axId val="95635136"/>
      </c:barChart>
      <c:catAx>
        <c:axId val="140423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95635136"/>
        <c:crosses val="autoZero"/>
        <c:auto val="1"/>
        <c:lblAlgn val="ctr"/>
        <c:lblOffset val="100"/>
        <c:noMultiLvlLbl val="0"/>
      </c:catAx>
      <c:valAx>
        <c:axId val="9563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42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Investimenti</a:t>
            </a:r>
            <a:r>
              <a:rPr lang="it-IT" baseline="0"/>
              <a:t> in capitale per le Olimpiadi 2026 Milano Cortina </a:t>
            </a:r>
            <a:r>
              <a:rPr lang="it-IT" sz="1100" baseline="0"/>
              <a:t>(in mln di euro)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Foglio1!$A$4:$A$5</c:f>
              <c:strCache>
                <c:ptCount val="2"/>
                <c:pt idx="0">
                  <c:v>Investimenti Pubblici</c:v>
                </c:pt>
                <c:pt idx="1">
                  <c:v>Investimenti Privati</c:v>
                </c:pt>
              </c:strCache>
            </c:strRef>
          </c:cat>
          <c:val>
            <c:numRef>
              <c:f>Foglio1!$B$4:$B$5</c:f>
              <c:numCache>
                <c:formatCode>0</c:formatCode>
                <c:ptCount val="2"/>
                <c:pt idx="0">
                  <c:v>203.28</c:v>
                </c:pt>
                <c:pt idx="1">
                  <c:v>142.56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265984"/>
        <c:axId val="95639168"/>
      </c:barChart>
      <c:catAx>
        <c:axId val="140265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95639168"/>
        <c:crosses val="autoZero"/>
        <c:auto val="1"/>
        <c:lblAlgn val="ctr"/>
        <c:lblOffset val="100"/>
        <c:noMultiLvlLbl val="0"/>
      </c:catAx>
      <c:valAx>
        <c:axId val="9563916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1402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0.44014</cdr:x>
      <cdr:y>0.25057</cdr:y>
    </cdr:from>
    <cdr:to>
      <cdr:x>0.47052</cdr:x>
      <cdr:y>0.55208</cdr:y>
    </cdr:to>
    <cdr:sp macro="" textlink="">
      <cdr:nvSpPr>
        <cdr:cNvPr id="2" name="Parentesi graffa aperta 1"/>
        <cdr:cNvSpPr/>
      </cdr:nvSpPr>
      <cdr:spPr>
        <a:xfrm xmlns:a="http://schemas.openxmlformats.org/drawingml/2006/main">
          <a:off x="2012319" y="1035808"/>
          <a:ext cx="138909" cy="1246408"/>
        </a:xfrm>
        <a:prstGeom xmlns:a="http://schemas.openxmlformats.org/drawingml/2006/main" prst="leftBrace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0.46157</cdr:x>
      <cdr:y>0.27698</cdr:y>
    </cdr:from>
    <cdr:to>
      <cdr:x>0.64366</cdr:x>
      <cdr:y>0.5411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2110285" y="1144991"/>
          <a:ext cx="832514" cy="10918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it-IT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Quasi</a:t>
          </a:r>
          <a:r>
            <a:rPr lang="it-IT" sz="1600" b="1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8</a:t>
          </a:r>
          <a:r>
            <a:rPr lang="it-IT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MLD di surplus</a:t>
          </a:r>
        </a:p>
      </cdr:txBody>
    </cdr:sp>
  </cdr:relSizeAnchor>
  <cdr:relSizeAnchor xmlns:cdr="http://schemas.openxmlformats.org/drawingml/2006/chartDrawing">
    <cdr:from>
      <cdr:x>0.48125</cdr:x>
      <cdr:y>0.375</cdr:y>
    </cdr:from>
    <cdr:to>
      <cdr:x>0.60833</cdr:x>
      <cdr:y>0.5625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200275" y="1028700"/>
          <a:ext cx="5810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8" y="15"/>
            <a:ext cx="2914015" cy="495427"/>
          </a:xfrm>
          <a:prstGeom prst="rect">
            <a:avLst/>
          </a:prstGeom>
        </p:spPr>
        <p:txBody>
          <a:bodyPr vert="horz" lIns="90655" tIns="45329" rIns="90655" bIns="4532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86" y="15"/>
            <a:ext cx="2914015" cy="495427"/>
          </a:xfrm>
          <a:prstGeom prst="rect">
            <a:avLst/>
          </a:prstGeom>
        </p:spPr>
        <p:txBody>
          <a:bodyPr vert="horz" lIns="90655" tIns="45329" rIns="90655" bIns="45329" rtlCol="0"/>
          <a:lstStyle>
            <a:lvl1pPr algn="r">
              <a:defRPr sz="1200"/>
            </a:lvl1pPr>
          </a:lstStyle>
          <a:p>
            <a:fld id="{7E6A4C56-79C9-4BED-A708-4277FE2114C8}" type="datetimeFigureOut">
              <a:rPr lang="it-IT" smtClean="0"/>
              <a:pPr/>
              <a:t>03/07/2019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235075"/>
            <a:ext cx="4819650" cy="3338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5" tIns="45329" rIns="90655" bIns="4532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0655" tIns="45329" rIns="90655" bIns="4532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8" y="9378824"/>
            <a:ext cx="2914015" cy="495426"/>
          </a:xfrm>
          <a:prstGeom prst="rect">
            <a:avLst/>
          </a:prstGeom>
        </p:spPr>
        <p:txBody>
          <a:bodyPr vert="horz" lIns="90655" tIns="45329" rIns="90655" bIns="4532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86" y="9378824"/>
            <a:ext cx="2914015" cy="495426"/>
          </a:xfrm>
          <a:prstGeom prst="rect">
            <a:avLst/>
          </a:prstGeom>
        </p:spPr>
        <p:txBody>
          <a:bodyPr vert="horz" lIns="90655" tIns="45329" rIns="90655" bIns="45329" rtlCol="0" anchor="b"/>
          <a:lstStyle>
            <a:lvl1pPr algn="r">
              <a:defRPr sz="1200"/>
            </a:lvl1pPr>
          </a:lstStyle>
          <a:p>
            <a:fld id="{C77D6E3E-073E-4214-B540-165BECA9C2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79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1235075"/>
            <a:ext cx="4819650" cy="3338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6E3E-073E-4214-B540-165BECA9C21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0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6423" y="1224237"/>
            <a:ext cx="6401364" cy="1380059"/>
          </a:xfrm>
        </p:spPr>
        <p:txBody>
          <a:bodyPr anchor="t">
            <a:noAutofit/>
          </a:bodyPr>
          <a:lstStyle>
            <a:lvl1pPr algn="l">
              <a:defRPr lang="it-IT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3" name="Immagine 2" descr="X ISTITUTO-PIEPOLI_logoA-COLORI_v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36" y="837945"/>
            <a:ext cx="1753944" cy="242379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06356" y="5660583"/>
            <a:ext cx="6394811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68">
              <a:tabLst>
                <a:tab pos="3060593" algn="ctr"/>
                <a:tab pos="6119600" algn="r"/>
              </a:tabLst>
            </a:pPr>
            <a:r>
              <a:rPr lang="it-IT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Istituto Piepoli  S.p.A.                                                                                                                                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defTabSz="914368" eaLnBrk="0" hangingPunct="0">
              <a:tabLst>
                <a:tab pos="3060593" algn="ctr"/>
                <a:tab pos="6119600" algn="r"/>
              </a:tabLst>
            </a:pP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20129 Milano  Via Benvenuto Cellini, 2/A   t. +39 02 5412 3098   f. +39 02 5455 493      </a:t>
            </a:r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defTabSz="914368" eaLnBrk="0" hangingPunct="0">
              <a:tabLst>
                <a:tab pos="3060593" algn="ctr"/>
                <a:tab pos="6119600" algn="r"/>
              </a:tabLst>
            </a:pP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00186 Roma   Via di </a:t>
            </a:r>
            <a:r>
              <a:rPr lang="it-IT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Ripetta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, 39  t. +39 06 3211 0003  f. +39 06 3600 0917  </a:t>
            </a:r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defTabSz="914368" eaLnBrk="0" hangingPunct="0">
              <a:tabLst>
                <a:tab pos="3060593" algn="ctr"/>
                <a:tab pos="6119600" algn="r"/>
              </a:tabLst>
            </a:pPr>
            <a:r>
              <a:rPr lang="it-IT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www.istitutopiepoli.it</a:t>
            </a:r>
            <a:r>
              <a:rPr lang="it-IT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  istituto@istitutopiepoli.it  P.IVA: 03779980964  REA 1701566</a:t>
            </a: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46424" y="2867494"/>
            <a:ext cx="6400672" cy="1075792"/>
          </a:xfrm>
        </p:spPr>
        <p:txBody>
          <a:bodyPr>
            <a:noAutofit/>
          </a:bodyPr>
          <a:lstStyle>
            <a:lvl1pPr marL="0" indent="0">
              <a:buNone/>
              <a:defRPr lang="it-IT" sz="2400" i="1" kern="1200" dirty="0" smtClean="0">
                <a:solidFill>
                  <a:srgbClr val="4F80B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69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4950" y="4697786"/>
            <a:ext cx="8861050" cy="770017"/>
          </a:xfrm>
        </p:spPr>
        <p:txBody>
          <a:bodyPr>
            <a:noAutofit/>
          </a:bodyPr>
          <a:lstStyle>
            <a:lvl1pPr algn="r">
              <a:defRPr lang="it-IT" sz="4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392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2920" y="54697"/>
            <a:ext cx="9017519" cy="770017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824708" y="6226818"/>
            <a:ext cx="9017000" cy="2714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it-IT" sz="1050" b="0" i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215999" indent="-215999">
              <a:defRPr/>
            </a:lvl2pPr>
            <a:lvl3pPr marL="215999" indent="-215999">
              <a:defRPr/>
            </a:lvl3pPr>
            <a:lvl4pPr marL="215999" indent="-215999">
              <a:defRPr/>
            </a:lvl4pPr>
            <a:lvl5pPr marL="215999" indent="-215999"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grafico 12"/>
          <p:cNvSpPr>
            <a:spLocks noGrp="1"/>
          </p:cNvSpPr>
          <p:nvPr>
            <p:ph type="chart" sz="quarter" idx="13"/>
          </p:nvPr>
        </p:nvSpPr>
        <p:spPr>
          <a:xfrm>
            <a:off x="1630365" y="1720850"/>
            <a:ext cx="7405687" cy="3937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222967" y="6417978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fld id="{98A99E47-178A-4DB3-8EA3-410C636A3B8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Arco 11"/>
          <p:cNvSpPr/>
          <p:nvPr userDrawn="1"/>
        </p:nvSpPr>
        <p:spPr>
          <a:xfrm rot="4873406">
            <a:off x="240967" y="6438538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2918" y="54697"/>
            <a:ext cx="9007681" cy="770017"/>
          </a:xfrm>
          <a:prstGeom prst="rect">
            <a:avLst/>
          </a:prstGeom>
        </p:spPr>
        <p:txBody>
          <a:bodyPr vert="horz" lIns="83988" tIns="41994" rIns="83988" bIns="41994" rtlCol="0" anchor="t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2918" y="931798"/>
            <a:ext cx="9007681" cy="343066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397499" y="6448429"/>
            <a:ext cx="443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4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</p:sldLayoutIdLst>
  <p:hf hdr="0" ftr="0" dt="0"/>
  <p:txStyles>
    <p:titleStyle>
      <a:lvl1pPr algn="l" defTabSz="736568" rtl="0" eaLnBrk="1" latinLnBrk="0" hangingPunct="1">
        <a:lnSpc>
          <a:spcPct val="100000"/>
        </a:lnSpc>
        <a:spcBef>
          <a:spcPct val="0"/>
        </a:spcBef>
        <a:buNone/>
        <a:defRPr sz="2900" b="1" kern="1200" baseline="0">
          <a:solidFill>
            <a:srgbClr val="4F80BC"/>
          </a:solidFill>
          <a:latin typeface="+mn-lt"/>
          <a:ea typeface="+mj-ea"/>
          <a:cs typeface="+mj-cs"/>
        </a:defRPr>
      </a:lvl1pPr>
    </p:titleStyle>
    <p:bodyStyle>
      <a:lvl1pPr marL="361948" indent="-361948" algn="l" defTabSz="736568" rtl="0" eaLnBrk="1" latinLnBrk="0" hangingPunct="1">
        <a:lnSpc>
          <a:spcPct val="100000"/>
        </a:lnSpc>
        <a:spcBef>
          <a:spcPts val="0"/>
        </a:spcBef>
        <a:buFontTx/>
        <a:buBlip>
          <a:blip r:embed="rId7"/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2426" indent="-184142" algn="l" defTabSz="73656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20710" indent="-184142" algn="l" defTabSz="73656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93" indent="-184142" algn="l" defTabSz="73656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77" indent="-184142" algn="l" defTabSz="73656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61" indent="-184142" algn="l" defTabSz="736568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844" indent="-184142" algn="l" defTabSz="736568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128" indent="-184142" algn="l" defTabSz="736568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411" indent="-184142" algn="l" defTabSz="736568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83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68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50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135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418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701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86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269" algn="l" defTabSz="7365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drea.giuricin@unimib.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hart" Target="../charts/char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441916" y="2011090"/>
            <a:ext cx="9017519" cy="770017"/>
          </a:xfrm>
        </p:spPr>
        <p:txBody>
          <a:bodyPr/>
          <a:lstStyle/>
          <a:p>
            <a:pPr algn="ctr"/>
            <a:r>
              <a:rPr lang="it-IT" sz="6000" dirty="0" smtClean="0"/>
              <a:t>ESTATE 2019: TREND E OPPORTUNITA’</a:t>
            </a:r>
            <a:endParaRPr lang="it-IT" sz="6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06876" y="6018028"/>
            <a:ext cx="410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Roma, 4 Luglio 2019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16821" y="3682411"/>
            <a:ext cx="514261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Prof. Dr. Andrea </a:t>
            </a:r>
            <a:r>
              <a:rPr lang="it-IT" sz="2000" b="1" dirty="0" err="1" smtClean="0"/>
              <a:t>Giuricin</a:t>
            </a:r>
            <a:endParaRPr lang="it-IT" sz="2000" b="1" dirty="0" smtClean="0"/>
          </a:p>
          <a:p>
            <a:pPr algn="just"/>
            <a:r>
              <a:rPr lang="it-IT" sz="1800" dirty="0" smtClean="0"/>
              <a:t>Università Milano Bicocca</a:t>
            </a:r>
          </a:p>
          <a:p>
            <a:pPr algn="just"/>
            <a:r>
              <a:rPr lang="it-IT" sz="1800" dirty="0" err="1" smtClean="0"/>
              <a:t>Visiting</a:t>
            </a:r>
            <a:r>
              <a:rPr lang="it-IT" sz="1800" dirty="0" smtClean="0"/>
              <a:t> Professor presso la China </a:t>
            </a:r>
            <a:r>
              <a:rPr lang="it-IT" sz="1800" dirty="0" err="1" smtClean="0"/>
              <a:t>Academy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Railway</a:t>
            </a:r>
            <a:r>
              <a:rPr lang="it-IT" sz="1800" dirty="0" smtClean="0"/>
              <a:t> </a:t>
            </a:r>
            <a:r>
              <a:rPr lang="it-IT" sz="1800" dirty="0" err="1" smtClean="0"/>
              <a:t>Sciences</a:t>
            </a:r>
            <a:r>
              <a:rPr lang="it-IT" sz="1800" dirty="0" smtClean="0"/>
              <a:t>, Pechino</a:t>
            </a:r>
          </a:p>
          <a:p>
            <a:pPr algn="just"/>
            <a:r>
              <a:rPr lang="it-IT" sz="1800" dirty="0" err="1" smtClean="0"/>
              <a:t>Adj</a:t>
            </a:r>
            <a:r>
              <a:rPr lang="it-IT" sz="1800" dirty="0" smtClean="0"/>
              <a:t>. Prof. </a:t>
            </a:r>
            <a:r>
              <a:rPr lang="it-IT" sz="1800" dirty="0" err="1" smtClean="0"/>
              <a:t>Purdue</a:t>
            </a:r>
            <a:r>
              <a:rPr lang="it-IT" sz="1800" dirty="0" smtClean="0"/>
              <a:t> </a:t>
            </a:r>
            <a:r>
              <a:rPr lang="it-IT" sz="1800" dirty="0" err="1" smtClean="0"/>
              <a:t>University</a:t>
            </a:r>
            <a:r>
              <a:rPr lang="it-IT" sz="1800" dirty="0" smtClean="0"/>
              <a:t>, </a:t>
            </a:r>
            <a:r>
              <a:rPr lang="it-IT" sz="1800" dirty="0" err="1" smtClean="0"/>
              <a:t>University</a:t>
            </a:r>
            <a:r>
              <a:rPr lang="it-IT" sz="1800" dirty="0" smtClean="0"/>
              <a:t> </a:t>
            </a:r>
            <a:r>
              <a:rPr lang="it-IT" sz="1800" dirty="0" err="1" smtClean="0"/>
              <a:t>Southern</a:t>
            </a:r>
            <a:r>
              <a:rPr lang="it-IT" sz="1800" dirty="0" smtClean="0"/>
              <a:t> California, Michigan State </a:t>
            </a:r>
            <a:r>
              <a:rPr lang="it-IT" sz="1800" dirty="0" err="1" smtClean="0"/>
              <a:t>University</a:t>
            </a:r>
            <a:r>
              <a:rPr lang="it-IT" sz="1800" dirty="0" smtClean="0"/>
              <a:t>, </a:t>
            </a:r>
            <a:r>
              <a:rPr lang="it-IT" sz="1800" dirty="0" err="1" smtClean="0"/>
              <a:t>University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Minnesota</a:t>
            </a:r>
          </a:p>
          <a:p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itle 1"/>
          <p:cNvSpPr txBox="1">
            <a:spLocks/>
          </p:cNvSpPr>
          <p:nvPr/>
        </p:nvSpPr>
        <p:spPr>
          <a:xfrm>
            <a:off x="1507067" y="2022390"/>
            <a:ext cx="7766936" cy="1646302"/>
          </a:xfrm>
          <a:prstGeom prst="rect">
            <a:avLst/>
          </a:prstGeom>
        </p:spPr>
        <p:txBody>
          <a:bodyPr vert="horz" lIns="83988" tIns="41994" rIns="83988" bIns="41994" rtlCol="0" anchor="ctr">
            <a:noAutofit/>
          </a:bodyPr>
          <a:lstStyle/>
          <a:p>
            <a:pPr marL="0" marR="0" lvl="0" indent="0" algn="ctr" defTabSz="736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GRAZIE PER L’ATTENZIONE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1507067" y="4160018"/>
            <a:ext cx="7766936" cy="1806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details:</a:t>
            </a:r>
          </a:p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Adj.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Dr. Andrea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Giuricin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Mob: +393386938369</a:t>
            </a:r>
          </a:p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andrea.giuricin@unimib.it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48" marR="0" lvl="0" indent="-361948" algn="l" defTabSz="736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TURISMO ITALIANO: </a:t>
            </a:r>
            <a:r>
              <a:rPr lang="it-IT" dirty="0" smtClean="0">
                <a:solidFill>
                  <a:srgbClr val="FF0000"/>
                </a:solidFill>
              </a:rPr>
              <a:t>UNA DISTRIBUZIONE NON UNIFORME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838200" y="877343"/>
          <a:ext cx="4572000" cy="326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87105" y="4362814"/>
            <a:ext cx="39256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L’Italia si conferma una “</a:t>
            </a:r>
            <a:r>
              <a:rPr lang="it-IT" sz="2000" dirty="0" err="1" smtClean="0">
                <a:latin typeface="Garamond" pitchFamily="18" charset="0"/>
              </a:rPr>
              <a:t>main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destination</a:t>
            </a:r>
            <a:r>
              <a:rPr lang="it-IT" sz="2000" dirty="0" smtClean="0">
                <a:latin typeface="Garamond" pitchFamily="18" charset="0"/>
              </a:rPr>
              <a:t>” a livello globale del turismo.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Il Centro Italia è leader nella spesa turistica degli stranieri.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Il Sud aveva ricevuto nel 2018 solo il 15% della spesa.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76456" y="1416223"/>
            <a:ext cx="3925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Per l’estate 2019 si nota tuttavia una forte crescita come destinazione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proprio dell’Italia meridionale:</a:t>
            </a:r>
            <a:r>
              <a:rPr lang="it-IT" sz="2000" dirty="0">
                <a:latin typeface="Garamond" pitchFamily="18" charset="0"/>
              </a:rPr>
              <a:t> l</a:t>
            </a:r>
            <a:r>
              <a:rPr lang="it-IT" sz="2000" dirty="0" smtClean="0">
                <a:latin typeface="Garamond" pitchFamily="18" charset="0"/>
              </a:rPr>
              <a:t>a quota della spesa salirà fino al 21 per cento del totale.</a:t>
            </a:r>
            <a:endParaRPr lang="it-IT" sz="2000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873456" y="4026090"/>
            <a:ext cx="530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Elaborazione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 e Istat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09231" y="6482687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 e Istat</a:t>
            </a:r>
            <a:endParaRPr lang="it-IT" sz="1200" dirty="0"/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2476237647"/>
              </p:ext>
            </p:extLst>
          </p:nvPr>
        </p:nvGraphicFramePr>
        <p:xfrm>
          <a:off x="5334000" y="3289110"/>
          <a:ext cx="4572000" cy="297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TURISMO ITALIANO: MERCATO OUTGOING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7105" y="4297402"/>
            <a:ext cx="392561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L’Europa rimane la principale destinazione degli italiani quando si muovono all’estero.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Anche l’America 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- </a:t>
            </a:r>
            <a:r>
              <a:rPr lang="it-IT" sz="2000" dirty="0" smtClean="0">
                <a:latin typeface="Garamond" pitchFamily="18" charset="0"/>
              </a:rPr>
              <a:t>e in particolare gli Stati Uniti 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- </a:t>
            </a:r>
            <a:r>
              <a:rPr lang="it-IT" sz="2000" dirty="0" smtClean="0">
                <a:latin typeface="Garamond" pitchFamily="18" charset="0"/>
              </a:rPr>
              <a:t>sono una destinazione importante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01863" y="1171271"/>
            <a:ext cx="392561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L’estate rimane  il periodo principale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nel quale gli italiani trascorrono le proprie vacanze.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La nostra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spesa totale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all’estero supera gli 8 miliardi durante il periodo estivo.</a:t>
            </a:r>
            <a:endParaRPr lang="it-IT" sz="2000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5609231" y="6482687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Elaborazione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 e Istat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34789" y="3810002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Elaborazione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 e Istat</a:t>
            </a:r>
            <a:endParaRPr lang="it-IT" sz="1200" dirty="0"/>
          </a:p>
        </p:txBody>
      </p:sp>
      <p:graphicFrame>
        <p:nvGraphicFramePr>
          <p:cNvPr id="14" name="Grafico 13"/>
          <p:cNvGraphicFramePr/>
          <p:nvPr/>
        </p:nvGraphicFramePr>
        <p:xfrm>
          <a:off x="5105400" y="3409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/>
          <p:cNvGraphicFramePr/>
          <p:nvPr/>
        </p:nvGraphicFramePr>
        <p:xfrm>
          <a:off x="990600" y="952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3366CC"/>
                </a:solidFill>
              </a:rPr>
              <a:t>ITALIA: UN’ECONOMIA BASATA SUL TURISMO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22428" y="1624084"/>
            <a:ext cx="35787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L’Italia è davvero un’economia basata sul turismo e lo sarà ancora di più durante l’estate 2019.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La spesa degli stranieri in Italia sarà superiore </a:t>
            </a:r>
            <a:r>
              <a:rPr lang="it-IT" sz="2000" dirty="0">
                <a:latin typeface="Garamond" pitchFamily="18" charset="0"/>
              </a:rPr>
              <a:t>alla spesa degli italiani </a:t>
            </a:r>
            <a:r>
              <a:rPr lang="it-IT" sz="2000" dirty="0" smtClean="0">
                <a:latin typeface="Garamond" pitchFamily="18" charset="0"/>
              </a:rPr>
              <a:t>all’estero di quasi 8 MILIARDI di EURO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Un surplus che non si registra praticamente in nessun altro settore dell’economia italiana.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805218" y="5636525"/>
            <a:ext cx="466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d’Italia, WTO  e Istat</a:t>
            </a:r>
            <a:endParaRPr lang="it-IT" sz="12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1028700" y="1352550"/>
          <a:ext cx="45720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ESTATE 201</a:t>
            </a:r>
            <a:r>
              <a:rPr lang="it-IT" dirty="0">
                <a:solidFill>
                  <a:srgbClr val="3366CC"/>
                </a:solidFill>
              </a:rPr>
              <a:t>9</a:t>
            </a:r>
            <a:r>
              <a:rPr lang="it-IT" dirty="0" smtClean="0">
                <a:solidFill>
                  <a:srgbClr val="3366CC"/>
                </a:solidFill>
              </a:rPr>
              <a:t>: TURISMO STRANIERO IN ITALIA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22428" y="1624084"/>
            <a:ext cx="3578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La spesa turistica in Italia nell’estate del 2019 si mantiene alta.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I principali paesi «clienti» dell’Italia turistica – misurati in termini di spesa sul totale - sono: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Garamond" pitchFamily="18" charset="0"/>
              </a:rPr>
              <a:t> Germania     20%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Garamond" pitchFamily="18" charset="0"/>
              </a:rPr>
              <a:t> Stati Uniti     11%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Garamond" pitchFamily="18" charset="0"/>
              </a:rPr>
              <a:t> Francia	   10%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Garamond" pitchFamily="18" charset="0"/>
              </a:rPr>
              <a:t> Regno Unito  9%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t-IT" sz="2000" dirty="0" smtClean="0"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914401" y="5349923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Banca d’Italia e Istat</a:t>
            </a:r>
            <a:endParaRPr lang="it-IT" sz="1200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057249768"/>
              </p:ext>
            </p:extLst>
          </p:nvPr>
        </p:nvGraphicFramePr>
        <p:xfrm>
          <a:off x="1066800" y="1428750"/>
          <a:ext cx="4747146" cy="381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TURISMO ITALIANO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3575" y="5036024"/>
            <a:ext cx="35787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L’estate (Giugno-Agosto) vedrà oltre 60 milioni di passeggeri negli aeroporti italiani.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Oltre 40 milioni saranno passeggeri internazionali.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04513" y="971266"/>
            <a:ext cx="4308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La classifica dell’estate sarà guidata per la PRIMA VOLTA dagli aeroporti del Sud ed Isole. E’ in quest’area, infatti, che ci sarà il </a:t>
            </a:r>
            <a:r>
              <a:rPr lang="it-IT" sz="2000" dirty="0">
                <a:latin typeface="Garamond" pitchFamily="18" charset="0"/>
              </a:rPr>
              <a:t>maggior incremento di passeggeri </a:t>
            </a:r>
            <a:r>
              <a:rPr lang="it-IT" sz="2000" dirty="0" smtClean="0">
                <a:latin typeface="Garamond" pitchFamily="18" charset="0"/>
              </a:rPr>
              <a:t>internazionali.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5459103" y="6591871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</a:t>
            </a:r>
            <a:r>
              <a:rPr lang="it-IT" sz="1200" dirty="0" err="1" smtClean="0"/>
              <a:t>Assaeroporti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48437" y="4765345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</a:t>
            </a:r>
            <a:r>
              <a:rPr lang="it-IT" sz="1200" dirty="0" err="1" smtClean="0"/>
              <a:t>Assaeroporti</a:t>
            </a:r>
            <a:endParaRPr lang="it-IT" sz="1200" dirty="0"/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4098940246"/>
              </p:ext>
            </p:extLst>
          </p:nvPr>
        </p:nvGraphicFramePr>
        <p:xfrm>
          <a:off x="821709" y="1164431"/>
          <a:ext cx="4473622" cy="329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2022035724"/>
              </p:ext>
            </p:extLst>
          </p:nvPr>
        </p:nvGraphicFramePr>
        <p:xfrm>
          <a:off x="5186149" y="2743200"/>
          <a:ext cx="4531057" cy="368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LA MAPPA EUROPEA DELL’ESTATE TURISTICA 2019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32210"/>
            <a:ext cx="7562850" cy="41935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787618" y="3484179"/>
            <a:ext cx="3027637" cy="1008993"/>
          </a:xfrm>
          <a:prstGeom prst="rect">
            <a:avLst/>
          </a:prstGeom>
          <a:solidFill>
            <a:srgbClr val="FFFFFF"/>
          </a:solidFill>
          <a:ln w="38100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Portogallo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Rallenta la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crescita  rispetto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all’estate 2018.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aseline="0" dirty="0" smtClean="0">
                <a:latin typeface="Calibri" pitchFamily="34" charset="0"/>
                <a:cs typeface="Arial" pitchFamily="34" charset="0"/>
              </a:rPr>
              <a:t>Forte crescita del mercato americano.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837871" y="4493172"/>
            <a:ext cx="3040445" cy="1374227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Marocco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Calibri" pitchFamily="34" charset="0"/>
                <a:cs typeface="Arial" pitchFamily="34" charset="0"/>
              </a:rPr>
              <a:t>Crescita di circa il 4 per cento, meno rispetto agli altri mercati del Mediterraneo</a:t>
            </a:r>
            <a:r>
              <a:rPr lang="it-IT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riva Sud</a:t>
            </a:r>
            <a:r>
              <a:rPr lang="it-IT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it-IT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Calibri" pitchFamily="34" charset="0"/>
                <a:cs typeface="Arial" pitchFamily="34" charset="0"/>
              </a:rPr>
              <a:t>Caduta dei passeggeri da Spagna e Regno Unito. 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835572" y="5924549"/>
            <a:ext cx="3774528" cy="744265"/>
          </a:xfrm>
          <a:prstGeom prst="rect">
            <a:avLst/>
          </a:prstGeom>
          <a:solidFill>
            <a:srgbClr val="FFFFFF"/>
          </a:solidFill>
          <a:ln w="38100">
            <a:solidFill>
              <a:srgbClr val="B2A1C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Tunisia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Calibri" pitchFamily="34" charset="0"/>
                <a:cs typeface="Arial" pitchFamily="34" charset="0"/>
              </a:rPr>
              <a:t>Aumento a doppia cifra con qualche dubbio per la sicurezza. C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ompetizione all’Italia e Spagna.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6673739" y="2380593"/>
            <a:ext cx="2958991" cy="1236064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Croazia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conferma meta competitiva, anche se le previsioni di crescita sono inferiori rispetto all’ottima estate del 2018.</a:t>
            </a:r>
            <a:endParaRPr kumimoji="0" lang="it-IT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4724400" y="5328745"/>
            <a:ext cx="2180896" cy="1340069"/>
          </a:xfrm>
          <a:prstGeom prst="rect">
            <a:avLst/>
          </a:prstGeom>
          <a:solidFill>
            <a:srgbClr val="FFFFFF"/>
          </a:solidFill>
          <a:ln w="381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Grecia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Continua la crescita, anche se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livelli inferiori rispetto a quelli registrati nell’estate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2018.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4039737" y="1022245"/>
            <a:ext cx="2533882" cy="1175045"/>
          </a:xfrm>
          <a:prstGeom prst="rect">
            <a:avLst/>
          </a:prstGeom>
          <a:solidFill>
            <a:srgbClr val="FFFFFF"/>
          </a:solidFill>
          <a:ln w="38100">
            <a:solidFill>
              <a:srgbClr val="748F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Germania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o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utgoing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Forte crescita dei paesi competitor come Turchia ed Egitto, ma mercato abbastanza debole.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Calibri" pitchFamily="34" charset="0"/>
                <a:cs typeface="Arial" pitchFamily="34" charset="0"/>
              </a:rPr>
              <a:t>Crescita moderata dell’Italia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6681296" y="3782784"/>
            <a:ext cx="2982966" cy="993932"/>
          </a:xfrm>
          <a:prstGeom prst="rect">
            <a:avLst/>
          </a:prstGeom>
          <a:solidFill>
            <a:srgbClr val="FFFFFF"/>
          </a:solidFill>
          <a:ln w="38100">
            <a:solidFill>
              <a:srgbClr val="8DB3E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Turchia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Prevista forte crescita intorno al 20% per l’estate 2019,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dovuta </a:t>
            </a:r>
            <a:r>
              <a:rPr lang="it-IT" sz="1400" dirty="0">
                <a:latin typeface="Calibri" pitchFamily="34" charset="0"/>
                <a:cs typeface="Arial" pitchFamily="34" charset="0"/>
              </a:rPr>
              <a:t>alla svalutazione della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Lira</a:t>
            </a:r>
            <a:r>
              <a:rPr lang="it-IT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turca.</a:t>
            </a:r>
            <a:endParaRPr lang="it-IT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800100" y="2270234"/>
            <a:ext cx="3015155" cy="882869"/>
          </a:xfrm>
          <a:prstGeom prst="rect">
            <a:avLst/>
          </a:prstGeom>
          <a:solidFill>
            <a:srgbClr val="FFFFFF"/>
          </a:solidFill>
          <a:ln w="38100">
            <a:solidFill>
              <a:srgbClr val="AE311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Spagna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Crescita debole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dell’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incoming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dopo anni di ottimi risultati.</a:t>
            </a:r>
            <a:endParaRPr kumimoji="0" lang="it-IT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1173707" y="1037230"/>
            <a:ext cx="2775875" cy="113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Francia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o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utgoing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Forte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crescita delle </a:t>
            </a:r>
            <a:r>
              <a:rPr lang="it-IT" sz="1400" dirty="0">
                <a:latin typeface="Calibri" pitchFamily="34" charset="0"/>
                <a:cs typeface="Arial" pitchFamily="34" charset="0"/>
              </a:rPr>
              <a:t>prenotazioni 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nei paesi competitor dell’Italia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, in particolare Turchia. Per l’Italia crescita debole.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658813" y="1032757"/>
            <a:ext cx="2971800" cy="1180770"/>
          </a:xfrm>
          <a:prstGeom prst="rect">
            <a:avLst/>
          </a:prstGeom>
          <a:solidFill>
            <a:srgbClr val="FFFFFF"/>
          </a:solidFill>
          <a:ln w="38100">
            <a:solidFill>
              <a:srgbClr val="748F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Svizzera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o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utgoing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Mercato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“</a:t>
            </a:r>
            <a:r>
              <a:rPr kumimoji="0" lang="it-IT" sz="1400" b="0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flat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”, ma </a:t>
            </a:r>
            <a:r>
              <a:rPr lang="it-IT" sz="1400" dirty="0" smtClean="0">
                <a:latin typeface="Calibri" pitchFamily="34" charset="0"/>
                <a:cs typeface="Arial" pitchFamily="34" charset="0"/>
              </a:rPr>
              <a:t>con forte crescita del Nord Africa come destinazione.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Calibri" pitchFamily="34" charset="0"/>
                <a:cs typeface="Arial" pitchFamily="34" charset="0"/>
              </a:rPr>
              <a:t>Spagna in calo come mercato di destinazione. Italia stabile.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984124" y="5072495"/>
            <a:ext cx="2695904" cy="1008993"/>
          </a:xfrm>
          <a:prstGeom prst="rect">
            <a:avLst/>
          </a:prstGeom>
          <a:solidFill>
            <a:srgbClr val="FFFFFF"/>
          </a:solidFill>
          <a:ln w="38100">
            <a:solidFill>
              <a:srgbClr val="748F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Egitto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ncoming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Ritorno dei flussi, confermando un buon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2018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Crescita a doppia cifra.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7014951" y="6185565"/>
            <a:ext cx="265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Agenzie Turismo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765" y="3057099"/>
            <a:ext cx="1586271" cy="149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GRANDI EVENTI: OLIMPIADI 2026 DOPO EXPO2015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3575" y="4954136"/>
            <a:ext cx="45136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L’Olimpiade 2026 sarà un’Olimpiade «light» con un basso intervento dello Stato 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L’impatto economico potrebbe superare 3 miliardi di euro, a fronte di costi per il Governo intorno a 250 milioni di euro.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45458" y="930321"/>
            <a:ext cx="42672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Dopo il successo di Expo 2015, l’Olimpiade di Milano Cortina è una grande opportunità di sviluppo.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Come nel caso dell’Olimpiade estiva di Barcellona 1992, vi è anche la possibilità di avere un ottimo ritorno di immagine.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5459103" y="6591871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</a:t>
            </a:r>
            <a:r>
              <a:rPr lang="it-IT" sz="1200" dirty="0" err="1" smtClean="0"/>
              <a:t>consulting</a:t>
            </a:r>
            <a:r>
              <a:rPr lang="it-IT" sz="1200" dirty="0" smtClean="0"/>
              <a:t> su dati CIO e altre Olimpiadi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48437" y="4478737"/>
            <a:ext cx="429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stima TRA su dati Candidatura CIO</a:t>
            </a:r>
            <a:endParaRPr lang="it-IT" sz="1200" dirty="0"/>
          </a:p>
        </p:txBody>
      </p:sp>
      <p:graphicFrame>
        <p:nvGraphicFramePr>
          <p:cNvPr id="14" name="Grafico 13"/>
          <p:cNvGraphicFramePr/>
          <p:nvPr/>
        </p:nvGraphicFramePr>
        <p:xfrm>
          <a:off x="928048" y="1091820"/>
          <a:ext cx="3411940" cy="33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3040160104"/>
              </p:ext>
            </p:extLst>
          </p:nvPr>
        </p:nvGraphicFramePr>
        <p:xfrm>
          <a:off x="5650174" y="3521122"/>
          <a:ext cx="4255826" cy="310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400" y="54697"/>
            <a:ext cx="7920039" cy="77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3366CC"/>
                </a:solidFill>
              </a:rPr>
              <a:t>SUPERINDICE: PREVISIONI PER IL TURISMO E TRASPORTI</a:t>
            </a:r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99E47-178A-4DB3-8EA3-410C636A3B80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1339" y="757649"/>
            <a:ext cx="8964001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3575" y="4203509"/>
            <a:ext cx="433622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Oltre 30 variabili utilizzate attualmente.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 Moltiplicazione delle variabili nel “modello regionale”.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Adatto per previsioni temporali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Utile per la valutazione delle politiche pubbliche e industriali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04263" y="930321"/>
            <a:ext cx="46083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È possibile utilizzarlo ai fini previsionali sulla base delle variabili utilizzate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Singolarmente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All’interno di cluster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latin typeface="Garamond" pitchFamily="18" charset="0"/>
              </a:rPr>
              <a:t>Adattabile in funzione di previsioni o shock esterni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6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val="3759846499"/>
              </p:ext>
            </p:extLst>
          </p:nvPr>
        </p:nvGraphicFramePr>
        <p:xfrm>
          <a:off x="876300" y="973363"/>
          <a:ext cx="4050542" cy="222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5295331" y="3016156"/>
            <a:ext cx="4285397" cy="3722534"/>
            <a:chOff x="3129690" y="1703484"/>
            <a:chExt cx="3028634" cy="5035206"/>
          </a:xfrm>
        </p:grpSpPr>
        <p:sp>
          <p:nvSpPr>
            <p:cNvPr id="18" name="Figura a mano libera 17"/>
            <p:cNvSpPr/>
            <p:nvPr/>
          </p:nvSpPr>
          <p:spPr>
            <a:xfrm>
              <a:off x="4814692" y="6141294"/>
              <a:ext cx="223938" cy="426712"/>
            </a:xfrm>
            <a:custGeom>
              <a:avLst/>
              <a:gdLst>
                <a:gd name="connsiteX0" fmla="*/ 0 w 223938"/>
                <a:gd name="connsiteY0" fmla="*/ 0 h 426712"/>
                <a:gd name="connsiteX1" fmla="*/ 111969 w 223938"/>
                <a:gd name="connsiteY1" fmla="*/ 0 h 426712"/>
                <a:gd name="connsiteX2" fmla="*/ 111969 w 223938"/>
                <a:gd name="connsiteY2" fmla="*/ 426712 h 426712"/>
                <a:gd name="connsiteX3" fmla="*/ 223938 w 223938"/>
                <a:gd name="connsiteY3" fmla="*/ 426712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0"/>
                  </a:moveTo>
                  <a:lnTo>
                    <a:pt x="111969" y="0"/>
                  </a:lnTo>
                  <a:lnTo>
                    <a:pt x="111969" y="426712"/>
                  </a:lnTo>
                  <a:lnTo>
                    <a:pt x="223938" y="42671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8" rIns="112621" bIns="20130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814692" y="6095574"/>
              <a:ext cx="223938" cy="91440"/>
            </a:xfrm>
            <a:custGeom>
              <a:avLst/>
              <a:gdLst>
                <a:gd name="connsiteX0" fmla="*/ 0 w 223938"/>
                <a:gd name="connsiteY0" fmla="*/ 45720 h 91440"/>
                <a:gd name="connsiteX1" fmla="*/ 223938 w 22393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938" h="91440">
                  <a:moveTo>
                    <a:pt x="0" y="45720"/>
                  </a:moveTo>
                  <a:lnTo>
                    <a:pt x="223938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71" tIns="40121" rIns="119071" bIns="4012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4814692" y="5714581"/>
              <a:ext cx="223938" cy="426712"/>
            </a:xfrm>
            <a:custGeom>
              <a:avLst/>
              <a:gdLst>
                <a:gd name="connsiteX0" fmla="*/ 0 w 223938"/>
                <a:gd name="connsiteY0" fmla="*/ 426712 h 426712"/>
                <a:gd name="connsiteX1" fmla="*/ 111969 w 223938"/>
                <a:gd name="connsiteY1" fmla="*/ 426712 h 426712"/>
                <a:gd name="connsiteX2" fmla="*/ 111969 w 223938"/>
                <a:gd name="connsiteY2" fmla="*/ 0 h 426712"/>
                <a:gd name="connsiteX3" fmla="*/ 223938 w 223938"/>
                <a:gd name="connsiteY3" fmla="*/ 0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426712"/>
                  </a:moveTo>
                  <a:lnTo>
                    <a:pt x="111969" y="426712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9" rIns="112621" bIns="2013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3471060" y="4221088"/>
              <a:ext cx="223938" cy="1920206"/>
            </a:xfrm>
            <a:custGeom>
              <a:avLst/>
              <a:gdLst>
                <a:gd name="connsiteX0" fmla="*/ 0 w 223938"/>
                <a:gd name="connsiteY0" fmla="*/ 0 h 1920206"/>
                <a:gd name="connsiteX1" fmla="*/ 111969 w 223938"/>
                <a:gd name="connsiteY1" fmla="*/ 0 h 1920206"/>
                <a:gd name="connsiteX2" fmla="*/ 111969 w 223938"/>
                <a:gd name="connsiteY2" fmla="*/ 1920206 h 1920206"/>
                <a:gd name="connsiteX3" fmla="*/ 223938 w 223938"/>
                <a:gd name="connsiteY3" fmla="*/ 1920206 h 192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1920206">
                  <a:moveTo>
                    <a:pt x="0" y="0"/>
                  </a:moveTo>
                  <a:lnTo>
                    <a:pt x="111969" y="0"/>
                  </a:lnTo>
                  <a:lnTo>
                    <a:pt x="111969" y="1920206"/>
                  </a:lnTo>
                  <a:lnTo>
                    <a:pt x="223938" y="19202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339" tIns="911772" rIns="76338" bIns="91177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300" kern="1200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4814692" y="4861156"/>
              <a:ext cx="223938" cy="426712"/>
            </a:xfrm>
            <a:custGeom>
              <a:avLst/>
              <a:gdLst>
                <a:gd name="connsiteX0" fmla="*/ 0 w 223938"/>
                <a:gd name="connsiteY0" fmla="*/ 0 h 426712"/>
                <a:gd name="connsiteX1" fmla="*/ 111969 w 223938"/>
                <a:gd name="connsiteY1" fmla="*/ 0 h 426712"/>
                <a:gd name="connsiteX2" fmla="*/ 111969 w 223938"/>
                <a:gd name="connsiteY2" fmla="*/ 426712 h 426712"/>
                <a:gd name="connsiteX3" fmla="*/ 223938 w 223938"/>
                <a:gd name="connsiteY3" fmla="*/ 426712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0"/>
                  </a:moveTo>
                  <a:lnTo>
                    <a:pt x="111969" y="0"/>
                  </a:lnTo>
                  <a:lnTo>
                    <a:pt x="111969" y="426712"/>
                  </a:lnTo>
                  <a:lnTo>
                    <a:pt x="223938" y="42671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9" rIns="112621" bIns="2013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4814692" y="4815436"/>
              <a:ext cx="223938" cy="91440"/>
            </a:xfrm>
            <a:custGeom>
              <a:avLst/>
              <a:gdLst>
                <a:gd name="connsiteX0" fmla="*/ 0 w 223938"/>
                <a:gd name="connsiteY0" fmla="*/ 45720 h 91440"/>
                <a:gd name="connsiteX1" fmla="*/ 223938 w 22393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938" h="91440">
                  <a:moveTo>
                    <a:pt x="0" y="45720"/>
                  </a:moveTo>
                  <a:lnTo>
                    <a:pt x="223938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71" tIns="40122" rIns="119071" bIns="401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814692" y="4434444"/>
              <a:ext cx="223938" cy="426712"/>
            </a:xfrm>
            <a:custGeom>
              <a:avLst/>
              <a:gdLst>
                <a:gd name="connsiteX0" fmla="*/ 0 w 223938"/>
                <a:gd name="connsiteY0" fmla="*/ 426712 h 426712"/>
                <a:gd name="connsiteX1" fmla="*/ 111969 w 223938"/>
                <a:gd name="connsiteY1" fmla="*/ 426712 h 426712"/>
                <a:gd name="connsiteX2" fmla="*/ 111969 w 223938"/>
                <a:gd name="connsiteY2" fmla="*/ 0 h 426712"/>
                <a:gd name="connsiteX3" fmla="*/ 223938 w 223938"/>
                <a:gd name="connsiteY3" fmla="*/ 0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426712"/>
                  </a:moveTo>
                  <a:lnTo>
                    <a:pt x="111969" y="426712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8" rIns="112621" bIns="20130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3471060" y="4221088"/>
              <a:ext cx="223938" cy="640068"/>
            </a:xfrm>
            <a:custGeom>
              <a:avLst/>
              <a:gdLst>
                <a:gd name="connsiteX0" fmla="*/ 0 w 223938"/>
                <a:gd name="connsiteY0" fmla="*/ 0 h 640068"/>
                <a:gd name="connsiteX1" fmla="*/ 111969 w 223938"/>
                <a:gd name="connsiteY1" fmla="*/ 0 h 640068"/>
                <a:gd name="connsiteX2" fmla="*/ 111969 w 223938"/>
                <a:gd name="connsiteY2" fmla="*/ 640068 h 640068"/>
                <a:gd name="connsiteX3" fmla="*/ 223938 w 223938"/>
                <a:gd name="connsiteY3" fmla="*/ 640068 h 64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640068">
                  <a:moveTo>
                    <a:pt x="0" y="0"/>
                  </a:moveTo>
                  <a:lnTo>
                    <a:pt x="111969" y="0"/>
                  </a:lnTo>
                  <a:lnTo>
                    <a:pt x="111969" y="640068"/>
                  </a:lnTo>
                  <a:lnTo>
                    <a:pt x="223938" y="6400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717" tIns="303081" rIns="107716" bIns="30308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4814692" y="3581019"/>
              <a:ext cx="223938" cy="426712"/>
            </a:xfrm>
            <a:custGeom>
              <a:avLst/>
              <a:gdLst>
                <a:gd name="connsiteX0" fmla="*/ 0 w 223938"/>
                <a:gd name="connsiteY0" fmla="*/ 0 h 426712"/>
                <a:gd name="connsiteX1" fmla="*/ 111969 w 223938"/>
                <a:gd name="connsiteY1" fmla="*/ 0 h 426712"/>
                <a:gd name="connsiteX2" fmla="*/ 111969 w 223938"/>
                <a:gd name="connsiteY2" fmla="*/ 426712 h 426712"/>
                <a:gd name="connsiteX3" fmla="*/ 223938 w 223938"/>
                <a:gd name="connsiteY3" fmla="*/ 426712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0"/>
                  </a:moveTo>
                  <a:lnTo>
                    <a:pt x="111969" y="0"/>
                  </a:lnTo>
                  <a:lnTo>
                    <a:pt x="111969" y="426712"/>
                  </a:lnTo>
                  <a:lnTo>
                    <a:pt x="223938" y="42671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8" rIns="112621" bIns="20130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4814692" y="3535299"/>
              <a:ext cx="223938" cy="91440"/>
            </a:xfrm>
            <a:custGeom>
              <a:avLst/>
              <a:gdLst>
                <a:gd name="connsiteX0" fmla="*/ 0 w 223938"/>
                <a:gd name="connsiteY0" fmla="*/ 45720 h 91440"/>
                <a:gd name="connsiteX1" fmla="*/ 223938 w 22393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938" h="91440">
                  <a:moveTo>
                    <a:pt x="0" y="45720"/>
                  </a:moveTo>
                  <a:lnTo>
                    <a:pt x="223938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71" tIns="40121" rIns="119071" bIns="4012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4814692" y="3154306"/>
              <a:ext cx="223938" cy="426712"/>
            </a:xfrm>
            <a:custGeom>
              <a:avLst/>
              <a:gdLst>
                <a:gd name="connsiteX0" fmla="*/ 0 w 223938"/>
                <a:gd name="connsiteY0" fmla="*/ 426712 h 426712"/>
                <a:gd name="connsiteX1" fmla="*/ 111969 w 223938"/>
                <a:gd name="connsiteY1" fmla="*/ 426712 h 426712"/>
                <a:gd name="connsiteX2" fmla="*/ 111969 w 223938"/>
                <a:gd name="connsiteY2" fmla="*/ 0 h 426712"/>
                <a:gd name="connsiteX3" fmla="*/ 223938 w 223938"/>
                <a:gd name="connsiteY3" fmla="*/ 0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426712"/>
                  </a:moveTo>
                  <a:lnTo>
                    <a:pt x="111969" y="426712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9" rIns="112621" bIns="2013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3471060" y="3581019"/>
              <a:ext cx="223938" cy="640068"/>
            </a:xfrm>
            <a:custGeom>
              <a:avLst/>
              <a:gdLst>
                <a:gd name="connsiteX0" fmla="*/ 0 w 223938"/>
                <a:gd name="connsiteY0" fmla="*/ 640068 h 640068"/>
                <a:gd name="connsiteX1" fmla="*/ 111969 w 223938"/>
                <a:gd name="connsiteY1" fmla="*/ 640068 h 640068"/>
                <a:gd name="connsiteX2" fmla="*/ 111969 w 223938"/>
                <a:gd name="connsiteY2" fmla="*/ 0 h 640068"/>
                <a:gd name="connsiteX3" fmla="*/ 223938 w 223938"/>
                <a:gd name="connsiteY3" fmla="*/ 0 h 64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640068">
                  <a:moveTo>
                    <a:pt x="0" y="640068"/>
                  </a:moveTo>
                  <a:lnTo>
                    <a:pt x="111969" y="640068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717" tIns="303081" rIns="107716" bIns="30308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4814692" y="2300881"/>
              <a:ext cx="223938" cy="426712"/>
            </a:xfrm>
            <a:custGeom>
              <a:avLst/>
              <a:gdLst>
                <a:gd name="connsiteX0" fmla="*/ 0 w 223938"/>
                <a:gd name="connsiteY0" fmla="*/ 0 h 426712"/>
                <a:gd name="connsiteX1" fmla="*/ 111969 w 223938"/>
                <a:gd name="connsiteY1" fmla="*/ 0 h 426712"/>
                <a:gd name="connsiteX2" fmla="*/ 111969 w 223938"/>
                <a:gd name="connsiteY2" fmla="*/ 426712 h 426712"/>
                <a:gd name="connsiteX3" fmla="*/ 223938 w 223938"/>
                <a:gd name="connsiteY3" fmla="*/ 426712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0"/>
                  </a:moveTo>
                  <a:lnTo>
                    <a:pt x="111969" y="0"/>
                  </a:lnTo>
                  <a:lnTo>
                    <a:pt x="111969" y="426712"/>
                  </a:lnTo>
                  <a:lnTo>
                    <a:pt x="223938" y="42671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9" rIns="112621" bIns="2013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814692" y="2255161"/>
              <a:ext cx="223938" cy="91440"/>
            </a:xfrm>
            <a:custGeom>
              <a:avLst/>
              <a:gdLst>
                <a:gd name="connsiteX0" fmla="*/ 0 w 223938"/>
                <a:gd name="connsiteY0" fmla="*/ 45720 h 91440"/>
                <a:gd name="connsiteX1" fmla="*/ 223938 w 22393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938" h="91440">
                  <a:moveTo>
                    <a:pt x="0" y="45720"/>
                  </a:moveTo>
                  <a:lnTo>
                    <a:pt x="223938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71" tIns="40122" rIns="119071" bIns="401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4814692" y="1874169"/>
              <a:ext cx="223938" cy="426712"/>
            </a:xfrm>
            <a:custGeom>
              <a:avLst/>
              <a:gdLst>
                <a:gd name="connsiteX0" fmla="*/ 0 w 223938"/>
                <a:gd name="connsiteY0" fmla="*/ 426712 h 426712"/>
                <a:gd name="connsiteX1" fmla="*/ 111969 w 223938"/>
                <a:gd name="connsiteY1" fmla="*/ 426712 h 426712"/>
                <a:gd name="connsiteX2" fmla="*/ 111969 w 223938"/>
                <a:gd name="connsiteY2" fmla="*/ 0 h 426712"/>
                <a:gd name="connsiteX3" fmla="*/ 223938 w 223938"/>
                <a:gd name="connsiteY3" fmla="*/ 0 h 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426712">
                  <a:moveTo>
                    <a:pt x="0" y="426712"/>
                  </a:moveTo>
                  <a:lnTo>
                    <a:pt x="111969" y="426712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2" tIns="201309" rIns="112621" bIns="2013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" kern="1200"/>
            </a:p>
          </p:txBody>
        </p:sp>
        <p:sp>
          <p:nvSpPr>
            <p:cNvPr id="33" name="Figura a mano libera 32"/>
            <p:cNvSpPr/>
            <p:nvPr/>
          </p:nvSpPr>
          <p:spPr>
            <a:xfrm>
              <a:off x="3471060" y="2300881"/>
              <a:ext cx="223938" cy="1920206"/>
            </a:xfrm>
            <a:custGeom>
              <a:avLst/>
              <a:gdLst>
                <a:gd name="connsiteX0" fmla="*/ 0 w 223938"/>
                <a:gd name="connsiteY0" fmla="*/ 1920206 h 1920206"/>
                <a:gd name="connsiteX1" fmla="*/ 111969 w 223938"/>
                <a:gd name="connsiteY1" fmla="*/ 1920206 h 1920206"/>
                <a:gd name="connsiteX2" fmla="*/ 111969 w 223938"/>
                <a:gd name="connsiteY2" fmla="*/ 0 h 1920206"/>
                <a:gd name="connsiteX3" fmla="*/ 223938 w 223938"/>
                <a:gd name="connsiteY3" fmla="*/ 0 h 192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38" h="1920206">
                  <a:moveTo>
                    <a:pt x="0" y="1920206"/>
                  </a:moveTo>
                  <a:lnTo>
                    <a:pt x="111969" y="1920206"/>
                  </a:lnTo>
                  <a:lnTo>
                    <a:pt x="111969" y="0"/>
                  </a:lnTo>
                  <a:lnTo>
                    <a:pt x="22393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339" tIns="911773" rIns="76338" bIns="91177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300" kern="1200"/>
            </a:p>
          </p:txBody>
        </p:sp>
        <p:sp>
          <p:nvSpPr>
            <p:cNvPr id="34" name="Figura a mano libera 33"/>
            <p:cNvSpPr/>
            <p:nvPr/>
          </p:nvSpPr>
          <p:spPr>
            <a:xfrm rot="16200000">
              <a:off x="2402033" y="4050403"/>
              <a:ext cx="1796683" cy="341369"/>
            </a:xfrm>
            <a:custGeom>
              <a:avLst/>
              <a:gdLst>
                <a:gd name="connsiteX0" fmla="*/ 0 w 1796683"/>
                <a:gd name="connsiteY0" fmla="*/ 0 h 341369"/>
                <a:gd name="connsiteX1" fmla="*/ 1796683 w 1796683"/>
                <a:gd name="connsiteY1" fmla="*/ 0 h 341369"/>
                <a:gd name="connsiteX2" fmla="*/ 1796683 w 1796683"/>
                <a:gd name="connsiteY2" fmla="*/ 341369 h 341369"/>
                <a:gd name="connsiteX3" fmla="*/ 0 w 1796683"/>
                <a:gd name="connsiteY3" fmla="*/ 341369 h 341369"/>
                <a:gd name="connsiteX4" fmla="*/ 0 w 179668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683" h="341369">
                  <a:moveTo>
                    <a:pt x="0" y="0"/>
                  </a:moveTo>
                  <a:lnTo>
                    <a:pt x="1796683" y="0"/>
                  </a:lnTo>
                  <a:lnTo>
                    <a:pt x="179668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69" tIns="13969" rIns="13971" bIns="1397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smtClean="0"/>
                <a:t>Superindice</a:t>
              </a:r>
              <a:endParaRPr lang="it-IT" sz="1600" kern="1200"/>
            </a:p>
          </p:txBody>
        </p:sp>
        <p:sp>
          <p:nvSpPr>
            <p:cNvPr id="35" name="Figura a mano libera 34"/>
            <p:cNvSpPr/>
            <p:nvPr/>
          </p:nvSpPr>
          <p:spPr>
            <a:xfrm>
              <a:off x="3694999" y="2130197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kern="1200" smtClean="0"/>
                <a:t>Pilastro infrastrutture</a:t>
              </a:r>
              <a:endParaRPr lang="it-IT" sz="1050" kern="1200"/>
            </a:p>
          </p:txBody>
        </p:sp>
        <p:sp>
          <p:nvSpPr>
            <p:cNvPr id="36" name="Figura a mano libera 35"/>
            <p:cNvSpPr/>
            <p:nvPr/>
          </p:nvSpPr>
          <p:spPr>
            <a:xfrm>
              <a:off x="5038631" y="1703484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1</a:t>
              </a:r>
              <a:endParaRPr lang="it-IT" sz="900" kern="1200"/>
            </a:p>
          </p:txBody>
        </p:sp>
        <p:sp>
          <p:nvSpPr>
            <p:cNvPr id="37" name="Figura a mano libera 36"/>
            <p:cNvSpPr/>
            <p:nvPr/>
          </p:nvSpPr>
          <p:spPr>
            <a:xfrm>
              <a:off x="5038631" y="2130197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2</a:t>
              </a:r>
              <a:endParaRPr lang="it-IT" sz="900" kern="1200"/>
            </a:p>
          </p:txBody>
        </p:sp>
        <p:sp>
          <p:nvSpPr>
            <p:cNvPr id="38" name="Figura a mano libera 37"/>
            <p:cNvSpPr/>
            <p:nvPr/>
          </p:nvSpPr>
          <p:spPr>
            <a:xfrm>
              <a:off x="5038631" y="2556909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 …</a:t>
              </a:r>
              <a:endParaRPr lang="it-IT" sz="900" kern="1200" dirty="0"/>
            </a:p>
          </p:txBody>
        </p:sp>
        <p:sp>
          <p:nvSpPr>
            <p:cNvPr id="39" name="Figura a mano libera 38"/>
            <p:cNvSpPr/>
            <p:nvPr/>
          </p:nvSpPr>
          <p:spPr>
            <a:xfrm>
              <a:off x="3694999" y="3410334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kern="1200" dirty="0" smtClean="0"/>
                <a:t>Pilastro Economico</a:t>
              </a:r>
              <a:endParaRPr lang="it-IT" sz="1050" kern="1200" dirty="0"/>
            </a:p>
          </p:txBody>
        </p:sp>
        <p:sp>
          <p:nvSpPr>
            <p:cNvPr id="40" name="Figura a mano libera 39"/>
            <p:cNvSpPr/>
            <p:nvPr/>
          </p:nvSpPr>
          <p:spPr>
            <a:xfrm>
              <a:off x="5038631" y="2983621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1</a:t>
              </a:r>
              <a:endParaRPr lang="it-IT" sz="900" kern="1200"/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5038631" y="3410334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2</a:t>
              </a:r>
              <a:endParaRPr lang="it-IT" sz="900" kern="1200"/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5038631" y="3837046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 …</a:t>
              </a:r>
              <a:endParaRPr lang="it-IT" sz="900" kern="1200" dirty="0"/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3694999" y="4690471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kern="1200" dirty="0" smtClean="0"/>
                <a:t>Pilastro flussi</a:t>
              </a:r>
              <a:endParaRPr lang="it-IT" sz="1050" kern="1200" dirty="0"/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5038631" y="4263759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1</a:t>
              </a:r>
              <a:endParaRPr lang="it-IT" sz="900" kern="1200"/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5038631" y="4690471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smtClean="0"/>
                <a:t>Variabile 2</a:t>
              </a:r>
              <a:endParaRPr lang="it-IT" sz="900" kern="1200"/>
            </a:p>
          </p:txBody>
        </p:sp>
        <p:sp>
          <p:nvSpPr>
            <p:cNvPr id="46" name="Figura a mano libera 45"/>
            <p:cNvSpPr/>
            <p:nvPr/>
          </p:nvSpPr>
          <p:spPr>
            <a:xfrm>
              <a:off x="5038631" y="5117184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Variabile…</a:t>
              </a:r>
              <a:endParaRPr lang="it-IT" sz="900" kern="1200" dirty="0"/>
            </a:p>
          </p:txBody>
        </p:sp>
        <p:sp>
          <p:nvSpPr>
            <p:cNvPr id="47" name="Figura a mano libera 46"/>
            <p:cNvSpPr/>
            <p:nvPr/>
          </p:nvSpPr>
          <p:spPr>
            <a:xfrm>
              <a:off x="3694999" y="5970609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kern="1200" dirty="0" smtClean="0"/>
                <a:t>Pilastro Trasporto merci e Pax</a:t>
              </a:r>
              <a:endParaRPr lang="it-IT" sz="1050" kern="1200" dirty="0"/>
            </a:p>
          </p:txBody>
        </p:sp>
        <p:sp>
          <p:nvSpPr>
            <p:cNvPr id="48" name="Figura a mano libera 47"/>
            <p:cNvSpPr/>
            <p:nvPr/>
          </p:nvSpPr>
          <p:spPr>
            <a:xfrm>
              <a:off x="5038631" y="5543896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 x1</a:t>
              </a:r>
              <a:endParaRPr lang="it-IT" sz="900" kern="1200" dirty="0"/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5038631" y="5970609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 x2</a:t>
              </a:r>
              <a:endParaRPr lang="it-IT" sz="900" kern="1200" dirty="0"/>
            </a:p>
          </p:txBody>
        </p:sp>
        <p:sp>
          <p:nvSpPr>
            <p:cNvPr id="50" name="Figura a mano libera 49"/>
            <p:cNvSpPr/>
            <p:nvPr/>
          </p:nvSpPr>
          <p:spPr>
            <a:xfrm>
              <a:off x="5038631" y="6397321"/>
              <a:ext cx="1119693" cy="341369"/>
            </a:xfrm>
            <a:custGeom>
              <a:avLst/>
              <a:gdLst>
                <a:gd name="connsiteX0" fmla="*/ 0 w 1119693"/>
                <a:gd name="connsiteY0" fmla="*/ 0 h 341369"/>
                <a:gd name="connsiteX1" fmla="*/ 1119693 w 1119693"/>
                <a:gd name="connsiteY1" fmla="*/ 0 h 341369"/>
                <a:gd name="connsiteX2" fmla="*/ 1119693 w 1119693"/>
                <a:gd name="connsiteY2" fmla="*/ 341369 h 341369"/>
                <a:gd name="connsiteX3" fmla="*/ 0 w 1119693"/>
                <a:gd name="connsiteY3" fmla="*/ 341369 h 341369"/>
                <a:gd name="connsiteX4" fmla="*/ 0 w 1119693"/>
                <a:gd name="connsiteY4" fmla="*/ 0 h 3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93" h="341369">
                  <a:moveTo>
                    <a:pt x="0" y="0"/>
                  </a:moveTo>
                  <a:lnTo>
                    <a:pt x="1119693" y="0"/>
                  </a:lnTo>
                  <a:lnTo>
                    <a:pt x="1119693" y="341369"/>
                  </a:lnTo>
                  <a:lnTo>
                    <a:pt x="0" y="34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kern="1200" dirty="0" smtClean="0"/>
                <a:t>Variabile x3</a:t>
              </a:r>
              <a:endParaRPr lang="it-IT" sz="900" kern="1200" dirty="0"/>
            </a:p>
          </p:txBody>
        </p:sp>
      </p:grpSp>
      <p:pic>
        <p:nvPicPr>
          <p:cNvPr id="51" name="Immagin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996" y="3596856"/>
            <a:ext cx="3546720" cy="406177"/>
          </a:xfrm>
          <a:prstGeom prst="rect">
            <a:avLst/>
          </a:prstGeom>
        </p:spPr>
      </p:pic>
      <p:sp>
        <p:nvSpPr>
          <p:cNvPr id="52" name="Freccia in giù 51"/>
          <p:cNvSpPr/>
          <p:nvPr/>
        </p:nvSpPr>
        <p:spPr>
          <a:xfrm>
            <a:off x="2579427" y="3057099"/>
            <a:ext cx="791570" cy="423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330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1010</Words>
  <Application>Microsoft Office PowerPoint</Application>
  <PresentationFormat>A4 (21x29,7 cm)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Wingdings</vt:lpstr>
      <vt:lpstr>Tema di Office</vt:lpstr>
      <vt:lpstr>ESTATE 2019: TREND E OPPORTUNITA’</vt:lpstr>
      <vt:lpstr>TURISMO ITALIANO: UNA DISTRIBUZIONE NON UNIFORME</vt:lpstr>
      <vt:lpstr>TURISMO ITALIANO: MERCATO OUTGOING</vt:lpstr>
      <vt:lpstr>ITALIA: UN’ECONOMIA BASATA SUL TURISMO</vt:lpstr>
      <vt:lpstr>ESTATE 2019: TURISMO STRANIERO IN ITALIA</vt:lpstr>
      <vt:lpstr>TURISMO ITALIANO</vt:lpstr>
      <vt:lpstr>LA MAPPA EUROPEA DELL’ESTATE TURISTICA 2019</vt:lpstr>
      <vt:lpstr>GRANDI EVENTI: OLIMPIADI 2026 DOPO EXPO2015</vt:lpstr>
      <vt:lpstr>SUPERINDICE: PREVISIONI PER IL TURISMO E TRASPORTI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Bianchi</dc:creator>
  <cp:lastModifiedBy>Ragaini</cp:lastModifiedBy>
  <cp:revision>3368</cp:revision>
  <cp:lastPrinted>2018-04-20T09:08:49Z</cp:lastPrinted>
  <dcterms:created xsi:type="dcterms:W3CDTF">2015-04-15T11:03:09Z</dcterms:created>
  <dcterms:modified xsi:type="dcterms:W3CDTF">2019-07-03T16:21:06Z</dcterms:modified>
</cp:coreProperties>
</file>