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751" r:id="rId2"/>
    <p:sldId id="752" r:id="rId3"/>
    <p:sldId id="750" r:id="rId4"/>
    <p:sldId id="753" r:id="rId5"/>
    <p:sldId id="735" r:id="rId6"/>
    <p:sldId id="757" r:id="rId7"/>
    <p:sldId id="756" r:id="rId8"/>
    <p:sldId id="759" r:id="rId9"/>
    <p:sldId id="755" r:id="rId10"/>
    <p:sldId id="761" r:id="rId11"/>
    <p:sldId id="760" r:id="rId12"/>
  </p:sldIdLst>
  <p:sldSz cx="9144000" cy="6858000" type="screen4x3"/>
  <p:notesSz cx="6791325" cy="987266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FF0000"/>
    <a:srgbClr val="FFFF99"/>
    <a:srgbClr val="FFFF00"/>
    <a:srgbClr val="CC0066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74" autoAdjust="0"/>
    <p:restoredTop sz="93445" autoAdjust="0"/>
  </p:normalViewPr>
  <p:slideViewPr>
    <p:cSldViewPr>
      <p:cViewPr>
        <p:scale>
          <a:sx n="100" d="100"/>
          <a:sy n="100" d="100"/>
        </p:scale>
        <p:origin x="-209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546" cy="52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64" tIns="45131" rIns="90264" bIns="45131" numCol="1" anchor="t" anchorCtr="0" compatLnSpc="1">
            <a:prstTxWarp prst="textNoShape">
              <a:avLst/>
            </a:prstTxWarp>
          </a:bodyPr>
          <a:lstStyle>
            <a:lvl1pPr defTabSz="90310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4989" y="0"/>
            <a:ext cx="2930960" cy="52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64" tIns="45131" rIns="90264" bIns="45131" numCol="1" anchor="t" anchorCtr="0" compatLnSpc="1">
            <a:prstTxWarp prst="textNoShape">
              <a:avLst/>
            </a:prstTxWarp>
          </a:bodyPr>
          <a:lstStyle>
            <a:lvl1pPr algn="r" defTabSz="90310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477"/>
            <a:ext cx="2932546" cy="451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64" tIns="45131" rIns="90264" bIns="45131" numCol="1" anchor="b" anchorCtr="0" compatLnSpc="1">
            <a:prstTxWarp prst="textNoShape">
              <a:avLst/>
            </a:prstTxWarp>
          </a:bodyPr>
          <a:lstStyle>
            <a:lvl1pPr defTabSz="90310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4989" y="9408477"/>
            <a:ext cx="2930960" cy="451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64" tIns="45131" rIns="90264" bIns="45131" numCol="1" anchor="b" anchorCtr="0" compatLnSpc="1">
            <a:prstTxWarp prst="textNoShape">
              <a:avLst/>
            </a:prstTxWarp>
          </a:bodyPr>
          <a:lstStyle>
            <a:lvl1pPr algn="r" defTabSz="90310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EF68A82-14F1-4110-898F-A709FE75B0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708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546" cy="52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57" tIns="45127" rIns="90257" bIns="45127" numCol="1" anchor="t" anchorCtr="0" compatLnSpc="1">
            <a:prstTxWarp prst="textNoShape">
              <a:avLst/>
            </a:prstTxWarp>
          </a:bodyPr>
          <a:lstStyle>
            <a:lvl1pPr defTabSz="90310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4989" y="0"/>
            <a:ext cx="2930960" cy="52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57" tIns="45127" rIns="90257" bIns="45127" numCol="1" anchor="t" anchorCtr="0" compatLnSpc="1">
            <a:prstTxWarp prst="textNoShape">
              <a:avLst/>
            </a:prstTxWarp>
          </a:bodyPr>
          <a:lstStyle>
            <a:lvl1pPr algn="r" defTabSz="90310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2475"/>
            <a:ext cx="4919663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2444" y="4667134"/>
            <a:ext cx="4961061" cy="443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57" tIns="45127" rIns="90257" bIns="45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477"/>
            <a:ext cx="2932546" cy="451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57" tIns="45127" rIns="90257" bIns="45127" numCol="1" anchor="b" anchorCtr="0" compatLnSpc="1">
            <a:prstTxWarp prst="textNoShape">
              <a:avLst/>
            </a:prstTxWarp>
          </a:bodyPr>
          <a:lstStyle>
            <a:lvl1pPr defTabSz="90310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4989" y="9408477"/>
            <a:ext cx="2930960" cy="451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57" tIns="45127" rIns="90257" bIns="45127" numCol="1" anchor="b" anchorCtr="0" compatLnSpc="1">
            <a:prstTxWarp prst="textNoShape">
              <a:avLst/>
            </a:prstTxWarp>
          </a:bodyPr>
          <a:lstStyle>
            <a:lvl1pPr algn="r" defTabSz="90310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B4DE472-3927-4BA5-8B3D-A8B0345B78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822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3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23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97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50419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47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1024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8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16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1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676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2095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2119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52400" y="6538913"/>
          <a:ext cx="19462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Fotografia Photo Editor" r:id="rId15" imgW="5447619" imgH="895238" progId="">
                  <p:embed/>
                </p:oleObj>
              </mc:Choice>
              <mc:Fallback>
                <p:oleObj name="Fotografia Photo Editor" r:id="rId15" imgW="5447619" imgH="895238" progId="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538913"/>
                        <a:ext cx="19462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BECDC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2286000" y="64770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0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1800" b="1" smtClean="0">
                <a:solidFill>
                  <a:schemeClr val="bg1"/>
                </a:solidFill>
              </a:rPr>
              <a:t>Ufficio Studi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755576" y="1493838"/>
            <a:ext cx="77048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it-IT" sz="3600" b="1" dirty="0" smtClean="0">
              <a:solidFill>
                <a:srgbClr val="CD0065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I</a:t>
            </a:r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l </a:t>
            </a:r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ruolo delle nuove professioni nel terziario di mercato</a:t>
            </a:r>
          </a:p>
          <a:p>
            <a:pPr algn="ctr" eaLnBrk="0" hangingPunct="0"/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(e, quindi, nell’economia)</a:t>
            </a:r>
            <a:endParaRPr lang="it-IT" sz="3600" b="1" dirty="0">
              <a:solidFill>
                <a:srgbClr val="CD0065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sz="2000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002060"/>
                </a:solidFill>
                <a:cs typeface="Times New Roman" pitchFamily="18" charset="0"/>
              </a:rPr>
              <a:t>ROMA</a:t>
            </a:r>
          </a:p>
          <a:p>
            <a:pPr algn="ctr"/>
            <a:r>
              <a:rPr lang="it-IT" sz="2000" b="1" dirty="0" smtClean="0">
                <a:solidFill>
                  <a:srgbClr val="002060"/>
                </a:solidFill>
                <a:cs typeface="Times New Roman" pitchFamily="18" charset="0"/>
              </a:rPr>
              <a:t>9 </a:t>
            </a:r>
            <a:r>
              <a:rPr lang="it-IT" sz="2000" b="1" dirty="0" smtClean="0">
                <a:solidFill>
                  <a:srgbClr val="002060"/>
                </a:solidFill>
                <a:cs typeface="Times New Roman" pitchFamily="18" charset="0"/>
              </a:rPr>
              <a:t>novembre 2017</a:t>
            </a:r>
            <a:endParaRPr lang="it-IT" sz="20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3" name="Immagin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188913"/>
            <a:ext cx="26416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2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-17463" y="44450"/>
            <a:ext cx="487749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F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onti</a:t>
            </a:r>
            <a:endParaRPr lang="it-IT" altLang="it-IT" sz="2800" b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175" y="577325"/>
            <a:ext cx="9109075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 altLang="it-IT" sz="1800" b="1" dirty="0" smtClean="0">
                <a:solidFill>
                  <a:srgbClr val="CC0066"/>
                </a:solidFill>
              </a:rPr>
              <a:t>chart 1: </a:t>
            </a:r>
            <a:r>
              <a:rPr lang="it-IT" altLang="it-IT" sz="1800" dirty="0"/>
              <a:t>elaborazioni USC su dati Commissione Europea - AMECO e U.S. Bureau </a:t>
            </a:r>
            <a:r>
              <a:rPr lang="it-IT" altLang="it-IT" sz="1800" dirty="0" err="1"/>
              <a:t>of</a:t>
            </a:r>
            <a:r>
              <a:rPr lang="it-IT" altLang="it-IT" sz="1800" dirty="0"/>
              <a:t> </a:t>
            </a:r>
            <a:r>
              <a:rPr lang="it-IT" altLang="it-IT" sz="1800" dirty="0" err="1"/>
              <a:t>Economic</a:t>
            </a:r>
            <a:r>
              <a:rPr lang="it-IT" altLang="it-IT" sz="1800" dirty="0"/>
              <a:t> </a:t>
            </a:r>
            <a:r>
              <a:rPr lang="it-IT" altLang="it-IT" sz="1800" dirty="0" err="1"/>
              <a:t>Analysis</a:t>
            </a:r>
            <a:r>
              <a:rPr lang="it-IT" altLang="it-IT" sz="1800" dirty="0"/>
              <a:t> (BEA).</a:t>
            </a:r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2: </a:t>
            </a:r>
            <a:r>
              <a:rPr lang="it-IT" altLang="it-IT" sz="1800" dirty="0"/>
              <a:t>elaborazioni USC </a:t>
            </a:r>
            <a:r>
              <a:rPr lang="it-IT" altLang="it-IT" sz="1800" dirty="0" smtClean="0"/>
              <a:t> su </a:t>
            </a:r>
            <a:r>
              <a:rPr lang="it-IT" altLang="it-IT" sz="1800" dirty="0"/>
              <a:t>dati Eurostat.</a:t>
            </a:r>
            <a:endParaRPr lang="it-IT" altLang="it-IT" sz="1800" dirty="0">
              <a:solidFill>
                <a:srgbClr val="000000"/>
              </a:solidFill>
            </a:endParaRPr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3:</a:t>
            </a:r>
            <a:r>
              <a:rPr lang="it-IT" altLang="it-IT" sz="1800" dirty="0" smtClean="0"/>
              <a:t> </a:t>
            </a:r>
            <a:r>
              <a:rPr lang="it-IT" altLang="it-IT" sz="1800" dirty="0"/>
              <a:t>elaborazioni USC su dati </a:t>
            </a:r>
            <a:r>
              <a:rPr lang="it-IT" altLang="it-IT" sz="1800" dirty="0" smtClean="0"/>
              <a:t>Istat - Forze di Lavoro e </a:t>
            </a:r>
            <a:r>
              <a:rPr lang="it-IT" altLang="it-IT" sz="1800" dirty="0"/>
              <a:t>MEF - Dipartimento delle Finanze, Dichiarazioni Fiscali Anno d’Imposta 2008 e </a:t>
            </a:r>
            <a:r>
              <a:rPr lang="it-IT" altLang="it-IT" sz="1800" dirty="0" smtClean="0"/>
              <a:t>2015.</a:t>
            </a:r>
            <a:endParaRPr lang="it-IT" altLang="it-IT" sz="1800" dirty="0"/>
          </a:p>
          <a:p>
            <a:pPr algn="just" eaLnBrk="1" hangingPunct="1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4: </a:t>
            </a:r>
            <a:r>
              <a:rPr lang="it-IT" altLang="it-IT" sz="1800" dirty="0"/>
              <a:t>elaborazioni USC su dati </a:t>
            </a:r>
            <a:r>
              <a:rPr lang="it-IT" altLang="it-IT" sz="1800" dirty="0" smtClean="0"/>
              <a:t>MEF </a:t>
            </a:r>
            <a:r>
              <a:rPr lang="it-IT" altLang="it-IT" sz="1800" dirty="0"/>
              <a:t>- Dipartimento delle Finanze, Dichiarazioni Fiscali Anno d’Imposta 2008 e </a:t>
            </a:r>
            <a:r>
              <a:rPr lang="it-IT" altLang="it-IT" sz="1800" dirty="0" smtClean="0"/>
              <a:t>2015.</a:t>
            </a:r>
            <a:endParaRPr lang="it-IT" altLang="it-IT" sz="1800" dirty="0"/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5-6:</a:t>
            </a:r>
            <a:r>
              <a:rPr lang="it-IT" altLang="it-IT" sz="1800" dirty="0" smtClean="0"/>
              <a:t> </a:t>
            </a:r>
            <a:r>
              <a:rPr lang="it-IT" altLang="it-IT" sz="1800" dirty="0"/>
              <a:t>elaborazioni USC su dati Istat -</a:t>
            </a:r>
            <a:r>
              <a:rPr lang="it-IT" altLang="it-IT" sz="1800" dirty="0" smtClean="0"/>
              <a:t> Contabilità Nazionale </a:t>
            </a:r>
            <a:r>
              <a:rPr lang="it-IT" altLang="it-IT" sz="1800" dirty="0"/>
              <a:t>e MEF - Dipartimento delle Finanze, Dichiarazioni Fiscali Anno d’Imposta 2008 e 2015.</a:t>
            </a:r>
          </a:p>
          <a:p>
            <a:pPr algn="just"/>
            <a:r>
              <a:rPr lang="it-IT" altLang="it-IT" sz="1800" b="1" dirty="0" smtClean="0">
                <a:solidFill>
                  <a:srgbClr val="CC0066"/>
                </a:solidFill>
              </a:rPr>
              <a:t>chart 7: </a:t>
            </a:r>
            <a:r>
              <a:rPr lang="it-IT" altLang="it-IT" sz="1800" dirty="0"/>
              <a:t>elaborazioni USC su dati MEF - Dipartimento delle Finanze, Dichiarazioni Fiscali Anno d’Imposta 2008 e </a:t>
            </a:r>
            <a:r>
              <a:rPr lang="it-IT" altLang="it-IT" sz="1800" dirty="0" smtClean="0"/>
              <a:t>2015.</a:t>
            </a:r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8: </a:t>
            </a:r>
            <a:r>
              <a:rPr lang="it-IT" altLang="it-IT" sz="1800" dirty="0" smtClean="0"/>
              <a:t>elaborazioni </a:t>
            </a:r>
            <a:r>
              <a:rPr lang="it-IT" altLang="it-IT" sz="1800" dirty="0"/>
              <a:t>USC su dati </a:t>
            </a:r>
            <a:r>
              <a:rPr lang="it-IT" altLang="it-IT" sz="1800" dirty="0" smtClean="0"/>
              <a:t>World </a:t>
            </a:r>
            <a:r>
              <a:rPr lang="it-IT" altLang="it-IT" sz="1800" dirty="0" err="1" smtClean="0"/>
              <a:t>Bank</a:t>
            </a:r>
            <a:r>
              <a:rPr lang="it-IT" altLang="it-IT" sz="1800" dirty="0" smtClean="0"/>
              <a:t> - </a:t>
            </a:r>
            <a:r>
              <a:rPr lang="it-IT" altLang="it-IT" sz="1800" dirty="0" err="1" smtClean="0"/>
              <a:t>Doing</a:t>
            </a:r>
            <a:r>
              <a:rPr lang="it-IT" altLang="it-IT" sz="1800" dirty="0" smtClean="0"/>
              <a:t> Business, </a:t>
            </a:r>
            <a:r>
              <a:rPr lang="it-IT" altLang="it-IT" sz="1800" dirty="0" err="1" smtClean="0"/>
              <a:t>European</a:t>
            </a:r>
            <a:r>
              <a:rPr lang="it-IT" altLang="it-IT" sz="1800" dirty="0" smtClean="0"/>
              <a:t> </a:t>
            </a:r>
            <a:r>
              <a:rPr lang="it-IT" altLang="it-IT" sz="1800" dirty="0" err="1" smtClean="0"/>
              <a:t>Payment</a:t>
            </a:r>
            <a:r>
              <a:rPr lang="it-IT" altLang="it-IT" sz="1800" dirty="0" smtClean="0"/>
              <a:t> Index - </a:t>
            </a:r>
            <a:r>
              <a:rPr lang="it-IT" altLang="it-IT" sz="1800" dirty="0" err="1" smtClean="0"/>
              <a:t>Intrum</a:t>
            </a:r>
            <a:r>
              <a:rPr lang="it-IT" altLang="it-IT" sz="1800" dirty="0" smtClean="0"/>
              <a:t> </a:t>
            </a:r>
            <a:r>
              <a:rPr lang="it-IT" altLang="it-IT" sz="1800" dirty="0" err="1" smtClean="0"/>
              <a:t>Justitia</a:t>
            </a:r>
            <a:r>
              <a:rPr lang="it-IT" altLang="it-IT" sz="1800" dirty="0" smtClean="0"/>
              <a:t>, Istat e Commissione Europea -  AMECO, Eurostat.</a:t>
            </a:r>
            <a:endParaRPr lang="it-IT" altLang="it-IT" sz="1800" b="1" dirty="0">
              <a:solidFill>
                <a:srgbClr val="CC0066"/>
              </a:solidFill>
            </a:endParaRPr>
          </a:p>
          <a:p>
            <a:pPr algn="just" eaLnBrk="1" hangingPunct="1"/>
            <a:endParaRPr lang="it-IT" altLang="it-IT" sz="1400" b="1" dirty="0">
              <a:solidFill>
                <a:srgbClr val="CC0066"/>
              </a:solidFill>
            </a:endParaRPr>
          </a:p>
          <a:p>
            <a:pPr algn="just" eaLnBrk="1" hangingPunct="1"/>
            <a:r>
              <a:rPr lang="it-IT" altLang="it-IT" sz="1400" b="1" dirty="0">
                <a:solidFill>
                  <a:srgbClr val="0000FF"/>
                </a:solidFill>
              </a:rPr>
              <a:t>Indicazioni metodologiche</a:t>
            </a:r>
          </a:p>
          <a:p>
            <a:pPr algn="just" eaLnBrk="1" hangingPunct="1"/>
            <a:r>
              <a:rPr lang="it-IT" altLang="it-IT" sz="1400" dirty="0"/>
              <a:t>Il totale dei professionisti </a:t>
            </a:r>
            <a:r>
              <a:rPr lang="it-IT" altLang="it-IT" sz="1400" i="1" dirty="0"/>
              <a:t>non </a:t>
            </a:r>
            <a:r>
              <a:rPr lang="it-IT" altLang="it-IT" sz="1400" i="1" dirty="0" err="1"/>
              <a:t>ordinistici</a:t>
            </a:r>
            <a:r>
              <a:rPr lang="it-IT" altLang="it-IT" sz="1400" dirty="0"/>
              <a:t> è stato stimato a livello di Divisione, Gruppo, Classe o Categoria ATECO, laddove il dato del Dipartimento delle Finanze è risultato criptato per la tutela del segreto statistico, imputando convenzionalmente un numero pari a 2. Il numero di </a:t>
            </a:r>
            <a:r>
              <a:rPr lang="it-IT" altLang="it-IT" sz="1400" dirty="0" smtClean="0"/>
              <a:t>professionisti </a:t>
            </a:r>
            <a:r>
              <a:rPr lang="it-IT" altLang="it-IT" sz="1400" i="1" dirty="0" err="1"/>
              <a:t>ordinistici</a:t>
            </a:r>
            <a:r>
              <a:rPr lang="it-IT" altLang="it-IT" sz="1400" dirty="0"/>
              <a:t> è stato ottenuto per differenza, sottraendo dal totale dei liberi professionisti di fonte Istat, l’ammontare dei </a:t>
            </a:r>
            <a:r>
              <a:rPr lang="it-IT" altLang="it-IT" sz="1400" i="1" dirty="0"/>
              <a:t>non </a:t>
            </a:r>
            <a:r>
              <a:rPr lang="it-IT" altLang="it-IT" sz="1400" i="1" dirty="0" err="1"/>
              <a:t>ordinistici</a:t>
            </a:r>
            <a:r>
              <a:rPr lang="it-IT" altLang="it-IT" sz="1400" dirty="0"/>
              <a:t> desunti dai dati delle Dichiarazioni Fiscali. Il reddito prodotto dai liberi professionisti nel complesso e dai </a:t>
            </a:r>
            <a:r>
              <a:rPr lang="it-IT" altLang="it-IT" sz="1400" i="1" dirty="0"/>
              <a:t>non </a:t>
            </a:r>
            <a:r>
              <a:rPr lang="it-IT" altLang="it-IT" sz="1400" i="1" dirty="0" err="1"/>
              <a:t>ordinistici</a:t>
            </a:r>
            <a:r>
              <a:rPr lang="it-IT" altLang="it-IT" sz="1400" dirty="0"/>
              <a:t> è derivato dai dati delle Dichiarazioni Fiscali, ottenendo per sottrazione dei </a:t>
            </a:r>
            <a:r>
              <a:rPr lang="it-IT" altLang="it-IT" sz="1400" i="1" dirty="0"/>
              <a:t>non </a:t>
            </a:r>
            <a:r>
              <a:rPr lang="it-IT" altLang="it-IT" sz="1400" i="1" dirty="0" err="1"/>
              <a:t>ordinistici</a:t>
            </a:r>
            <a:r>
              <a:rPr lang="it-IT" altLang="it-IT" sz="1400" dirty="0"/>
              <a:t> dal totale, il reddito degli </a:t>
            </a:r>
            <a:r>
              <a:rPr lang="it-IT" altLang="it-IT" sz="1400" i="1" dirty="0" err="1"/>
              <a:t>ordinistici</a:t>
            </a:r>
            <a:r>
              <a:rPr lang="it-IT" altLang="it-IT" sz="1400" dirty="0"/>
              <a:t>.</a:t>
            </a:r>
          </a:p>
          <a:p>
            <a:pPr algn="just" eaLnBrk="1" hangingPunct="1"/>
            <a:endParaRPr lang="it-IT" altLang="it-IT" sz="1400" i="1" dirty="0"/>
          </a:p>
          <a:p>
            <a:pPr algn="just" eaLnBrk="1" hangingPunct="1"/>
            <a:r>
              <a:rPr lang="it-IT" altLang="it-IT" sz="2000" i="1" dirty="0"/>
              <a:t>La presentazione è stata redatta con le informazioni disponibili al </a:t>
            </a:r>
            <a:r>
              <a:rPr lang="it-IT" altLang="it-IT" sz="2000" i="1" dirty="0" smtClean="0"/>
              <a:t>3 novembre 2017.</a:t>
            </a:r>
            <a:endParaRPr lang="it-IT" altLang="it-IT" sz="2000" i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9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755576" y="1493838"/>
            <a:ext cx="77048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it-IT" sz="3600" b="1" dirty="0" smtClean="0">
              <a:solidFill>
                <a:srgbClr val="CD0065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Il </a:t>
            </a:r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ruolo delle nuove professioni nel terziario di mercato</a:t>
            </a:r>
          </a:p>
          <a:p>
            <a:pPr algn="ctr" eaLnBrk="0" hangingPunct="0"/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(e, quindi, nell’economia)</a:t>
            </a:r>
            <a:endParaRPr lang="it-IT" sz="3600" b="1" dirty="0">
              <a:solidFill>
                <a:srgbClr val="CD0065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sz="2000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002060"/>
                </a:solidFill>
                <a:cs typeface="Times New Roman" pitchFamily="18" charset="0"/>
              </a:rPr>
              <a:t>ROMA</a:t>
            </a:r>
          </a:p>
          <a:p>
            <a:pPr algn="ctr"/>
            <a:r>
              <a:rPr lang="it-IT" sz="2000" b="1" dirty="0" smtClean="0">
                <a:solidFill>
                  <a:srgbClr val="002060"/>
                </a:solidFill>
                <a:cs typeface="Times New Roman" pitchFamily="18" charset="0"/>
              </a:rPr>
              <a:t>9 novembre 2017</a:t>
            </a:r>
            <a:endParaRPr lang="it-IT" sz="20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3" name="Immagin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188913"/>
            <a:ext cx="26416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2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496" y="37771"/>
            <a:ext cx="8424936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L’evoluzione 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dell’occupazione settoriale</a:t>
            </a:r>
          </a:p>
          <a:p>
            <a:pPr>
              <a:lnSpc>
                <a:spcPct val="85000"/>
              </a:lnSpc>
            </a:pPr>
            <a:r>
              <a:rPr lang="it-IT" altLang="it-IT" sz="2800" b="1" dirty="0">
                <a:solidFill>
                  <a:srgbClr val="CC0066"/>
                </a:solidFill>
                <a:cs typeface="Times New Roman" pitchFamily="18" charset="0"/>
              </a:rPr>
              <a:t>q</a:t>
            </a:r>
            <a:r>
              <a:rPr lang="it-IT" altLang="it-IT" sz="2800" b="1" dirty="0" smtClean="0">
                <a:solidFill>
                  <a:srgbClr val="CC0066"/>
                </a:solidFill>
                <a:cs typeface="Times New Roman" pitchFamily="18" charset="0"/>
              </a:rPr>
              <a:t>uote % sul totale</a:t>
            </a:r>
            <a:endParaRPr lang="it-IT" altLang="it-IT" sz="28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5199"/>
            <a:ext cx="5434806" cy="5454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1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9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-27384"/>
            <a:ext cx="9036496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sz="3200" b="1" dirty="0">
                <a:solidFill>
                  <a:srgbClr val="CC0066"/>
                </a:solidFill>
                <a:cs typeface="Times New Roman" pitchFamily="18" charset="0"/>
              </a:rPr>
              <a:t>G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li </a:t>
            </a:r>
            <a:r>
              <a:rPr lang="it-IT" altLang="it-IT" sz="3200" b="1" dirty="0">
                <a:solidFill>
                  <a:srgbClr val="CC0066"/>
                </a:solidFill>
                <a:cs typeface="Times New Roman" pitchFamily="18" charset="0"/>
              </a:rPr>
              <a:t>occupati 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indipendenti: alcuni confronti internazionali - quote % sul totale occupati</a:t>
            </a:r>
            <a:endParaRPr lang="it-IT" altLang="it-IT" sz="32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677275" y="6380559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2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52857"/>
            <a:ext cx="5616624" cy="581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ttangolo 5"/>
          <p:cNvSpPr/>
          <p:nvPr/>
        </p:nvSpPr>
        <p:spPr bwMode="auto">
          <a:xfrm>
            <a:off x="179512" y="2780928"/>
            <a:ext cx="5616624" cy="2592288"/>
          </a:xfrm>
          <a:prstGeom prst="rect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6012160" y="1340768"/>
            <a:ext cx="2664296" cy="36004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i="1" dirty="0" smtClean="0">
                <a:solidFill>
                  <a:srgbClr val="FF0000"/>
                </a:solidFill>
              </a:rPr>
              <a:t>m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entre si</a:t>
            </a:r>
            <a:r>
              <a:rPr kumimoji="0" lang="it-IT" sz="2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riduce il numero di imprenditori senza dipendenti aumentano i professionisti e, in particolare, i nuovi </a:t>
            </a:r>
            <a:r>
              <a:rPr kumimoji="0" lang="it-IT" sz="2400" b="1" i="1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professionisti…</a:t>
            </a:r>
            <a:endParaRPr kumimoji="0" lang="it-IT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64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0" y="5611189"/>
            <a:ext cx="9144000" cy="127419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b="1" i="1" dirty="0">
                <a:cs typeface="Times New Roman" pitchFamily="18" charset="0"/>
              </a:rPr>
              <a:t>i</a:t>
            </a:r>
            <a:r>
              <a:rPr lang="it-IT" altLang="it-IT" b="1" i="1" dirty="0" smtClean="0">
                <a:cs typeface="Times New Roman" pitchFamily="18" charset="0"/>
              </a:rPr>
              <a:t>l </a:t>
            </a:r>
            <a:r>
              <a:rPr lang="it-IT" altLang="it-IT" b="1" i="1" dirty="0">
                <a:cs typeface="Times New Roman" pitchFamily="18" charset="0"/>
              </a:rPr>
              <a:t>perimetro di riferimento è rappresentato dal numero di soggetti che esercitano abitualmente un’arte o una professione ex art. 50 TUIR e risultano iscritti alla Gestione Separata </a:t>
            </a:r>
            <a:r>
              <a:rPr lang="it-IT" altLang="it-IT" b="1" i="1" dirty="0" smtClean="0">
                <a:cs typeface="Times New Roman" pitchFamily="18" charset="0"/>
              </a:rPr>
              <a:t>dell’INPS più i «quadri LM» per il regime agevolato</a:t>
            </a:r>
            <a:endParaRPr lang="it-IT" altLang="it-IT" b="1" i="1" dirty="0">
              <a:cs typeface="Times New Roman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31557"/>
            <a:ext cx="8388424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200" b="1" dirty="0">
                <a:solidFill>
                  <a:srgbClr val="CC0066"/>
                </a:solidFill>
                <a:cs typeface="Times New Roman" pitchFamily="18" charset="0"/>
              </a:rPr>
              <a:t>O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ccupati 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totali e professionisti</a:t>
            </a:r>
          </a:p>
          <a:p>
            <a:pPr>
              <a:lnSpc>
                <a:spcPct val="85000"/>
              </a:lnSpc>
            </a:pPr>
            <a:r>
              <a:rPr lang="it-IT" altLang="it-IT" sz="2800" b="1" dirty="0" smtClean="0">
                <a:solidFill>
                  <a:srgbClr val="CC0066"/>
                </a:solidFill>
                <a:cs typeface="Times New Roman" pitchFamily="18" charset="0"/>
              </a:rPr>
              <a:t>Italia, migliaia di persone, peso % e var. ass. e %</a:t>
            </a:r>
            <a:endParaRPr lang="it-IT" altLang="it-IT" sz="28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3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37" y="980728"/>
            <a:ext cx="881455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10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44450"/>
            <a:ext cx="8675688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N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ei </a:t>
            </a: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servizi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di mercato opera </a:t>
            </a: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il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97% </a:t>
            </a: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delle </a:t>
            </a:r>
            <a:r>
              <a:rPr lang="it-IT" altLang="it-IT" sz="3600" b="1" i="1" dirty="0">
                <a:solidFill>
                  <a:srgbClr val="CC0066"/>
                </a:solidFill>
                <a:cs typeface="Times New Roman" pitchFamily="18" charset="0"/>
              </a:rPr>
              <a:t>professioni non </a:t>
            </a:r>
            <a:r>
              <a:rPr lang="it-IT" altLang="it-IT" sz="3600" b="1" i="1" dirty="0" err="1">
                <a:solidFill>
                  <a:srgbClr val="CC0066"/>
                </a:solidFill>
                <a:cs typeface="Times New Roman" pitchFamily="18" charset="0"/>
              </a:rPr>
              <a:t>ordinistiche</a:t>
            </a:r>
            <a:endParaRPr lang="it-IT" altLang="it-IT" sz="28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4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3356"/>
            <a:ext cx="5654314" cy="5101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818" y="1060496"/>
            <a:ext cx="1258454" cy="510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 bwMode="auto">
          <a:xfrm>
            <a:off x="3995936" y="2132856"/>
            <a:ext cx="648072" cy="3528392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" name="Connettore 2 3"/>
          <p:cNvCxnSpPr/>
          <p:nvPr/>
        </p:nvCxnSpPr>
        <p:spPr bwMode="auto">
          <a:xfrm flipH="1">
            <a:off x="3275856" y="5661248"/>
            <a:ext cx="720080" cy="576064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6" name="Rettangolo 5"/>
          <p:cNvSpPr/>
          <p:nvPr/>
        </p:nvSpPr>
        <p:spPr bwMode="auto">
          <a:xfrm>
            <a:off x="1547664" y="6239105"/>
            <a:ext cx="7344816" cy="476672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cioè 334mila (325mila+9mila “altri”) su </a:t>
            </a:r>
            <a:r>
              <a:rPr lang="it-IT" b="1" dirty="0">
                <a:solidFill>
                  <a:srgbClr val="FF0000"/>
                </a:solidFill>
              </a:rPr>
              <a:t>344mila</a:t>
            </a:r>
          </a:p>
        </p:txBody>
      </p:sp>
      <p:sp>
        <p:nvSpPr>
          <p:cNvPr id="10" name="Ovale 9"/>
          <p:cNvSpPr/>
          <p:nvPr/>
        </p:nvSpPr>
        <p:spPr bwMode="auto">
          <a:xfrm>
            <a:off x="5940152" y="2132856"/>
            <a:ext cx="864096" cy="50405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e 10"/>
          <p:cNvSpPr/>
          <p:nvPr/>
        </p:nvSpPr>
        <p:spPr bwMode="auto">
          <a:xfrm>
            <a:off x="5940152" y="3068960"/>
            <a:ext cx="864096" cy="50405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052736"/>
            <a:ext cx="201622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44450"/>
            <a:ext cx="8675688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I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l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reddito prodotto da dipendenti e autonomi in termini pro capite (euro)</a:t>
            </a:r>
            <a:endParaRPr lang="it-IT" altLang="it-IT" sz="28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5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20891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33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-27384"/>
            <a:ext cx="9144000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I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l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reddito (aggregato) prodotto da dipendenti e autonomi</a:t>
            </a:r>
            <a:endParaRPr lang="it-IT" altLang="it-IT" sz="28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6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6028531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052736"/>
            <a:ext cx="259228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ttangolo 5"/>
          <p:cNvSpPr/>
          <p:nvPr/>
        </p:nvSpPr>
        <p:spPr bwMode="auto">
          <a:xfrm>
            <a:off x="179512" y="6093296"/>
            <a:ext cx="8280920" cy="576064"/>
          </a:xfrm>
          <a:prstGeom prst="rect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0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-2738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sz="3000" b="1" dirty="0">
                <a:solidFill>
                  <a:srgbClr val="CC0066"/>
                </a:solidFill>
                <a:cs typeface="Times New Roman" pitchFamily="18" charset="0"/>
              </a:rPr>
              <a:t>A</a:t>
            </a:r>
            <a:r>
              <a:rPr lang="it-IT" altLang="it-IT" sz="3000" b="1" dirty="0" smtClean="0">
                <a:solidFill>
                  <a:srgbClr val="CC0066"/>
                </a:solidFill>
                <a:cs typeface="Times New Roman" pitchFamily="18" charset="0"/>
              </a:rPr>
              <a:t>lcune </a:t>
            </a:r>
            <a:r>
              <a:rPr lang="it-IT" altLang="it-IT" sz="3000" b="1" dirty="0" smtClean="0">
                <a:solidFill>
                  <a:srgbClr val="CC0066"/>
                </a:solidFill>
                <a:cs typeface="Times New Roman" pitchFamily="18" charset="0"/>
              </a:rPr>
              <a:t>tipologie di nuovi professionisti (2015)</a:t>
            </a:r>
            <a:endParaRPr lang="it-IT" altLang="it-IT" sz="30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820472" y="-27383"/>
            <a:ext cx="360040" cy="36004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7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476672"/>
            <a:ext cx="4860032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76672"/>
            <a:ext cx="144016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76672"/>
            <a:ext cx="1512168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476672"/>
            <a:ext cx="144016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asellaDiTesto 1"/>
          <p:cNvSpPr txBox="1"/>
          <p:nvPr/>
        </p:nvSpPr>
        <p:spPr>
          <a:xfrm>
            <a:off x="1311088" y="620688"/>
            <a:ext cx="2036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b="1" i="1" dirty="0"/>
              <a:t>c</a:t>
            </a:r>
            <a:r>
              <a:rPr lang="it-IT" sz="2200" b="1" i="1" dirty="0" smtClean="0"/>
              <a:t>odici ATECO</a:t>
            </a:r>
            <a:endParaRPr lang="it-IT" sz="2200" b="1" i="1" dirty="0"/>
          </a:p>
        </p:txBody>
      </p:sp>
    </p:spTree>
    <p:extLst>
      <p:ext uri="{BB962C8B-B14F-4D97-AF65-F5344CB8AC3E}">
        <p14:creationId xmlns:p14="http://schemas.microsoft.com/office/powerpoint/2010/main" val="48330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78801"/>
            <a:ext cx="8374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32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</a:t>
            </a:r>
            <a:r>
              <a:rPr lang="it-IT" sz="32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contesto: produttività-competitività</a:t>
            </a:r>
            <a:endParaRPr lang="it-IT" sz="3200" b="1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1"/>
          <a:stretch/>
        </p:blipFill>
        <p:spPr bwMode="auto">
          <a:xfrm>
            <a:off x="107504" y="658812"/>
            <a:ext cx="8928992" cy="619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8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31198</TotalTime>
  <Words>503</Words>
  <Application>Microsoft Office PowerPoint</Application>
  <PresentationFormat>Presentazione su schermo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Struttura predefinita</vt:lpstr>
      <vt:lpstr>Fotografia Photo Editor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Prometeia Calcolo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Claudia Lipparini</dc:creator>
  <cp:lastModifiedBy>Ragaini</cp:lastModifiedBy>
  <cp:revision>1106</cp:revision>
  <cp:lastPrinted>2017-10-27T08:53:11Z</cp:lastPrinted>
  <dcterms:created xsi:type="dcterms:W3CDTF">2005-05-17T15:30:15Z</dcterms:created>
  <dcterms:modified xsi:type="dcterms:W3CDTF">2017-11-07T10:45:00Z</dcterms:modified>
</cp:coreProperties>
</file>