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34" r:id="rId2"/>
    <p:sldId id="634" r:id="rId3"/>
    <p:sldId id="651" r:id="rId4"/>
    <p:sldId id="648" r:id="rId5"/>
    <p:sldId id="621" r:id="rId6"/>
    <p:sldId id="652" r:id="rId7"/>
    <p:sldId id="642" r:id="rId8"/>
    <p:sldId id="644" r:id="rId9"/>
    <p:sldId id="636" r:id="rId10"/>
  </p:sldIdLst>
  <p:sldSz cx="9144000" cy="6858000" type="screen4x3"/>
  <p:notesSz cx="9926638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66FF"/>
    <a:srgbClr val="FF3300"/>
    <a:srgbClr val="008000"/>
    <a:srgbClr val="000099"/>
    <a:srgbClr val="CC0066"/>
    <a:srgbClr val="00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209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4663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4662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8588"/>
            <a:ext cx="4284663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78588"/>
            <a:ext cx="4284662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7BB71B9-BFAE-4ADB-8263-788C015725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702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4663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5463" y="0"/>
            <a:ext cx="4284662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2788" y="519113"/>
            <a:ext cx="3384550" cy="2538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13100"/>
            <a:ext cx="7253288" cy="305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8588"/>
            <a:ext cx="4284663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5463" y="6478588"/>
            <a:ext cx="4284662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CF7492B-54CC-47EA-BAA9-C0BD06589CE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050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D128-0423-4AE2-A13C-16B3C466A4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CB6FB-6930-40C3-86DD-85D57BCF2F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22AC4-82F3-4DB4-8C39-29609E6182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4C2FA-8C03-4BDA-92AF-A9BDB16DB0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6399-6B71-48EC-A5BE-057DA78A0D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34266-E117-41C6-AA43-978FE5F9FE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E122-F60D-41EE-B05A-45DFA334B5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AA15D-EC99-4E49-A5D0-8964D243A7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984CD-FCA2-4F89-B9AD-0F665AB16D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29DDC-DF46-4107-A302-466F0DD674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416D3-A7F8-4563-A948-E3CA0A2429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16D1705F-1ACE-4F84-BFD5-79D9A7E1C8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533400" y="836613"/>
            <a:ext cx="8077200" cy="484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4000" b="1">
                <a:solidFill>
                  <a:srgbClr val="CC0066"/>
                </a:solidFill>
                <a:latin typeface="Arial" charset="0"/>
              </a:rPr>
              <a:t>economie locali, servizi di mercato e imprenditoria giovanile</a:t>
            </a:r>
          </a:p>
          <a:p>
            <a:pPr algn="ctr"/>
            <a:endParaRPr lang="it-IT" sz="4000" b="1">
              <a:solidFill>
                <a:srgbClr val="CC0066"/>
              </a:solidFill>
              <a:latin typeface="Arial" charset="0"/>
            </a:endParaRPr>
          </a:p>
          <a:p>
            <a:pPr algn="ctr"/>
            <a:r>
              <a:rPr lang="it-IT" sz="3200" b="1">
                <a:solidFill>
                  <a:srgbClr val="000099"/>
                </a:solidFill>
                <a:latin typeface="Arial" charset="0"/>
              </a:rPr>
              <a:t>conferenza stampa</a:t>
            </a:r>
          </a:p>
          <a:p>
            <a:pPr algn="ctr"/>
            <a:endParaRPr lang="it-IT" b="1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it-IT" b="1">
                <a:solidFill>
                  <a:srgbClr val="000099"/>
                </a:solidFill>
                <a:latin typeface="Arial" charset="0"/>
              </a:rPr>
              <a:t>VENEZIA</a:t>
            </a:r>
          </a:p>
          <a:p>
            <a:pPr algn="ctr"/>
            <a:r>
              <a:rPr lang="it-IT" b="1">
                <a:solidFill>
                  <a:srgbClr val="000099"/>
                </a:solidFill>
                <a:latin typeface="Arial" charset="0"/>
              </a:rPr>
              <a:t>15 novembre 2013</a:t>
            </a:r>
          </a:p>
          <a:p>
            <a:pPr algn="ctr"/>
            <a:endParaRPr lang="it-IT" sz="1600" b="1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it-IT" sz="1600" b="1">
                <a:solidFill>
                  <a:srgbClr val="000099"/>
                </a:solidFill>
                <a:latin typeface="Arial" charset="0"/>
              </a:rPr>
              <a:t>MARIANO BELLA</a:t>
            </a:r>
          </a:p>
          <a:p>
            <a:pPr algn="ctr"/>
            <a:r>
              <a:rPr lang="it-IT" sz="1600" b="1">
                <a:solidFill>
                  <a:srgbClr val="000099"/>
                </a:solidFill>
                <a:latin typeface="Arial" charset="0"/>
              </a:rPr>
              <a:t>DIRETTORE UFFICIO STUDI CONFCOMMERCIO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9388" y="6011863"/>
            <a:ext cx="88233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1400" i="1">
                <a:latin typeface="Arial" charset="0"/>
              </a:rPr>
              <a:t>Tutte le elaborazioni sono state curate dall’Ufficio Studi Confcommercio su dati di fonte Istat, Unioncamere, Ocse, Commissione Europea, Banca d’Italia, Banca Mondiale; i riferimenti tecnici sono in Rapporto sulle Economie Territoriali e il Terziario di Mercato, Ufficio Studi Confcommercio, novembre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71438" y="34925"/>
            <a:ext cx="9072562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nuovo quadro macroeconomico 2014 con previsione del Pil in peggioramento</a:t>
            </a:r>
          </a:p>
        </p:txBody>
      </p:sp>
      <p:sp>
        <p:nvSpPr>
          <p:cNvPr id="16386" name="Rectangle 47"/>
          <p:cNvSpPr>
            <a:spLocks noChangeArrowheads="1"/>
          </p:cNvSpPr>
          <p:nvPr/>
        </p:nvSpPr>
        <p:spPr bwMode="auto">
          <a:xfrm>
            <a:off x="7380288" y="6388100"/>
            <a:ext cx="539750" cy="404813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1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316663"/>
            <a:ext cx="11160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00" y="1196975"/>
            <a:ext cx="8755063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5229225"/>
            <a:ext cx="52562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71438" y="34925"/>
            <a:ext cx="63722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congiuntura incerta</a:t>
            </a:r>
          </a:p>
          <a:p>
            <a:pPr eaLnBrk="0" hangingPunct="0">
              <a:lnSpc>
                <a:spcPct val="85000"/>
              </a:lnSpc>
            </a:pPr>
            <a:r>
              <a:rPr lang="it-IT" sz="2800" b="1">
                <a:solidFill>
                  <a:srgbClr val="CC0066"/>
                </a:solidFill>
                <a:latin typeface="Arial" charset="0"/>
              </a:rPr>
              <a:t>alcuni indici gennaio 2012=100</a:t>
            </a:r>
          </a:p>
        </p:txBody>
      </p:sp>
      <p:sp>
        <p:nvSpPr>
          <p:cNvPr id="17410" name="Rectangle 47"/>
          <p:cNvSpPr>
            <a:spLocks noChangeArrowheads="1"/>
          </p:cNvSpPr>
          <p:nvPr/>
        </p:nvSpPr>
        <p:spPr bwMode="auto">
          <a:xfrm>
            <a:off x="7380288" y="187325"/>
            <a:ext cx="539750" cy="404813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2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115888"/>
            <a:ext cx="11160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81075"/>
            <a:ext cx="89646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71438" y="34925"/>
            <a:ext cx="7021512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ammettere la malattia italiana da bassa crescita, senza adombrarsi</a:t>
            </a:r>
          </a:p>
        </p:txBody>
      </p:sp>
      <p:sp>
        <p:nvSpPr>
          <p:cNvPr id="18434" name="Rectangle 47"/>
          <p:cNvSpPr>
            <a:spLocks noChangeArrowheads="1"/>
          </p:cNvSpPr>
          <p:nvPr/>
        </p:nvSpPr>
        <p:spPr bwMode="auto">
          <a:xfrm>
            <a:off x="7380288" y="71438"/>
            <a:ext cx="539750" cy="404812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3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0"/>
            <a:ext cx="11160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107950" y="1052513"/>
            <a:ext cx="2843213" cy="2671762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it-IT" sz="2800" b="1">
                <a:solidFill>
                  <a:srgbClr val="FF3300"/>
                </a:solidFill>
                <a:latin typeface="Arial" charset="0"/>
              </a:rPr>
              <a:t>Pil italiano in miliardi di euro correnti: </a:t>
            </a:r>
            <a:r>
              <a:rPr lang="it-IT" sz="2800" b="1">
                <a:solidFill>
                  <a:srgbClr val="0066FF"/>
                </a:solidFill>
                <a:latin typeface="Arial" charset="0"/>
              </a:rPr>
              <a:t>effettivo</a:t>
            </a:r>
            <a:r>
              <a:rPr lang="it-IT" sz="2800" b="1">
                <a:solidFill>
                  <a:srgbClr val="FF3300"/>
                </a:solidFill>
                <a:latin typeface="Arial" charset="0"/>
              </a:rPr>
              <a:t> e </a:t>
            </a:r>
            <a:r>
              <a:rPr lang="it-IT" sz="2800" b="1">
                <a:solidFill>
                  <a:schemeClr val="tx2"/>
                </a:solidFill>
                <a:latin typeface="Arial" charset="0"/>
              </a:rPr>
              <a:t>con crescita reale della Germania</a:t>
            </a:r>
            <a:r>
              <a:rPr lang="it-IT" sz="2800" b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it-IT" sz="2000" b="1">
                <a:solidFill>
                  <a:srgbClr val="FF3300"/>
                </a:solidFill>
                <a:latin typeface="Arial" charset="0"/>
              </a:rPr>
              <a:t>(e della Francia)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4356100" y="4437063"/>
            <a:ext cx="4538663" cy="15843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 type="none" w="lg" len="lg"/>
            <a:tailEnd type="none" w="lg" len="lg"/>
          </a:ln>
        </p:spPr>
        <p:txBody>
          <a:bodyPr/>
          <a:lstStyle/>
          <a:p>
            <a:r>
              <a:rPr lang="it-IT" b="1">
                <a:solidFill>
                  <a:srgbClr val="FF3300"/>
                </a:solidFill>
                <a:latin typeface="Arial" charset="0"/>
              </a:rPr>
              <a:t>in quest’ipotesi, oggi ci sarebbero 7.000 euro netti l’anno in più per ciascuna dei 25 milioni di famiglie italiane</a:t>
            </a:r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>
            <a:off x="8675688" y="1700213"/>
            <a:ext cx="0" cy="12969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>
            <a:off x="8675688" y="3500438"/>
            <a:ext cx="0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7812088" y="7143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4</a:t>
            </a: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71438" y="30163"/>
            <a:ext cx="4284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3200" b="1">
                <a:solidFill>
                  <a:srgbClr val="CC0066"/>
                </a:solidFill>
                <a:latin typeface="Arial" charset="0"/>
              </a:rPr>
              <a:t>divari territoriali: dotazione di capitale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107950"/>
            <a:ext cx="827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3" y="1557338"/>
            <a:ext cx="86741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367"/>
          <p:cNvSpPr txBox="1">
            <a:spLocks noChangeArrowheads="1"/>
          </p:cNvSpPr>
          <p:nvPr/>
        </p:nvSpPr>
        <p:spPr bwMode="auto">
          <a:xfrm>
            <a:off x="376238" y="1989138"/>
            <a:ext cx="167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latin typeface="Arial" charset="0"/>
              </a:rPr>
              <a:t>anno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1476375" y="640873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5</a:t>
            </a:r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71438" y="30163"/>
            <a:ext cx="2916237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divari territoriali: performance</a:t>
            </a:r>
          </a:p>
          <a:p>
            <a:pPr eaLnBrk="0" hangingPunct="0">
              <a:lnSpc>
                <a:spcPct val="90000"/>
              </a:lnSpc>
            </a:pPr>
            <a:r>
              <a:rPr lang="it-IT" sz="2800" b="1">
                <a:solidFill>
                  <a:srgbClr val="CC0066"/>
                </a:solidFill>
                <a:latin typeface="Arial" charset="0"/>
              </a:rPr>
              <a:t>valore aggiunto pro capite nel 2012 e previsione al 2014 (indici in termini reali 2007=100)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6205538"/>
            <a:ext cx="1366837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1313" y="0"/>
            <a:ext cx="6262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71438" y="0"/>
            <a:ext cx="73818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3200" b="1">
                <a:solidFill>
                  <a:srgbClr val="CC0066"/>
                </a:solidFill>
                <a:latin typeface="Arial" charset="0"/>
              </a:rPr>
              <a:t>il terziario cresce</a:t>
            </a:r>
          </a:p>
          <a:p>
            <a:pPr eaLnBrk="0" hangingPunct="0"/>
            <a:r>
              <a:rPr lang="it-IT" sz="2800" b="1">
                <a:solidFill>
                  <a:srgbClr val="CC0066"/>
                </a:solidFill>
                <a:latin typeface="Arial" charset="0"/>
              </a:rPr>
              <a:t>(tra bassa produttività e residua capacità di creare occupazione)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7812088" y="7143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6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107950"/>
            <a:ext cx="827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557338"/>
            <a:ext cx="87137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71438" y="30163"/>
            <a:ext cx="766921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2800" b="1">
                <a:solidFill>
                  <a:srgbClr val="CC0066"/>
                </a:solidFill>
                <a:latin typeface="Arial" charset="0"/>
              </a:rPr>
              <a:t>il terziario di mercato può e deve diventare più produttivo… mettiamolo alla prova rimuovendo i gap strutturali rispetto ai principali partner commerciali</a:t>
            </a:r>
          </a:p>
        </p:txBody>
      </p:sp>
      <p:pic>
        <p:nvPicPr>
          <p:cNvPr id="2253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700213"/>
            <a:ext cx="8894763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7812088" y="7143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7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107950"/>
            <a:ext cx="827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ttangolo 5"/>
          <p:cNvSpPr>
            <a:spLocks noChangeArrowheads="1"/>
          </p:cNvSpPr>
          <p:nvPr/>
        </p:nvSpPr>
        <p:spPr bwMode="auto">
          <a:xfrm>
            <a:off x="0" y="7938"/>
            <a:ext cx="91440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2700" b="1">
                <a:solidFill>
                  <a:srgbClr val="CC0066"/>
                </a:solidFill>
                <a:latin typeface="Arial" charset="0"/>
                <a:ea typeface="MS PGothic" pitchFamily="34" charset="-128"/>
              </a:rPr>
              <a:t>giovani imprenditori e crescita economica (attraverso innovazione, creatività, esplorazione di nuovi business e nuovi modelli organizzativi): una relazione virtuosa</a:t>
            </a:r>
            <a:r>
              <a:rPr lang="it-IT" sz="2800" b="1">
                <a:solidFill>
                  <a:srgbClr val="CC0099"/>
                </a:solidFill>
                <a:latin typeface="Arial" charset="0"/>
                <a:ea typeface="MS PGothic" pitchFamily="34" charset="-128"/>
              </a:rPr>
              <a:t> </a:t>
            </a:r>
          </a:p>
        </p:txBody>
      </p:sp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7812088" y="6337300"/>
            <a:ext cx="431800" cy="404813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8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6373813"/>
            <a:ext cx="827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2"/>
          <p:cNvPicPr>
            <a:picLocks noChangeAspect="1" noChangeArrowheads="1"/>
          </p:cNvPicPr>
          <p:nvPr/>
        </p:nvPicPr>
        <p:blipFill>
          <a:blip r:embed="rId3"/>
          <a:srcRect l="10637" t="17097" r="16675" b="19664"/>
          <a:stretch>
            <a:fillRect/>
          </a:stretch>
        </p:blipFill>
        <p:spPr bwMode="auto">
          <a:xfrm>
            <a:off x="252413" y="2320925"/>
            <a:ext cx="2517775" cy="2692400"/>
          </a:xfrm>
          <a:prstGeom prst="rect">
            <a:avLst/>
          </a:prstGeom>
          <a:noFill/>
          <a:ln w="50800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23557" name="Text Box 33"/>
          <p:cNvSpPr txBox="1">
            <a:spLocks noChangeArrowheads="1"/>
          </p:cNvSpPr>
          <p:nvPr/>
        </p:nvSpPr>
        <p:spPr bwMode="auto">
          <a:xfrm>
            <a:off x="25400" y="1527175"/>
            <a:ext cx="41148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008000"/>
                </a:solidFill>
                <a:latin typeface="Arial" charset="0"/>
              </a:rPr>
              <a:t>STOCK 2013 IMPRESE U35</a:t>
            </a:r>
          </a:p>
          <a:p>
            <a:pPr>
              <a:lnSpc>
                <a:spcPct val="90000"/>
              </a:lnSpc>
            </a:pPr>
            <a:r>
              <a:rPr lang="it-IT" b="1">
                <a:solidFill>
                  <a:srgbClr val="008000"/>
                </a:solidFill>
                <a:latin typeface="Arial" charset="0"/>
              </a:rPr>
              <a:t>% sul totale</a:t>
            </a:r>
          </a:p>
        </p:txBody>
      </p:sp>
      <p:sp>
        <p:nvSpPr>
          <p:cNvPr id="23558" name="Text Box 34"/>
          <p:cNvSpPr txBox="1">
            <a:spLocks noChangeArrowheads="1"/>
          </p:cNvSpPr>
          <p:nvPr/>
        </p:nvSpPr>
        <p:spPr bwMode="auto">
          <a:xfrm>
            <a:off x="715963" y="2395538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008000"/>
                </a:solidFill>
                <a:latin typeface="Arial" charset="0"/>
              </a:rPr>
              <a:t>10,5%</a:t>
            </a:r>
          </a:p>
        </p:txBody>
      </p:sp>
      <p:pic>
        <p:nvPicPr>
          <p:cNvPr id="23559" name="Picture 35"/>
          <p:cNvPicPr>
            <a:picLocks noChangeAspect="1" noChangeArrowheads="1"/>
          </p:cNvPicPr>
          <p:nvPr/>
        </p:nvPicPr>
        <p:blipFill>
          <a:blip r:embed="rId4"/>
          <a:srcRect l="5696" t="13463" r="5984" b="22957"/>
          <a:stretch>
            <a:fillRect/>
          </a:stretch>
        </p:blipFill>
        <p:spPr bwMode="auto">
          <a:xfrm>
            <a:off x="2989263" y="3429000"/>
            <a:ext cx="2663825" cy="3240088"/>
          </a:xfrm>
          <a:prstGeom prst="rect">
            <a:avLst/>
          </a:prstGeom>
          <a:noFill/>
          <a:ln w="50800" algn="ctr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23560" name="Text Box 36"/>
          <p:cNvSpPr txBox="1">
            <a:spLocks noChangeArrowheads="1"/>
          </p:cNvSpPr>
          <p:nvPr/>
        </p:nvSpPr>
        <p:spPr bwMode="auto">
          <a:xfrm>
            <a:off x="3924300" y="3429000"/>
            <a:ext cx="1335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008000"/>
                </a:solidFill>
                <a:latin typeface="Arial" charset="0"/>
              </a:rPr>
              <a:t>33,9%</a:t>
            </a:r>
          </a:p>
        </p:txBody>
      </p:sp>
      <p:sp>
        <p:nvSpPr>
          <p:cNvPr id="23561" name="Text Box 37"/>
          <p:cNvSpPr txBox="1">
            <a:spLocks noChangeArrowheads="1"/>
          </p:cNvSpPr>
          <p:nvPr/>
        </p:nvSpPr>
        <p:spPr bwMode="auto">
          <a:xfrm>
            <a:off x="107950" y="5373688"/>
            <a:ext cx="28813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b="1">
                <a:solidFill>
                  <a:srgbClr val="008000"/>
                </a:solidFill>
                <a:latin typeface="Arial" charset="0"/>
              </a:rPr>
              <a:t>ISCRIZIONE IMPRESE U35</a:t>
            </a:r>
          </a:p>
          <a:p>
            <a:pPr algn="r"/>
            <a:r>
              <a:rPr lang="it-IT" sz="2000" b="1">
                <a:solidFill>
                  <a:srgbClr val="008000"/>
                </a:solidFill>
                <a:latin typeface="Arial" charset="0"/>
              </a:rPr>
              <a:t>GEN-SET 2013</a:t>
            </a:r>
          </a:p>
          <a:p>
            <a:pPr algn="r"/>
            <a:r>
              <a:rPr lang="it-IT" sz="2000" b="1">
                <a:solidFill>
                  <a:srgbClr val="008000"/>
                </a:solidFill>
                <a:latin typeface="Arial" charset="0"/>
              </a:rPr>
              <a:t>In % sul totale</a:t>
            </a:r>
          </a:p>
        </p:txBody>
      </p:sp>
      <p:pic>
        <p:nvPicPr>
          <p:cNvPr id="23562" name="Picture 8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484313"/>
            <a:ext cx="31686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Line 86"/>
          <p:cNvSpPr>
            <a:spLocks noChangeShapeType="1"/>
          </p:cNvSpPr>
          <p:nvPr/>
        </p:nvSpPr>
        <p:spPr bwMode="auto">
          <a:xfrm flipV="1">
            <a:off x="5364163" y="2924175"/>
            <a:ext cx="0" cy="431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4" name="Line 87"/>
          <p:cNvSpPr>
            <a:spLocks noChangeShapeType="1"/>
          </p:cNvSpPr>
          <p:nvPr/>
        </p:nvSpPr>
        <p:spPr bwMode="auto">
          <a:xfrm>
            <a:off x="5364163" y="2924175"/>
            <a:ext cx="10795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16572</TotalTime>
  <Words>254</Words>
  <Application>Microsoft Office PowerPoint</Application>
  <PresentationFormat>Presentazione su schermo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Prometeia Calcolo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Claudia Lipparini</dc:creator>
  <cp:lastModifiedBy>Ragaini</cp:lastModifiedBy>
  <cp:revision>417</cp:revision>
  <cp:lastPrinted>2012-11-05T15:22:14Z</cp:lastPrinted>
  <dcterms:created xsi:type="dcterms:W3CDTF">2005-05-17T15:30:15Z</dcterms:created>
  <dcterms:modified xsi:type="dcterms:W3CDTF">2013-11-13T12:34:21Z</dcterms:modified>
</cp:coreProperties>
</file>