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24" r:id="rId2"/>
    <p:sldId id="335" r:id="rId3"/>
    <p:sldId id="336" r:id="rId4"/>
    <p:sldId id="345" r:id="rId5"/>
    <p:sldId id="327" r:id="rId6"/>
    <p:sldId id="341" r:id="rId7"/>
    <p:sldId id="344" r:id="rId8"/>
    <p:sldId id="331" r:id="rId9"/>
    <p:sldId id="339" r:id="rId10"/>
  </p:sldIdLst>
  <p:sldSz cx="9144000" cy="6858000" type="screen4x3"/>
  <p:notesSz cx="6797675" cy="992822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0099"/>
    <a:srgbClr val="FF6600"/>
    <a:srgbClr val="FF3300"/>
    <a:srgbClr val="000066"/>
    <a:srgbClr val="FF0000"/>
    <a:srgbClr val="9900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43" autoAdjust="0"/>
    <p:restoredTop sz="94629" autoAdjust="0"/>
  </p:normalViewPr>
  <p:slideViewPr>
    <p:cSldViewPr>
      <p:cViewPr>
        <p:scale>
          <a:sx n="80" d="100"/>
          <a:sy n="80" d="100"/>
        </p:scale>
        <p:origin x="-2664" y="-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5C292-18B0-4B5C-A016-C0ED39B7ABF4}" type="datetimeFigureOut">
              <a:rPr lang="it-IT" smtClean="0"/>
              <a:t>11/12/2018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3D187-171B-4943-BE73-025F62D393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98167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3768C5C-FFC8-4B5F-8D6B-58E470E817D0}" type="datetimeFigureOut">
              <a:rPr lang="it-IT"/>
              <a:pPr>
                <a:defRPr/>
              </a:pPr>
              <a:t>11/12/2018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5631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A0618D9-8754-4B5F-B35D-6C5ED72394C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5891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24579" name="Segnaposto numero diapositiva 3"/>
          <p:cNvSpPr txBox="1">
            <a:spLocks noGrp="1"/>
          </p:cNvSpPr>
          <p:nvPr/>
        </p:nvSpPr>
        <p:spPr bwMode="auto">
          <a:xfrm>
            <a:off x="3849688" y="9429671"/>
            <a:ext cx="2946400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83730E2-4AB6-45AA-8157-E30A5427374F}" type="slidenum">
              <a:rPr lang="it-IT" sz="1200">
                <a:latin typeface="Calibri" pitchFamily="34" charset="0"/>
              </a:rPr>
              <a:pPr algn="r"/>
              <a:t>5</a:t>
            </a:fld>
            <a:endParaRPr lang="it-IT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3555" name="Segnaposto numero diapositiva 3"/>
          <p:cNvSpPr txBox="1">
            <a:spLocks noGrp="1"/>
          </p:cNvSpPr>
          <p:nvPr/>
        </p:nvSpPr>
        <p:spPr bwMode="auto">
          <a:xfrm>
            <a:off x="3849688" y="9429671"/>
            <a:ext cx="2946400" cy="49696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2DF9B612-BB2D-4C2B-B914-B7E734F1FD86}" type="slidenum">
              <a:rPr lang="it-IT" sz="1200">
                <a:latin typeface="+mn-lt"/>
              </a:rPr>
              <a:pPr algn="r">
                <a:defRPr/>
              </a:pPr>
              <a:t>6</a:t>
            </a:fld>
            <a:endParaRPr lang="it-IT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2CBF9-0686-4D42-A811-C91AD2DE53D4}" type="datetimeFigureOut">
              <a:rPr lang="it-IT"/>
              <a:pPr>
                <a:defRPr/>
              </a:pPr>
              <a:t>11/12/2018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21557-C5C0-4F95-9396-1265890226E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3D4CC-B890-461D-822F-327AA562530F}" type="datetimeFigureOut">
              <a:rPr lang="it-IT"/>
              <a:pPr>
                <a:defRPr/>
              </a:pPr>
              <a:t>11/12/2018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D736D-8364-4736-BE51-C6E70157704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F16BB-CC5D-44D5-8BF4-2A7EEB6C41B1}" type="datetimeFigureOut">
              <a:rPr lang="it-IT"/>
              <a:pPr>
                <a:defRPr/>
              </a:pPr>
              <a:t>11/12/2018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7153C-8540-4B2F-9926-8EF150D6D59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54D20-66D9-494B-8FE4-3B68F80427F6}" type="datetimeFigureOut">
              <a:rPr lang="it-IT"/>
              <a:pPr>
                <a:defRPr/>
              </a:pPr>
              <a:t>11/12/2018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C3234-3703-4FDC-A068-1B31AF78EA0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54E57-0C45-40DC-B926-CAB1768EE2E0}" type="datetimeFigureOut">
              <a:rPr lang="it-IT"/>
              <a:pPr>
                <a:defRPr/>
              </a:pPr>
              <a:t>11/12/2018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1122F-8F93-47FD-95A0-4DFF15430A6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8096C-8DC6-4221-A250-689195870FC1}" type="datetimeFigureOut">
              <a:rPr lang="it-IT"/>
              <a:pPr>
                <a:defRPr/>
              </a:pPr>
              <a:t>11/12/2018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24397-57D5-44DB-BF3B-85988835D1D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EC5E9-D1D3-47F6-B858-119D1C8BC9A1}" type="datetimeFigureOut">
              <a:rPr lang="it-IT"/>
              <a:pPr>
                <a:defRPr/>
              </a:pPr>
              <a:t>11/12/2018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73010-CF95-472D-9AEF-EF5A1D04ED9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FA104-9DE0-42EB-B00C-1F1DEBAFAF11}" type="datetimeFigureOut">
              <a:rPr lang="it-IT"/>
              <a:pPr>
                <a:defRPr/>
              </a:pPr>
              <a:t>11/12/2018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0BD99-980D-40BE-A3DA-93AC595A137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3E382-E996-454F-9A2E-164380ADD672}" type="datetimeFigureOut">
              <a:rPr lang="it-IT"/>
              <a:pPr>
                <a:defRPr/>
              </a:pPr>
              <a:t>11/12/2018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D1800-08AB-40C7-9CA4-BE85A6BA443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282E0-69B1-4190-9C3C-7BDF895F3FB1}" type="datetimeFigureOut">
              <a:rPr lang="it-IT"/>
              <a:pPr>
                <a:defRPr/>
              </a:pPr>
              <a:t>11/12/2018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2062E-0F76-41A3-9153-80FEC540107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F8054-6BA9-42FE-824E-B5E4A20BCC70}" type="datetimeFigureOut">
              <a:rPr lang="it-IT"/>
              <a:pPr>
                <a:defRPr/>
              </a:pPr>
              <a:t>11/12/2018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ACC12-401A-4091-ACDB-5043520FCB2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D075E2-3EEB-4FFE-A6B4-25D31CA12075}" type="datetimeFigureOut">
              <a:rPr lang="it-IT"/>
              <a:pPr>
                <a:defRPr/>
              </a:pPr>
              <a:t>11/12/2018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97F88B-ECDF-4142-B690-5C9078445C5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395536" y="1124744"/>
            <a:ext cx="8352928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endParaRPr lang="it-IT" sz="3600" b="1" dirty="0" smtClean="0">
              <a:solidFill>
                <a:srgbClr val="CD0065"/>
              </a:solidFill>
              <a:cs typeface="Times New Roman" pitchFamily="18" charset="0"/>
            </a:endParaRPr>
          </a:p>
          <a:p>
            <a:pPr algn="ctr" eaLnBrk="0" hangingPunct="0"/>
            <a:endParaRPr lang="it-IT" sz="3600" b="1" dirty="0" smtClean="0">
              <a:solidFill>
                <a:srgbClr val="CC0066"/>
              </a:solidFill>
              <a:cs typeface="Times New Roman" pitchFamily="18" charset="0"/>
            </a:endParaRPr>
          </a:p>
          <a:p>
            <a:pPr algn="ctr" eaLnBrk="0" hangingPunct="0"/>
            <a:r>
              <a:rPr lang="it-IT" sz="3600" b="1" dirty="0" smtClean="0">
                <a:solidFill>
                  <a:srgbClr val="CC0066"/>
                </a:solidFill>
                <a:cs typeface="Times New Roman" pitchFamily="18" charset="0"/>
              </a:rPr>
              <a:t>Consumi </a:t>
            </a:r>
            <a:r>
              <a:rPr lang="it-IT" sz="3600" b="1" dirty="0">
                <a:solidFill>
                  <a:srgbClr val="CC0066"/>
                </a:solidFill>
                <a:cs typeface="Times New Roman" pitchFamily="18" charset="0"/>
              </a:rPr>
              <a:t>di dicembre e </a:t>
            </a:r>
            <a:r>
              <a:rPr lang="it-IT" sz="3600" b="1" dirty="0" smtClean="0">
                <a:solidFill>
                  <a:srgbClr val="CC0066"/>
                </a:solidFill>
                <a:cs typeface="Times New Roman" pitchFamily="18" charset="0"/>
              </a:rPr>
              <a:t>previsioni di spesa per Natale</a:t>
            </a:r>
            <a:endParaRPr lang="it-IT" sz="3600" b="1" dirty="0">
              <a:solidFill>
                <a:srgbClr val="CC0066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r>
              <a:rPr lang="it-IT" b="1" dirty="0">
                <a:solidFill>
                  <a:srgbClr val="002060"/>
                </a:solidFill>
                <a:cs typeface="Times New Roman" pitchFamily="18" charset="0"/>
              </a:rPr>
              <a:t>MARIANO BELLA</a:t>
            </a:r>
          </a:p>
          <a:p>
            <a:pPr algn="ctr"/>
            <a:r>
              <a:rPr lang="it-IT" b="1" dirty="0">
                <a:solidFill>
                  <a:srgbClr val="002060"/>
                </a:solidFill>
                <a:cs typeface="Times New Roman" pitchFamily="18" charset="0"/>
              </a:rPr>
              <a:t>DIRETTORE UFFICIO STUDI CONFCOMMERCIO</a:t>
            </a: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r>
              <a:rPr lang="it-IT" b="1" dirty="0">
                <a:solidFill>
                  <a:srgbClr val="002060"/>
                </a:solidFill>
                <a:cs typeface="Times New Roman" pitchFamily="18" charset="0"/>
              </a:rPr>
              <a:t>Roma, </a:t>
            </a:r>
            <a:r>
              <a:rPr lang="it-IT" b="1" dirty="0" smtClean="0">
                <a:solidFill>
                  <a:srgbClr val="002060"/>
                </a:solidFill>
                <a:cs typeface="Times New Roman" pitchFamily="18" charset="0"/>
              </a:rPr>
              <a:t>12 </a:t>
            </a:r>
            <a:r>
              <a:rPr lang="it-IT" b="1" dirty="0">
                <a:solidFill>
                  <a:srgbClr val="002060"/>
                </a:solidFill>
                <a:cs typeface="Times New Roman" pitchFamily="18" charset="0"/>
              </a:rPr>
              <a:t>dicembre </a:t>
            </a:r>
            <a:r>
              <a:rPr lang="it-IT" b="1" dirty="0" smtClean="0">
                <a:solidFill>
                  <a:srgbClr val="002060"/>
                </a:solidFill>
                <a:cs typeface="Times New Roman" pitchFamily="18" charset="0"/>
              </a:rPr>
              <a:t>2018</a:t>
            </a:r>
            <a:endParaRPr lang="it-IT" sz="16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1907704" y="6453336"/>
            <a:ext cx="540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b="1" i="1" dirty="0"/>
              <a:t>t</a:t>
            </a:r>
            <a:r>
              <a:rPr lang="it-IT" b="1" i="1" dirty="0" smtClean="0"/>
              <a:t>raccia per una presentazione orale</a:t>
            </a:r>
            <a:endParaRPr lang="it-IT" b="1" i="1" dirty="0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865" y="260648"/>
            <a:ext cx="2430271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040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35496" y="-8076"/>
            <a:ext cx="8352928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it-IT" altLang="it-IT" sz="3100" b="1" dirty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V</a:t>
            </a:r>
            <a:r>
              <a:rPr lang="it-IT" altLang="it-IT" sz="3100" b="1" dirty="0" smtClean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alore «economico» del mese di dicembre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676456" y="44624"/>
            <a:ext cx="432048" cy="385881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FFFF00"/>
                </a:solidFill>
                <a:latin typeface="Arial" pitchFamily="34" charset="0"/>
                <a:cs typeface="Times New Roman" pitchFamily="18" charset="0"/>
              </a:rPr>
              <a:t>1</a:t>
            </a:r>
          </a:p>
        </p:txBody>
      </p:sp>
      <p:sp>
        <p:nvSpPr>
          <p:cNvPr id="2" name="Rettangolo 1"/>
          <p:cNvSpPr/>
          <p:nvPr/>
        </p:nvSpPr>
        <p:spPr>
          <a:xfrm>
            <a:off x="35496" y="608462"/>
            <a:ext cx="9073008" cy="13088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it-IT" sz="3100" b="1" dirty="0">
                <a:latin typeface="Arial Narrow" panose="020B0606020202030204" pitchFamily="34" charset="0"/>
              </a:rPr>
              <a:t>i</a:t>
            </a:r>
            <a:r>
              <a:rPr lang="it-IT" sz="3100" b="1" dirty="0" smtClean="0">
                <a:latin typeface="Arial Narrow" panose="020B0606020202030204" pitchFamily="34" charset="0"/>
              </a:rPr>
              <a:t>l più importante mese dell’anno: vendite oltre il 10% del totale (contro </a:t>
            </a:r>
            <a:r>
              <a:rPr lang="it-IT" sz="3100" b="1" dirty="0">
                <a:latin typeface="Arial Narrow" panose="020B0606020202030204" pitchFamily="34" charset="0"/>
              </a:rPr>
              <a:t>un teorico di 8,5%=(31/365)x100</a:t>
            </a:r>
            <a:r>
              <a:rPr lang="it-IT" sz="3100" b="1" dirty="0" smtClean="0">
                <a:latin typeface="Arial Narrow" panose="020B0606020202030204" pitchFamily="34" charset="0"/>
              </a:rPr>
              <a:t>) - dal </a:t>
            </a:r>
            <a:r>
              <a:rPr lang="it-IT" sz="3100" b="1" dirty="0">
                <a:latin typeface="Arial Narrow" panose="020B0606020202030204" pitchFamily="34" charset="0"/>
              </a:rPr>
              <a:t>2000 a oggi si </a:t>
            </a:r>
            <a:r>
              <a:rPr lang="it-IT" sz="3100" b="1" dirty="0" smtClean="0">
                <a:latin typeface="Arial Narrow" panose="020B0606020202030204" pitchFamily="34" charset="0"/>
              </a:rPr>
              <a:t>è </a:t>
            </a:r>
            <a:r>
              <a:rPr lang="it-IT" sz="3100" b="1" dirty="0">
                <a:latin typeface="Arial Narrow" panose="020B0606020202030204" pitchFamily="34" charset="0"/>
              </a:rPr>
              <a:t>ridotto il suo peso (salvo che per </a:t>
            </a:r>
            <a:r>
              <a:rPr lang="it-IT" sz="3100" b="1" dirty="0" smtClean="0">
                <a:latin typeface="Arial Narrow" panose="020B0606020202030204" pitchFamily="34" charset="0"/>
              </a:rPr>
              <a:t>profumeria)</a:t>
            </a:r>
            <a:endParaRPr lang="it-IT" sz="3100" b="1" dirty="0">
              <a:latin typeface="Arial Narrow" panose="020B060602020203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5496" y="2060848"/>
            <a:ext cx="9001000" cy="13088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it-IT" sz="3100" b="1" dirty="0">
                <a:latin typeface="Arial Narrow" panose="020B0606020202030204" pitchFamily="34" charset="0"/>
              </a:rPr>
              <a:t>maggiori accentuazioni: elettronica di consumo , prodotti per l’informatica, giocattoli e articoli per il tempo libero (attorno al 13%); abbigliamento e calzature circa 11%</a:t>
            </a:r>
          </a:p>
        </p:txBody>
      </p:sp>
      <p:sp>
        <p:nvSpPr>
          <p:cNvPr id="6" name="Rettangolo 5"/>
          <p:cNvSpPr/>
          <p:nvPr/>
        </p:nvSpPr>
        <p:spPr>
          <a:xfrm>
            <a:off x="35496" y="3501008"/>
            <a:ext cx="6264696" cy="211981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it-IT" sz="3100" b="1" dirty="0" smtClean="0">
                <a:latin typeface="Arial Narrow" panose="020B0606020202030204" pitchFamily="34" charset="0"/>
              </a:rPr>
              <a:t>Destagionalizzazione/anticipo </a:t>
            </a:r>
            <a:r>
              <a:rPr lang="it-IT" sz="3100" b="1" dirty="0">
                <a:latin typeface="Arial Narrow" panose="020B0606020202030204" pitchFamily="34" charset="0"/>
              </a:rPr>
              <a:t>acquisti: cresce </a:t>
            </a:r>
            <a:r>
              <a:rPr lang="it-IT" sz="3100" b="1" dirty="0" smtClean="0">
                <a:latin typeface="Arial Narrow" panose="020B0606020202030204" pitchFamily="34" charset="0"/>
              </a:rPr>
              <a:t>incidenza </a:t>
            </a:r>
            <a:r>
              <a:rPr lang="it-IT" sz="3100" b="1" dirty="0">
                <a:latin typeface="Arial Narrow" panose="020B0606020202030204" pitchFamily="34" charset="0"/>
              </a:rPr>
              <a:t>novembre: +1% per elettronica di consumo e informatica (da 8% a 9,5%) e +0,5% per </a:t>
            </a:r>
            <a:r>
              <a:rPr lang="it-IT" sz="3100" b="1" dirty="0" err="1" smtClean="0">
                <a:latin typeface="Arial Narrow" panose="020B0606020202030204" pitchFamily="34" charset="0"/>
              </a:rPr>
              <a:t>abbigl</a:t>
            </a:r>
            <a:r>
              <a:rPr lang="it-IT" sz="3100" b="1" dirty="0" smtClean="0">
                <a:latin typeface="Arial Narrow" panose="020B0606020202030204" pitchFamily="34" charset="0"/>
              </a:rPr>
              <a:t>. </a:t>
            </a:r>
            <a:r>
              <a:rPr lang="it-IT" sz="3100" b="1" dirty="0">
                <a:latin typeface="Arial Narrow" panose="020B0606020202030204" pitchFamily="34" charset="0"/>
              </a:rPr>
              <a:t>e calzature (a scapito di dicembre).</a:t>
            </a:r>
          </a:p>
        </p:txBody>
      </p:sp>
      <p:sp>
        <p:nvSpPr>
          <p:cNvPr id="7" name="Rettangolo 6"/>
          <p:cNvSpPr/>
          <p:nvPr/>
        </p:nvSpPr>
        <p:spPr>
          <a:xfrm>
            <a:off x="35496" y="5766355"/>
            <a:ext cx="9108504" cy="90332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it-IT" sz="3100" b="1" dirty="0">
                <a:latin typeface="Arial Narrow" panose="020B0606020202030204" pitchFamily="34" charset="0"/>
              </a:rPr>
              <a:t>per orologeria, gioielli (e altro) il peso di dicembre è in riduzione, dal 2000 a oggi, dal 15% a poco più dell’11%.</a:t>
            </a:r>
          </a:p>
        </p:txBody>
      </p:sp>
      <p:sp>
        <p:nvSpPr>
          <p:cNvPr id="8" name="Rettangolo 7"/>
          <p:cNvSpPr/>
          <p:nvPr/>
        </p:nvSpPr>
        <p:spPr>
          <a:xfrm>
            <a:off x="6228184" y="3369668"/>
            <a:ext cx="2915816" cy="239668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DICEMBRE 2018 POTREBBE VALERE CIRCA 100 MILIARDI DI EURO PER TUTTI I CONSUMI (inclusi affitti, utenze, servizi…)</a:t>
            </a:r>
            <a:endParaRPr lang="it-IT" sz="2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56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0" y="-8077"/>
            <a:ext cx="9132703" cy="851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it-IT" altLang="it-IT" sz="2900" b="1" dirty="0" smtClean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PIL, consumi, investimenti (indici reali, 2007=100): dinamiche problematiche per il lungo termine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4" t="6233" r="3709" b="1785"/>
          <a:stretch>
            <a:fillRect/>
          </a:stretch>
        </p:blipFill>
        <p:spPr bwMode="auto">
          <a:xfrm>
            <a:off x="76200" y="842925"/>
            <a:ext cx="8959850" cy="439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asellaDiTesto 3"/>
          <p:cNvSpPr txBox="1">
            <a:spLocks noChangeArrowheads="1"/>
          </p:cNvSpPr>
          <p:nvPr/>
        </p:nvSpPr>
        <p:spPr bwMode="auto">
          <a:xfrm>
            <a:off x="3491880" y="1412776"/>
            <a:ext cx="2502608" cy="52322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altLang="it-IT" sz="2800" b="1" dirty="0">
                <a:solidFill>
                  <a:srgbClr val="00B0F0"/>
                </a:solidFill>
              </a:rPr>
              <a:t>c</a:t>
            </a:r>
            <a:r>
              <a:rPr lang="it-IT" altLang="it-IT" sz="2800" b="1" dirty="0" smtClean="0">
                <a:solidFill>
                  <a:srgbClr val="00B0F0"/>
                </a:solidFill>
              </a:rPr>
              <a:t>onsumi (1,2)</a:t>
            </a:r>
            <a:endParaRPr lang="it-IT" altLang="it-IT" sz="2800" b="1" dirty="0">
              <a:solidFill>
                <a:srgbClr val="00B0F0"/>
              </a:solidFill>
            </a:endParaRPr>
          </a:p>
        </p:txBody>
      </p:sp>
      <p:sp>
        <p:nvSpPr>
          <p:cNvPr id="8" name="CasellaDiTesto 5"/>
          <p:cNvSpPr txBox="1">
            <a:spLocks noChangeArrowheads="1"/>
          </p:cNvSpPr>
          <p:nvPr/>
        </p:nvSpPr>
        <p:spPr bwMode="auto">
          <a:xfrm>
            <a:off x="6300192" y="1863988"/>
            <a:ext cx="1576009" cy="523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altLang="it-IT" sz="2800" b="1" dirty="0" smtClean="0"/>
              <a:t>PIL (0,9)</a:t>
            </a:r>
            <a:endParaRPr lang="it-IT" altLang="it-IT" sz="2800" b="1" dirty="0"/>
          </a:p>
        </p:txBody>
      </p:sp>
      <p:sp>
        <p:nvSpPr>
          <p:cNvPr id="9" name="CasellaDiTesto 6"/>
          <p:cNvSpPr txBox="1">
            <a:spLocks noChangeArrowheads="1"/>
          </p:cNvSpPr>
          <p:nvPr/>
        </p:nvSpPr>
        <p:spPr bwMode="auto">
          <a:xfrm>
            <a:off x="5940152" y="2584068"/>
            <a:ext cx="3122971" cy="52322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altLang="it-IT" sz="2800" b="1" dirty="0">
                <a:solidFill>
                  <a:srgbClr val="00B050"/>
                </a:solidFill>
              </a:rPr>
              <a:t>i</a:t>
            </a:r>
            <a:r>
              <a:rPr lang="it-IT" altLang="it-IT" sz="2800" b="1" dirty="0" smtClean="0">
                <a:solidFill>
                  <a:srgbClr val="00B050"/>
                </a:solidFill>
              </a:rPr>
              <a:t>nvestimenti (2,2)</a:t>
            </a:r>
            <a:endParaRPr lang="it-IT" altLang="it-IT" sz="2800" b="1" dirty="0">
              <a:solidFill>
                <a:srgbClr val="00B050"/>
              </a:solidFill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9" t="5322" r="4767" b="9875"/>
          <a:stretch>
            <a:fillRect/>
          </a:stretch>
        </p:blipFill>
        <p:spPr bwMode="auto">
          <a:xfrm>
            <a:off x="39688" y="5300663"/>
            <a:ext cx="9104312" cy="155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asellaDiTesto 12"/>
          <p:cNvSpPr txBox="1">
            <a:spLocks noChangeArrowheads="1"/>
          </p:cNvSpPr>
          <p:nvPr/>
        </p:nvSpPr>
        <p:spPr bwMode="auto">
          <a:xfrm>
            <a:off x="2916238" y="5445125"/>
            <a:ext cx="2644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altLang="it-IT" b="1">
                <a:solidFill>
                  <a:srgbClr val="00B050"/>
                </a:solidFill>
                <a:latin typeface="Arial Narrow" pitchFamily="34" charset="0"/>
              </a:rPr>
              <a:t>quota inv. su PIL (%)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8676456" y="6427495"/>
            <a:ext cx="432048" cy="385881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FFFF00"/>
                </a:solidFill>
                <a:latin typeface="Arial" pitchFamily="34" charset="0"/>
                <a:cs typeface="Times New Roman" pitchFamily="18" charset="0"/>
              </a:rPr>
              <a:t>2</a:t>
            </a:r>
            <a:endParaRPr lang="it-IT" altLang="it-IT" sz="2400" b="1" dirty="0">
              <a:solidFill>
                <a:srgbClr val="FFFF00"/>
              </a:solidFill>
              <a:latin typeface="Arial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54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ttangolo 1"/>
          <p:cNvSpPr>
            <a:spLocks noChangeArrowheads="1"/>
          </p:cNvSpPr>
          <p:nvPr/>
        </p:nvSpPr>
        <p:spPr bwMode="auto">
          <a:xfrm>
            <a:off x="-36513" y="-26988"/>
            <a:ext cx="6743701" cy="977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altLang="it-IT" sz="3600" b="1" dirty="0">
                <a:solidFill>
                  <a:srgbClr val="CC0066"/>
                </a:solidFill>
              </a:rPr>
              <a:t>R</a:t>
            </a:r>
            <a:r>
              <a:rPr lang="it-IT" altLang="it-IT" sz="3600" b="1" dirty="0" smtClean="0">
                <a:solidFill>
                  <a:srgbClr val="CC0066"/>
                </a:solidFill>
                <a:cs typeface="Arial" charset="0"/>
              </a:rPr>
              <a:t>allentamento </a:t>
            </a:r>
            <a:r>
              <a:rPr lang="it-IT" altLang="it-IT" sz="3600" b="1" dirty="0">
                <a:solidFill>
                  <a:srgbClr val="CC0066"/>
                </a:solidFill>
                <a:cs typeface="Arial" charset="0"/>
              </a:rPr>
              <a:t>dell’economia</a:t>
            </a:r>
          </a:p>
          <a:p>
            <a:pPr>
              <a:lnSpc>
                <a:spcPct val="80000"/>
              </a:lnSpc>
            </a:pPr>
            <a:r>
              <a:rPr lang="it-IT" altLang="it-IT" sz="3600" b="1" dirty="0">
                <a:solidFill>
                  <a:srgbClr val="CC0066"/>
                </a:solidFill>
                <a:cs typeface="Arial" charset="0"/>
              </a:rPr>
              <a:t>(Italia/internazionale)</a:t>
            </a: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8748713" y="44450"/>
            <a:ext cx="360362" cy="360363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 smtClean="0">
                <a:solidFill>
                  <a:srgbClr val="FFFF00"/>
                </a:solidFill>
              </a:rPr>
              <a:t>3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575" y="1455738"/>
            <a:ext cx="4075113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9" name="Rettangolo 6"/>
          <p:cNvSpPr>
            <a:spLocks noChangeArrowheads="1"/>
          </p:cNvSpPr>
          <p:nvPr/>
        </p:nvSpPr>
        <p:spPr bwMode="auto">
          <a:xfrm>
            <a:off x="5070475" y="2979738"/>
            <a:ext cx="367823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sz="2800" b="1" dirty="0">
                <a:latin typeface="Arial Narrow" pitchFamily="34" charset="0"/>
              </a:rPr>
              <a:t>commercio mondiale: </a:t>
            </a:r>
            <a:r>
              <a:rPr lang="it-IT" altLang="it-IT" sz="2800" b="1" dirty="0" smtClean="0">
                <a:latin typeface="Arial Narrow" pitchFamily="34" charset="0"/>
              </a:rPr>
              <a:t>2018 +</a:t>
            </a:r>
            <a:r>
              <a:rPr lang="it-IT" altLang="it-IT" sz="2800" b="1" dirty="0">
                <a:latin typeface="Arial Narrow" pitchFamily="34" charset="0"/>
              </a:rPr>
              <a:t>4,1%, 2019 +3,8%</a:t>
            </a:r>
          </a:p>
        </p:txBody>
      </p:sp>
      <p:sp>
        <p:nvSpPr>
          <p:cNvPr id="6150" name="Rettangolo 7"/>
          <p:cNvSpPr>
            <a:spLocks noChangeArrowheads="1"/>
          </p:cNvSpPr>
          <p:nvPr/>
        </p:nvSpPr>
        <p:spPr bwMode="auto">
          <a:xfrm>
            <a:off x="107950" y="1001713"/>
            <a:ext cx="4608513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>
                <a:latin typeface="Arial Narrow" pitchFamily="34" charset="0"/>
              </a:rPr>
              <a:t>ITALIA</a:t>
            </a:r>
          </a:p>
          <a:p>
            <a:r>
              <a:rPr lang="it-IT" altLang="it-IT" b="1" dirty="0" smtClean="0">
                <a:latin typeface="Arial Narrow" pitchFamily="34" charset="0"/>
              </a:rPr>
              <a:t>- Occupati </a:t>
            </a:r>
            <a:r>
              <a:rPr lang="it-IT" altLang="it-IT" b="1" dirty="0">
                <a:latin typeface="Arial Narrow" pitchFamily="34" charset="0"/>
              </a:rPr>
              <a:t>(milioni): </a:t>
            </a:r>
            <a:r>
              <a:rPr lang="it-IT" altLang="it-IT" b="1" dirty="0" err="1">
                <a:latin typeface="Arial Narrow" pitchFamily="34" charset="0"/>
              </a:rPr>
              <a:t>mag</a:t>
            </a:r>
            <a:r>
              <a:rPr lang="it-IT" altLang="it-IT" b="1" dirty="0">
                <a:latin typeface="Arial Narrow" pitchFamily="34" charset="0"/>
              </a:rPr>
              <a:t>. </a:t>
            </a:r>
            <a:r>
              <a:rPr lang="it-IT" altLang="it-IT" b="1" dirty="0" smtClean="0">
                <a:latin typeface="Arial Narrow" pitchFamily="34" charset="0"/>
              </a:rPr>
              <a:t>2018=23,35 </a:t>
            </a:r>
            <a:r>
              <a:rPr lang="it-IT" altLang="it-IT" b="1" dirty="0" err="1" smtClean="0">
                <a:latin typeface="Arial Narrow" pitchFamily="34" charset="0"/>
              </a:rPr>
              <a:t>ott</a:t>
            </a:r>
            <a:r>
              <a:rPr lang="it-IT" altLang="it-IT" b="1" dirty="0">
                <a:latin typeface="Arial Narrow" pitchFamily="34" charset="0"/>
              </a:rPr>
              <a:t>. </a:t>
            </a:r>
            <a:r>
              <a:rPr lang="it-IT" altLang="it-IT" b="1" dirty="0" smtClean="0">
                <a:latin typeface="Arial Narrow" pitchFamily="34" charset="0"/>
              </a:rPr>
              <a:t>23,26; </a:t>
            </a:r>
            <a:r>
              <a:rPr lang="it-IT" altLang="it-IT" b="1" dirty="0">
                <a:latin typeface="Arial Narrow" pitchFamily="34" charset="0"/>
              </a:rPr>
              <a:t>stop crescita forze lavoro </a:t>
            </a:r>
          </a:p>
          <a:p>
            <a:endParaRPr lang="it-IT" altLang="it-IT" sz="800" b="1" dirty="0">
              <a:latin typeface="Arial Narrow" pitchFamily="34" charset="0"/>
            </a:endParaRPr>
          </a:p>
          <a:p>
            <a:r>
              <a:rPr lang="it-IT" altLang="it-IT" b="1" dirty="0" smtClean="0">
                <a:latin typeface="Arial Narrow" pitchFamily="34" charset="0"/>
              </a:rPr>
              <a:t>- ICC </a:t>
            </a:r>
            <a:r>
              <a:rPr lang="it-IT" altLang="it-IT" b="1" dirty="0">
                <a:latin typeface="Arial Narrow" pitchFamily="34" charset="0"/>
              </a:rPr>
              <a:t>da luglio denota profilo piatto</a:t>
            </a:r>
          </a:p>
          <a:p>
            <a:endParaRPr lang="it-IT" altLang="it-IT" sz="800" b="1" dirty="0">
              <a:latin typeface="Arial Narrow" pitchFamily="34" charset="0"/>
            </a:endParaRPr>
          </a:p>
          <a:p>
            <a:r>
              <a:rPr lang="it-IT" altLang="it-IT" b="1" dirty="0" smtClean="0">
                <a:latin typeface="Arial Narrow" pitchFamily="34" charset="0"/>
              </a:rPr>
              <a:t>- Produzione </a:t>
            </a:r>
            <a:r>
              <a:rPr lang="it-IT" altLang="it-IT" b="1" dirty="0">
                <a:latin typeface="Arial Narrow" pitchFamily="34" charset="0"/>
              </a:rPr>
              <a:t>industriale set. 2018 di nuovo in contrazione</a:t>
            </a:r>
          </a:p>
        </p:txBody>
      </p:sp>
      <p:sp>
        <p:nvSpPr>
          <p:cNvPr id="6151" name="CasellaDiTesto 8"/>
          <p:cNvSpPr txBox="1">
            <a:spLocks noChangeArrowheads="1"/>
          </p:cNvSpPr>
          <p:nvPr/>
        </p:nvSpPr>
        <p:spPr bwMode="auto">
          <a:xfrm>
            <a:off x="6228184" y="981075"/>
            <a:ext cx="287655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altLang="it-IT" b="1" dirty="0" smtClean="0">
                <a:latin typeface="Arial Narrow" pitchFamily="34" charset="0"/>
              </a:rPr>
              <a:t>PIL INTERNAZIONALE</a:t>
            </a:r>
          </a:p>
          <a:p>
            <a:endParaRPr lang="it-IT" altLang="it-IT" b="1" dirty="0">
              <a:latin typeface="Arial Narrow" pitchFamily="34" charset="0"/>
            </a:endParaRPr>
          </a:p>
        </p:txBody>
      </p:sp>
      <p:cxnSp>
        <p:nvCxnSpPr>
          <p:cNvPr id="6152" name="Connettore 1 10"/>
          <p:cNvCxnSpPr>
            <a:cxnSpLocks noChangeShapeType="1"/>
          </p:cNvCxnSpPr>
          <p:nvPr/>
        </p:nvCxnSpPr>
        <p:spPr bwMode="auto">
          <a:xfrm>
            <a:off x="4643438" y="908050"/>
            <a:ext cx="0" cy="28082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615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0" t="12282" r="4405"/>
          <a:stretch>
            <a:fillRect/>
          </a:stretch>
        </p:blipFill>
        <p:spPr bwMode="auto">
          <a:xfrm>
            <a:off x="250825" y="3860800"/>
            <a:ext cx="8678863" cy="296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4" name="CasellaDiTesto 12"/>
          <p:cNvSpPr txBox="1">
            <a:spLocks noChangeArrowheads="1"/>
          </p:cNvSpPr>
          <p:nvPr/>
        </p:nvSpPr>
        <p:spPr bwMode="auto">
          <a:xfrm>
            <a:off x="1258888" y="5805488"/>
            <a:ext cx="4316412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altLang="it-IT" b="1"/>
              <a:t>PIL mensile Confcommercio</a:t>
            </a:r>
          </a:p>
        </p:txBody>
      </p:sp>
      <p:sp>
        <p:nvSpPr>
          <p:cNvPr id="6155" name="CasellaDiTesto 13"/>
          <p:cNvSpPr txBox="1">
            <a:spLocks noChangeArrowheads="1"/>
          </p:cNvSpPr>
          <p:nvPr/>
        </p:nvSpPr>
        <p:spPr bwMode="auto">
          <a:xfrm>
            <a:off x="5370513" y="4292600"/>
            <a:ext cx="2747962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altLang="it-IT" b="1"/>
              <a:t>var. % tendenziali</a:t>
            </a:r>
          </a:p>
        </p:txBody>
      </p:sp>
    </p:spTree>
    <p:extLst>
      <p:ext uri="{BB962C8B-B14F-4D97-AF65-F5344CB8AC3E}">
        <p14:creationId xmlns:p14="http://schemas.microsoft.com/office/powerpoint/2010/main" val="150965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/>
      <p:bldP spid="6151" grpId="0"/>
      <p:bldP spid="6154" grpId="0" animBg="1"/>
      <p:bldP spid="61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05"/>
          <p:cNvSpPr txBox="1">
            <a:spLocks noChangeArrowheads="1"/>
          </p:cNvSpPr>
          <p:nvPr/>
        </p:nvSpPr>
        <p:spPr bwMode="auto">
          <a:xfrm>
            <a:off x="-13320" y="-2530"/>
            <a:ext cx="84737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it-IT" sz="3000" b="1" dirty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C</a:t>
            </a:r>
            <a:r>
              <a:rPr lang="it-IT" sz="3000" b="1" dirty="0" smtClean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onto </a:t>
            </a:r>
            <a:r>
              <a:rPr lang="it-IT" sz="3000" b="1" dirty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delle tredicesime e stima dei consumi aggiuntivi del mese di dicembre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8676456" y="44624"/>
            <a:ext cx="432048" cy="385881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FFFF00"/>
                </a:solidFill>
                <a:latin typeface="Arial" pitchFamily="34" charset="0"/>
                <a:cs typeface="Times New Roman" pitchFamily="18" charset="0"/>
              </a:rPr>
              <a:t>4</a:t>
            </a:r>
            <a:endParaRPr lang="it-IT" altLang="it-IT" sz="2400" b="1" dirty="0">
              <a:solidFill>
                <a:srgbClr val="FFFF00"/>
              </a:solidFill>
              <a:latin typeface="Arial" pitchFamily="34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828467"/>
            <a:ext cx="9001000" cy="5984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tangolo 1"/>
          <p:cNvSpPr/>
          <p:nvPr/>
        </p:nvSpPr>
        <p:spPr>
          <a:xfrm>
            <a:off x="35496" y="4293096"/>
            <a:ext cx="7272808" cy="86409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277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05"/>
          <p:cNvSpPr txBox="1">
            <a:spLocks noChangeArrowheads="1"/>
          </p:cNvSpPr>
          <p:nvPr/>
        </p:nvSpPr>
        <p:spPr bwMode="auto">
          <a:xfrm>
            <a:off x="-36512" y="-27384"/>
            <a:ext cx="8588573" cy="497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it-IT" sz="3100" b="1" dirty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P</a:t>
            </a:r>
            <a:r>
              <a:rPr lang="it-IT" sz="3100" b="1" dirty="0" smtClean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ropensione </a:t>
            </a:r>
            <a:r>
              <a:rPr lang="it-IT" sz="3100" b="1" dirty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agli acquisti durante le festività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55" y="692696"/>
            <a:ext cx="9016251" cy="6165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676456" y="44624"/>
            <a:ext cx="432048" cy="385881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FFFF00"/>
                </a:solidFill>
                <a:latin typeface="Arial" pitchFamily="34" charset="0"/>
                <a:cs typeface="Times New Roman" pitchFamily="18" charset="0"/>
              </a:rPr>
              <a:t>5</a:t>
            </a:r>
            <a:endParaRPr lang="it-IT" altLang="it-IT" sz="2400" b="1" dirty="0">
              <a:solidFill>
                <a:srgbClr val="FFFF00"/>
              </a:solidFill>
              <a:latin typeface="Arial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97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4" t="4805" r="2718" b="3654"/>
          <a:stretch/>
        </p:blipFill>
        <p:spPr bwMode="auto">
          <a:xfrm>
            <a:off x="61664" y="620689"/>
            <a:ext cx="9046840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Box 105"/>
          <p:cNvSpPr txBox="1">
            <a:spLocks noChangeArrowheads="1"/>
          </p:cNvSpPr>
          <p:nvPr/>
        </p:nvSpPr>
        <p:spPr bwMode="auto">
          <a:xfrm>
            <a:off x="35496" y="-27384"/>
            <a:ext cx="82809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it-IT" sz="3000" b="1" dirty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S</a:t>
            </a:r>
            <a:r>
              <a:rPr lang="it-IT" sz="3000" b="1" dirty="0" smtClean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pesa media pro capite per i regali di Natale</a:t>
            </a:r>
          </a:p>
        </p:txBody>
      </p:sp>
      <p:sp>
        <p:nvSpPr>
          <p:cNvPr id="5" name="CasellaDiTesto 2"/>
          <p:cNvSpPr txBox="1"/>
          <p:nvPr/>
        </p:nvSpPr>
        <p:spPr>
          <a:xfrm>
            <a:off x="1259632" y="548680"/>
            <a:ext cx="2340260" cy="1944215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4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</a:t>
            </a:r>
            <a:r>
              <a:rPr lang="it-IT" sz="24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pesa media reale</a:t>
            </a:r>
          </a:p>
          <a:p>
            <a:pPr algn="ctr"/>
            <a:r>
              <a:rPr lang="it-IT" sz="2400" b="1" baseline="0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(euro del 2018;</a:t>
            </a:r>
          </a:p>
          <a:p>
            <a:pPr algn="ctr"/>
            <a:r>
              <a:rPr lang="it-IT" sz="24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-29,6% rispetto al 2009)</a:t>
            </a:r>
            <a:endParaRPr lang="it-IT" sz="2400" b="1" dirty="0">
              <a:solidFill>
                <a:srgbClr val="C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676456" y="44624"/>
            <a:ext cx="432048" cy="385881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FFFF00"/>
                </a:solidFill>
                <a:latin typeface="Arial" pitchFamily="34" charset="0"/>
                <a:cs typeface="Times New Roman" pitchFamily="18" charset="0"/>
              </a:rPr>
              <a:t>6</a:t>
            </a:r>
            <a:endParaRPr lang="it-IT" altLang="it-IT" sz="2400" b="1" dirty="0">
              <a:solidFill>
                <a:srgbClr val="FFFF00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7" name="CasellaDiTesto 2"/>
          <p:cNvSpPr txBox="1"/>
          <p:nvPr/>
        </p:nvSpPr>
        <p:spPr>
          <a:xfrm>
            <a:off x="467544" y="4725144"/>
            <a:ext cx="2310798" cy="720080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it-IT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pesa media (euro correnti)</a:t>
            </a:r>
            <a:endParaRPr lang="it-IT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90" r="802" b="2922"/>
          <a:stretch/>
        </p:blipFill>
        <p:spPr bwMode="auto">
          <a:xfrm>
            <a:off x="3923928" y="620688"/>
            <a:ext cx="5112569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ttangolo 8"/>
          <p:cNvSpPr/>
          <p:nvPr/>
        </p:nvSpPr>
        <p:spPr>
          <a:xfrm>
            <a:off x="6156176" y="2708920"/>
            <a:ext cx="2016224" cy="768401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it-IT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itiene i regali una spesa piacevole (%)</a:t>
            </a:r>
            <a:endParaRPr lang="it-IT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46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5"/>
          <p:cNvSpPr txBox="1">
            <a:spLocks noChangeArrowheads="1"/>
          </p:cNvSpPr>
          <p:nvPr/>
        </p:nvSpPr>
        <p:spPr bwMode="auto">
          <a:xfrm>
            <a:off x="35496" y="44624"/>
            <a:ext cx="1387302" cy="563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it-IT" sz="3600" b="1" dirty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F</a:t>
            </a:r>
            <a:r>
              <a:rPr lang="it-IT" sz="3600" b="1" dirty="0" smtClean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onti</a:t>
            </a:r>
            <a:endParaRPr lang="it-IT" sz="3600" b="1" dirty="0">
              <a:solidFill>
                <a:srgbClr val="CC0066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5496" y="1189196"/>
            <a:ext cx="900008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Chart  1-2:</a:t>
            </a:r>
            <a:r>
              <a:rPr lang="it-IT" sz="2800" dirty="0" smtClean="0">
                <a:latin typeface="Arial" pitchFamily="34" charset="0"/>
                <a:cs typeface="Times New Roman" pitchFamily="18" charset="0"/>
              </a:rPr>
              <a:t> Elaborazioni Ufficio Studi Confcommercio (USC) su dati </a:t>
            </a:r>
            <a:r>
              <a:rPr lang="it-IT" sz="2800" dirty="0" smtClean="0">
                <a:cs typeface="Times New Roman" pitchFamily="18" charset="0"/>
              </a:rPr>
              <a:t>Istat.</a:t>
            </a:r>
          </a:p>
          <a:p>
            <a:r>
              <a:rPr lang="it-IT" sz="2800" b="1" dirty="0" smtClean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Chart  3: </a:t>
            </a:r>
            <a:r>
              <a:rPr lang="it-IT" sz="2800" dirty="0">
                <a:latin typeface="Arial" pitchFamily="34" charset="0"/>
                <a:cs typeface="Times New Roman" pitchFamily="18" charset="0"/>
              </a:rPr>
              <a:t>Elaborazioni USC su dati </a:t>
            </a:r>
            <a:r>
              <a:rPr lang="it-IT" sz="2800" dirty="0" smtClean="0">
                <a:latin typeface="Arial" pitchFamily="34" charset="0"/>
                <a:cs typeface="Times New Roman" pitchFamily="18" charset="0"/>
              </a:rPr>
              <a:t>Congiuntura Confcommercio.</a:t>
            </a:r>
          </a:p>
          <a:p>
            <a:r>
              <a:rPr lang="it-IT" sz="2800" b="1" dirty="0" smtClean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Chart  </a:t>
            </a:r>
            <a:r>
              <a:rPr lang="it-IT" sz="2800" b="1" dirty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4</a:t>
            </a:r>
            <a:r>
              <a:rPr lang="it-IT" sz="2800" b="1" dirty="0" smtClean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: </a:t>
            </a:r>
            <a:r>
              <a:rPr lang="it-IT" sz="2800" dirty="0" smtClean="0">
                <a:latin typeface="Arial" pitchFamily="34" charset="0"/>
                <a:cs typeface="Times New Roman" pitchFamily="18" charset="0"/>
              </a:rPr>
              <a:t>Elaborazioni </a:t>
            </a:r>
            <a:r>
              <a:rPr lang="it-IT" sz="2800" dirty="0">
                <a:latin typeface="Arial" pitchFamily="34" charset="0"/>
                <a:cs typeface="Times New Roman" pitchFamily="18" charset="0"/>
              </a:rPr>
              <a:t>e stime USC su dati Istat, Inps, MEF; per la costruzione del «conto delle tredicesime» si veda la nota tecnica dicembre 2016 alla sezione Ufficio Studi del sito </a:t>
            </a:r>
            <a:r>
              <a:rPr lang="it-IT" sz="2800" dirty="0" smtClean="0">
                <a:latin typeface="Arial" pitchFamily="34" charset="0"/>
                <a:cs typeface="Times New Roman" pitchFamily="18" charset="0"/>
              </a:rPr>
              <a:t>www.confcommercio.it.</a:t>
            </a:r>
            <a:endParaRPr lang="it-IT" sz="2800" dirty="0">
              <a:latin typeface="Arial" pitchFamily="34" charset="0"/>
              <a:cs typeface="Times New Roman" pitchFamily="18" charset="0"/>
            </a:endParaRPr>
          </a:p>
          <a:p>
            <a:r>
              <a:rPr lang="it-IT" sz="2800" b="1" dirty="0" smtClean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Chart  5-6:</a:t>
            </a:r>
            <a:r>
              <a:rPr lang="it-IT" sz="28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it-IT" sz="2800" dirty="0">
                <a:latin typeface="Arial" pitchFamily="34" charset="0"/>
                <a:cs typeface="Times New Roman" pitchFamily="18" charset="0"/>
              </a:rPr>
              <a:t>Elaborazioni USC su dati </a:t>
            </a:r>
            <a:r>
              <a:rPr lang="it-IT" sz="2800" dirty="0" smtClean="0">
                <a:latin typeface="Arial" pitchFamily="34" charset="0"/>
                <a:cs typeface="Times New Roman" pitchFamily="18" charset="0"/>
              </a:rPr>
              <a:t>dell’Indagine di </a:t>
            </a:r>
            <a:r>
              <a:rPr lang="it-IT" sz="2800" dirty="0">
                <a:latin typeface="Arial" pitchFamily="34" charset="0"/>
                <a:cs typeface="Times New Roman" pitchFamily="18" charset="0"/>
              </a:rPr>
              <a:t>opinione sugli acquisti degli italiani in occasione delle festività natalizie, </a:t>
            </a:r>
            <a:r>
              <a:rPr lang="it-IT" sz="2800" dirty="0" smtClean="0">
                <a:latin typeface="Arial" pitchFamily="34" charset="0"/>
                <a:cs typeface="Times New Roman" pitchFamily="18" charset="0"/>
              </a:rPr>
              <a:t>Format </a:t>
            </a:r>
            <a:r>
              <a:rPr lang="it-IT" sz="2800" dirty="0">
                <a:latin typeface="Arial" pitchFamily="34" charset="0"/>
                <a:cs typeface="Times New Roman" pitchFamily="18" charset="0"/>
              </a:rPr>
              <a:t>S</a:t>
            </a:r>
            <a:r>
              <a:rPr lang="it-IT" sz="2800" dirty="0" smtClean="0">
                <a:latin typeface="Arial" pitchFamily="34" charset="0"/>
                <a:cs typeface="Times New Roman" pitchFamily="18" charset="0"/>
              </a:rPr>
              <a:t>rl, </a:t>
            </a:r>
            <a:r>
              <a:rPr lang="it-IT" sz="2800" dirty="0" err="1" smtClean="0">
                <a:latin typeface="Arial" pitchFamily="34" charset="0"/>
                <a:cs typeface="Times New Roman" pitchFamily="18" charset="0"/>
              </a:rPr>
              <a:t>dic</a:t>
            </a:r>
            <a:r>
              <a:rPr lang="it-IT" sz="2800" dirty="0" smtClean="0">
                <a:latin typeface="Arial" pitchFamily="34" charset="0"/>
                <a:cs typeface="Times New Roman" pitchFamily="18" charset="0"/>
              </a:rPr>
              <a:t>. 2018.</a:t>
            </a:r>
            <a:endParaRPr lang="it-IT" sz="2800" b="1" dirty="0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676456" y="44624"/>
            <a:ext cx="432048" cy="385881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FFFF00"/>
                </a:solidFill>
                <a:latin typeface="Arial" pitchFamily="34" charset="0"/>
                <a:cs typeface="Times New Roman" pitchFamily="18" charset="0"/>
              </a:rPr>
              <a:t>7</a:t>
            </a:r>
            <a:endParaRPr lang="it-IT" altLang="it-IT" sz="2400" b="1" dirty="0">
              <a:solidFill>
                <a:srgbClr val="FFFF00"/>
              </a:solidFill>
              <a:latin typeface="Arial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3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395536" y="1124744"/>
            <a:ext cx="835292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endParaRPr lang="it-IT" sz="3600" b="1" dirty="0" smtClean="0">
              <a:solidFill>
                <a:srgbClr val="CD0065"/>
              </a:solidFill>
              <a:cs typeface="Times New Roman" pitchFamily="18" charset="0"/>
            </a:endParaRPr>
          </a:p>
          <a:p>
            <a:pPr algn="ctr" eaLnBrk="0" hangingPunct="0"/>
            <a:endParaRPr lang="it-IT" sz="3600" b="1" dirty="0" smtClean="0">
              <a:solidFill>
                <a:srgbClr val="CC0066"/>
              </a:solidFill>
              <a:cs typeface="Times New Roman" pitchFamily="18" charset="0"/>
            </a:endParaRPr>
          </a:p>
          <a:p>
            <a:pPr algn="ctr" eaLnBrk="0" hangingPunct="0"/>
            <a:r>
              <a:rPr lang="it-IT" sz="3600" b="1" dirty="0" smtClean="0">
                <a:solidFill>
                  <a:srgbClr val="CC0066"/>
                </a:solidFill>
                <a:cs typeface="Times New Roman" pitchFamily="18" charset="0"/>
              </a:rPr>
              <a:t>Consumi </a:t>
            </a:r>
            <a:r>
              <a:rPr lang="it-IT" sz="3600" b="1" dirty="0">
                <a:solidFill>
                  <a:srgbClr val="CC0066"/>
                </a:solidFill>
                <a:cs typeface="Times New Roman" pitchFamily="18" charset="0"/>
              </a:rPr>
              <a:t>di dicembre e previsioni di spesa per Natale</a:t>
            </a: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r>
              <a:rPr lang="it-IT" b="1" dirty="0">
                <a:solidFill>
                  <a:srgbClr val="002060"/>
                </a:solidFill>
                <a:cs typeface="Times New Roman" pitchFamily="18" charset="0"/>
              </a:rPr>
              <a:t>MARIANO BELLA</a:t>
            </a:r>
          </a:p>
          <a:p>
            <a:pPr algn="ctr"/>
            <a:r>
              <a:rPr lang="it-IT" b="1" dirty="0">
                <a:solidFill>
                  <a:srgbClr val="002060"/>
                </a:solidFill>
                <a:cs typeface="Times New Roman" pitchFamily="18" charset="0"/>
              </a:rPr>
              <a:t>DIRETTORE UFFICIO STUDI CONFCOMMERCIO</a:t>
            </a: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r>
              <a:rPr lang="it-IT" b="1" dirty="0">
                <a:solidFill>
                  <a:srgbClr val="002060"/>
                </a:solidFill>
                <a:cs typeface="Times New Roman" pitchFamily="18" charset="0"/>
              </a:rPr>
              <a:t>Roma, </a:t>
            </a:r>
            <a:r>
              <a:rPr lang="it-IT" b="1" dirty="0" smtClean="0">
                <a:solidFill>
                  <a:srgbClr val="002060"/>
                </a:solidFill>
                <a:cs typeface="Times New Roman" pitchFamily="18" charset="0"/>
              </a:rPr>
              <a:t>12 </a:t>
            </a:r>
            <a:r>
              <a:rPr lang="it-IT" b="1" dirty="0">
                <a:solidFill>
                  <a:srgbClr val="002060"/>
                </a:solidFill>
                <a:cs typeface="Times New Roman" pitchFamily="18" charset="0"/>
              </a:rPr>
              <a:t>dicembre </a:t>
            </a:r>
            <a:r>
              <a:rPr lang="it-IT" b="1" dirty="0" smtClean="0">
                <a:solidFill>
                  <a:srgbClr val="002060"/>
                </a:solidFill>
                <a:cs typeface="Times New Roman" pitchFamily="18" charset="0"/>
              </a:rPr>
              <a:t>2018</a:t>
            </a:r>
            <a:endParaRPr lang="it-IT" sz="16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1907704" y="6453336"/>
            <a:ext cx="540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b="1" i="1" dirty="0"/>
              <a:t>t</a:t>
            </a:r>
            <a:r>
              <a:rPr lang="it-IT" b="1" i="1" dirty="0" smtClean="0"/>
              <a:t>raccia per una presentazione orale</a:t>
            </a:r>
            <a:endParaRPr lang="it-IT" b="1" i="1" dirty="0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865" y="260648"/>
            <a:ext cx="2430271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43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6276</TotalTime>
  <Words>447</Words>
  <Application>Microsoft Office PowerPoint</Application>
  <PresentationFormat>Presentazione su schermo (4:3)</PresentationFormat>
  <Paragraphs>70</Paragraphs>
  <Slides>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CONFCOMMERCIO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ORIENTAMENTI DI SPESA 2012</dc:title>
  <dc:creator>Criscuolo</dc:creator>
  <cp:lastModifiedBy>Ragaini</cp:lastModifiedBy>
  <cp:revision>270</cp:revision>
  <cp:lastPrinted>2018-11-27T13:45:25Z</cp:lastPrinted>
  <dcterms:created xsi:type="dcterms:W3CDTF">2012-11-27T09:48:37Z</dcterms:created>
  <dcterms:modified xsi:type="dcterms:W3CDTF">2018-12-11T11:07:17Z</dcterms:modified>
</cp:coreProperties>
</file>