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9" r:id="rId2"/>
    <p:sldId id="311" r:id="rId3"/>
    <p:sldId id="338" r:id="rId4"/>
    <p:sldId id="403" r:id="rId5"/>
    <p:sldId id="406" r:id="rId6"/>
    <p:sldId id="385" r:id="rId7"/>
    <p:sldId id="407" r:id="rId8"/>
    <p:sldId id="398" r:id="rId9"/>
    <p:sldId id="416" r:id="rId10"/>
    <p:sldId id="400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6600"/>
    <a:srgbClr val="EA4604"/>
    <a:srgbClr val="E95E0F"/>
    <a:srgbClr val="5F5F5F"/>
    <a:srgbClr val="990099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429" autoAdjust="0"/>
  </p:normalViewPr>
  <p:slideViewPr>
    <p:cSldViewPr>
      <p:cViewPr>
        <p:scale>
          <a:sx n="90" d="100"/>
          <a:sy n="90" d="100"/>
        </p:scale>
        <p:origin x="-2394" y="-588"/>
      </p:cViewPr>
      <p:guideLst>
        <p:guide orient="horz" pos="436"/>
        <p:guide orient="horz" pos="709"/>
        <p:guide orient="horz" pos="981"/>
        <p:guide orient="horz" pos="2160"/>
        <p:guide pos="204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34D022-6687-4CBD-8610-A5DF5465EE60}" type="datetimeFigureOut">
              <a:rPr lang="it-IT"/>
              <a:pPr>
                <a:defRPr/>
              </a:pPr>
              <a:t>25/11/2014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79A0B8-E1E6-489E-B813-6E6B97B4E14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84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D39FA8-E7F1-43B6-9D5E-9EFEEE602170}" type="datetimeFigureOut">
              <a:rPr lang="it-IT"/>
              <a:pPr>
                <a:defRPr/>
              </a:pPr>
              <a:t>25/11/2014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E9B27B-FB61-4081-B55B-FB732B2ECF46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4407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5" tIns="45373" rIns="90745" bIns="45373" anchor="b"/>
          <a:lstStyle/>
          <a:p>
            <a:pPr algn="r" defTabSz="908050"/>
            <a:fld id="{81C947EE-492E-43A2-9608-F8EC2B40C424}" type="slidenum">
              <a:rPr lang="it-IT" altLang="it-IT" sz="1200">
                <a:latin typeface="Calibri" pitchFamily="34" charset="0"/>
              </a:rPr>
              <a:pPr algn="r" defTabSz="908050"/>
              <a:t>1</a:t>
            </a:fld>
            <a:endParaRPr lang="it-IT" altLang="it-IT" sz="1200">
              <a:latin typeface="Calibri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5513" y="742950"/>
            <a:ext cx="4968875" cy="3725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6463"/>
            <a:ext cx="4984750" cy="4467225"/>
          </a:xfrm>
          <a:noFill/>
        </p:spPr>
        <p:txBody>
          <a:bodyPr wrap="none" lIns="90275" tIns="45134" rIns="90275" bIns="45134" numCol="1" anchor="ctr" anchorCtr="0" compatLnSpc="1">
            <a:prstTxWarp prst="textNoShape">
              <a:avLst/>
            </a:prstTxWarp>
          </a:bodyPr>
          <a:lstStyle/>
          <a:p>
            <a:pPr defTabSz="449263" eaLnBrk="1" hangingPunct="1"/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9CBF6F-37AE-496C-B12D-57E0378D32A1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867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E1DAAA-7149-45E2-9FA5-D05AED45D253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3A2D61-C6A7-46A2-9BD6-6341C208AB7C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710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63868F-FE12-411E-9D65-186FB0332391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5837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DBB486-12E8-4B1F-B57F-407FCAD8079C}" type="slidenum">
              <a:rPr lang="it-IT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- MAGGIORE PROTEZIONE SUL TERRITORIO DA PARTE DELLE FORZE DELL'ORDINE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CERTEZZA DELLA PENA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i="1" smtClean="0">
                <a:solidFill>
                  <a:srgbClr val="000000"/>
                </a:solidFill>
                <a:latin typeface="Century Gothic" pitchFamily="34" charset="0"/>
              </a:rPr>
              <a:t>   - MAGGIORE COLLABORAZIONE CON LE FORZE DELL'ORDINE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i="1" smtClean="0">
                <a:solidFill>
                  <a:srgbClr val="000000"/>
                </a:solidFill>
                <a:latin typeface="Century Gothic" pitchFamily="34" charset="0"/>
              </a:rPr>
              <a:t>   - INTERVENTI DI ENTI LOCALI PER POLIZIOTTI DI QUARTIERE/POLIZIA LOCALE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MAGGIORI INTERVENTI DELLE ASSOCIAZIONI DI CATEGORIA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ASSOCIAZIONISMO ANTIRACKET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MAGGIORE PROTEZIONE SUL TERRITORIO DA PARTE DELLE FORZE DELL'ORDINE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CERTEZZA DELLA PENA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i="1" smtClean="0">
                <a:solidFill>
                  <a:srgbClr val="000000"/>
                </a:solidFill>
                <a:latin typeface="Century Gothic" pitchFamily="34" charset="0"/>
              </a:rPr>
              <a:t>   - MAGGIORE COLLABORAZIONE CON LE FORZE DELL'ORDINE</a:t>
            </a:r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8D929D-7DE1-481F-A4E6-52D5CBF73484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it-IT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- MAGGIORE PROTEZIONE SUL TERRITORIO DA PARTE DELLE FORZE DELL'ORDINE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CERTEZZA DELLA PENA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i="1" smtClean="0">
                <a:solidFill>
                  <a:srgbClr val="000000"/>
                </a:solidFill>
                <a:latin typeface="Century Gothic" pitchFamily="34" charset="0"/>
              </a:rPr>
              <a:t>   - MAGGIORE COLLABORAZIONE CON LE FORZE DELL'ORDINE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i="1" smtClean="0">
                <a:solidFill>
                  <a:srgbClr val="000000"/>
                </a:solidFill>
                <a:latin typeface="Century Gothic" pitchFamily="34" charset="0"/>
              </a:rPr>
              <a:t>   - INTERVENTI DI ENTI LOCALI PER POLIZIOTTI DI QUARTIERE/POLIZIA LOCALE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MAGGIORI INTERVENTI DELLE ASSOCIAZIONI DI CATEGORIA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ASSOCIAZIONISMO ANTIRACKET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MAGGIORE PROTEZIONE SUL TERRITORIO DA PARTE DELLE FORZE DELL'ORDINE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smtClean="0">
                <a:solidFill>
                  <a:srgbClr val="000000"/>
                </a:solidFill>
                <a:latin typeface="Century Gothic" pitchFamily="34" charset="0"/>
              </a:rPr>
              <a:t>   - CERTEZZA DELLA PENA</a:t>
            </a:r>
            <a:endParaRPr lang="it-IT" smtClean="0">
              <a:latin typeface="Arial" charset="0"/>
            </a:endParaRPr>
          </a:p>
          <a:p>
            <a:pPr eaLnBrk="1" fontAlgn="b" hangingPunct="1">
              <a:spcBef>
                <a:spcPct val="0"/>
              </a:spcBef>
            </a:pPr>
            <a:r>
              <a:rPr lang="it-IT" i="1" smtClean="0">
                <a:solidFill>
                  <a:srgbClr val="000000"/>
                </a:solidFill>
                <a:latin typeface="Century Gothic" pitchFamily="34" charset="0"/>
              </a:rPr>
              <a:t>   - MAGGIORE COLLABORAZIONE CON LE FORZE DELL'ORDINE</a:t>
            </a:r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3B2A19-C02E-4127-AF0A-769D7E9DAA31}" type="slidenum">
              <a:rPr lang="it-IT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it-IT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45" tIns="45373" rIns="90745" bIns="45373" anchor="b"/>
          <a:lstStyle/>
          <a:p>
            <a:pPr algn="r" defTabSz="908050"/>
            <a:fld id="{7F46E9B0-5E55-4444-BA00-67695A9E8A63}" type="slidenum">
              <a:rPr lang="it-IT" altLang="it-IT" sz="1200">
                <a:latin typeface="Calibri" pitchFamily="34" charset="0"/>
              </a:rPr>
              <a:pPr algn="r" defTabSz="908050"/>
              <a:t>10</a:t>
            </a:fld>
            <a:endParaRPr lang="it-IT" altLang="it-IT" sz="1200">
              <a:latin typeface="Calibri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5513" y="742950"/>
            <a:ext cx="4968875" cy="37258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6463"/>
            <a:ext cx="4984750" cy="4467225"/>
          </a:xfrm>
          <a:noFill/>
        </p:spPr>
        <p:txBody>
          <a:bodyPr wrap="none" lIns="90275" tIns="45134" rIns="90275" bIns="45134" numCol="1" anchor="ctr" anchorCtr="0" compatLnSpc="1">
            <a:prstTxWarp prst="textNoShape">
              <a:avLst/>
            </a:prstTxWarp>
          </a:bodyPr>
          <a:lstStyle/>
          <a:p>
            <a:pPr defTabSz="449263" eaLnBrk="1" hangingPunct="1"/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6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19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ieren 57"/>
          <p:cNvGrpSpPr>
            <a:grpSpLocks/>
          </p:cNvGrpSpPr>
          <p:nvPr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32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57"/>
          <p:cNvGrpSpPr>
            <a:grpSpLocks/>
          </p:cNvGrpSpPr>
          <p:nvPr userDrawn="1"/>
        </p:nvGrpSpPr>
        <p:grpSpPr bwMode="auto">
          <a:xfrm>
            <a:off x="-325438" y="908050"/>
            <a:ext cx="217488" cy="5689600"/>
            <a:chOff x="-540710" y="908650"/>
            <a:chExt cx="432060" cy="5688790"/>
          </a:xfrm>
        </p:grpSpPr>
        <p:cxnSp>
          <p:nvCxnSpPr>
            <p:cNvPr id="46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2205038"/>
            <a:ext cx="8496300" cy="158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3800" dirty="0">
                <a:solidFill>
                  <a:srgbClr val="000000"/>
                </a:solidFill>
                <a:latin typeface="Arial" charset="0"/>
              </a:rPr>
              <a:t>Click to edit Master title style</a:t>
            </a:r>
          </a:p>
        </p:txBody>
      </p:sp>
      <p:sp>
        <p:nvSpPr>
          <p:cNvPr id="60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3860800"/>
            <a:ext cx="8496300" cy="14398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180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Click to edit Master subtitle style</a:t>
            </a:r>
          </a:p>
        </p:txBody>
      </p:sp>
      <p:pic>
        <p:nvPicPr>
          <p:cNvPr id="61" name="Picture 2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gray">
          <a:xfrm>
            <a:off x="8170863" y="260350"/>
            <a:ext cx="6492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2205038"/>
            <a:ext cx="8496300" cy="1584325"/>
          </a:xfrm>
        </p:spPr>
        <p:txBody>
          <a:bodyPr/>
          <a:lstStyle>
            <a:lvl1pPr>
              <a:defRPr sz="380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3860800"/>
            <a:ext cx="8496300" cy="1439863"/>
          </a:xfrm>
        </p:spPr>
        <p:txBody>
          <a:bodyPr/>
          <a:lstStyle>
            <a:lvl1pPr>
              <a:spcBef>
                <a:spcPct val="20000"/>
              </a:spcBef>
              <a:defRPr sz="20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8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21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57"/>
          <p:cNvGrpSpPr>
            <a:grpSpLocks/>
          </p:cNvGrpSpPr>
          <p:nvPr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34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ieren 57"/>
          <p:cNvGrpSpPr>
            <a:grpSpLocks/>
          </p:cNvGrpSpPr>
          <p:nvPr/>
        </p:nvGrpSpPr>
        <p:grpSpPr bwMode="auto">
          <a:xfrm>
            <a:off x="-325438" y="908050"/>
            <a:ext cx="217488" cy="5689600"/>
            <a:chOff x="-540710" y="908650"/>
            <a:chExt cx="432060" cy="5688790"/>
          </a:xfrm>
        </p:grpSpPr>
        <p:cxnSp>
          <p:nvCxnSpPr>
            <p:cNvPr id="48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pieren 9"/>
          <p:cNvGrpSpPr>
            <a:grpSpLocks/>
          </p:cNvGrpSpPr>
          <p:nvPr userDrawn="1"/>
        </p:nvGrpSpPr>
        <p:grpSpPr bwMode="auto">
          <a:xfrm>
            <a:off x="-323850" y="908050"/>
            <a:ext cx="215900" cy="5689600"/>
            <a:chOff x="-540710" y="908650"/>
            <a:chExt cx="432060" cy="5688790"/>
          </a:xfrm>
        </p:grpSpPr>
        <p:cxnSp>
          <p:nvCxnSpPr>
            <p:cNvPr id="63" name="Gerade Verbindung 10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11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12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13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14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pieren 15"/>
          <p:cNvGrpSpPr>
            <a:grpSpLocks/>
          </p:cNvGrpSpPr>
          <p:nvPr userDrawn="1"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70" name="Gerade Verbindung 16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17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18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19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20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21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22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23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24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25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26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27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uppieren 28"/>
          <p:cNvGrpSpPr>
            <a:grpSpLocks/>
          </p:cNvGrpSpPr>
          <p:nvPr userDrawn="1"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83" name="Gerade Verbindung 29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30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31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32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33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34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35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36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37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38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 Verbindung 39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40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uppieren 41"/>
          <p:cNvGrpSpPr>
            <a:grpSpLocks/>
          </p:cNvGrpSpPr>
          <p:nvPr userDrawn="1"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96" name="Gerade Verbindung 42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Gerade Verbindung 43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 Verbindung 44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 Verbindung 45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 Verbindung 46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47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 Verbindung 48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49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 Verbindung 50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 Verbindung 51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 Verbindung 52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 Verbindung 53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 Verbindung 54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8" y="1123949"/>
            <a:ext cx="8496944" cy="5473403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2420888"/>
            <a:ext cx="8208912" cy="1368152"/>
          </a:xfrm>
          <a:prstGeom prst="rect">
            <a:avLst/>
          </a:prstGeom>
        </p:spPr>
        <p:txBody>
          <a:bodyPr/>
          <a:lstStyle>
            <a:lvl1pPr>
              <a:defRPr sz="4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5" y="3861048"/>
            <a:ext cx="8208913" cy="151216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2pPr>
            <a:lvl3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3pPr>
            <a:lvl4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4pPr>
            <a:lvl5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5pPr>
            <a:lvl6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6pPr>
            <a:lvl7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7pPr>
            <a:lvl8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spcBef>
                <a:spcPts val="30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6237312"/>
            <a:ext cx="8209140" cy="216024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496944" cy="261119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8" y="1052736"/>
            <a:ext cx="8496944" cy="5328592"/>
          </a:xfrm>
        </p:spPr>
        <p:txBody>
          <a:bodyPr/>
          <a:lstStyle>
            <a:lvl2pPr marL="1588" indent="-1588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3068960"/>
            <a:ext cx="1296144" cy="1944216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3068960"/>
            <a:ext cx="1296144" cy="1944216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89" y="4365105"/>
            <a:ext cx="2736303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393305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3068951"/>
            <a:ext cx="2736304" cy="8641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4581128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7" y="4797152"/>
            <a:ext cx="2736226" cy="21501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4365105"/>
            <a:ext cx="2736304" cy="21602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393305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3068961"/>
            <a:ext cx="2736304" cy="864096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4581128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4797152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227681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227681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09" y="3573016"/>
            <a:ext cx="2736953" cy="21602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3140968"/>
            <a:ext cx="273687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2276873"/>
            <a:ext cx="2736304" cy="864096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7" y="3789040"/>
            <a:ext cx="2736875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7" y="4005064"/>
            <a:ext cx="2736226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3573017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3140968"/>
            <a:ext cx="2736304" cy="21676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2276829"/>
            <a:ext cx="2736304" cy="86414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3789040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4005064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443705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4437058"/>
            <a:ext cx="1295400" cy="194427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5733733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5301209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4437059"/>
            <a:ext cx="2736304" cy="86415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5949236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6164739"/>
            <a:ext cx="273687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5733743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5301209"/>
            <a:ext cx="2736304" cy="2160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4437069"/>
            <a:ext cx="2736304" cy="86414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5949246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6164749"/>
            <a:ext cx="2736304" cy="21553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052513"/>
            <a:ext cx="8496300" cy="5329237"/>
          </a:xfrm>
        </p:spPr>
        <p:txBody>
          <a:bodyPr/>
          <a:lstStyle>
            <a:lvl2pPr marL="1588" indent="-1588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6335713" cy="647700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0" y="260350"/>
            <a:ext cx="6335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gray">
          <a:xfrm>
            <a:off x="323850" y="1052513"/>
            <a:ext cx="84963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Testo</a:t>
            </a:r>
          </a:p>
          <a:p>
            <a:pPr lvl="1"/>
            <a:r>
              <a:rPr lang="it-IT" smtClean="0"/>
              <a:t>Testo</a:t>
            </a:r>
          </a:p>
          <a:p>
            <a:pPr lvl="2"/>
            <a:r>
              <a:rPr lang="it-IT" smtClean="0"/>
              <a:t>Testo</a:t>
            </a:r>
          </a:p>
          <a:p>
            <a:pPr lvl="3"/>
            <a:r>
              <a:rPr lang="it-IT" smtClean="0"/>
              <a:t>Testo</a:t>
            </a:r>
          </a:p>
          <a:p>
            <a:pPr lvl="4"/>
            <a:r>
              <a:rPr 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4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29" name="Gruppieren 11"/>
          <p:cNvGrpSpPr>
            <a:grpSpLocks/>
          </p:cNvGrpSpPr>
          <p:nvPr/>
        </p:nvGrpSpPr>
        <p:grpSpPr bwMode="auto">
          <a:xfrm>
            <a:off x="323850" y="-315913"/>
            <a:ext cx="8496300" cy="215900"/>
            <a:chOff x="323850" y="-531550"/>
            <a:chExt cx="8496740" cy="432060"/>
          </a:xfrm>
        </p:grpSpPr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uppieren 37"/>
          <p:cNvGrpSpPr>
            <a:grpSpLocks/>
          </p:cNvGrpSpPr>
          <p:nvPr/>
        </p:nvGrpSpPr>
        <p:grpSpPr bwMode="auto">
          <a:xfrm>
            <a:off x="323850" y="6958013"/>
            <a:ext cx="8496300" cy="215900"/>
            <a:chOff x="323850" y="-531550"/>
            <a:chExt cx="8496740" cy="432060"/>
          </a:xfrm>
        </p:grpSpPr>
        <p:cxnSp>
          <p:nvCxnSpPr>
            <p:cNvPr id="39" name="Gerade Verbindung 3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1403287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 userDrawn="1"/>
          </p:nvCxnSpPr>
          <p:spPr bwMode="gray">
            <a:xfrm rot="5400000">
              <a:off x="154775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 userDrawn="1"/>
          </p:nvCxnSpPr>
          <p:spPr bwMode="gray">
            <a:xfrm rot="5400000">
              <a:off x="2843225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42"/>
            <p:cNvCxnSpPr/>
            <p:nvPr userDrawn="1"/>
          </p:nvCxnSpPr>
          <p:spPr bwMode="gray">
            <a:xfrm rot="5400000">
              <a:off x="2987694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 Verbindung 43"/>
            <p:cNvCxnSpPr/>
            <p:nvPr userDrawn="1"/>
          </p:nvCxnSpPr>
          <p:spPr bwMode="gray">
            <a:xfrm rot="5400000">
              <a:off x="4284749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 Verbindung 44"/>
            <p:cNvCxnSpPr/>
            <p:nvPr userDrawn="1"/>
          </p:nvCxnSpPr>
          <p:spPr bwMode="gray">
            <a:xfrm rot="5400000">
              <a:off x="4427632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 userDrawn="1"/>
          </p:nvCxnSpPr>
          <p:spPr bwMode="gray">
            <a:xfrm rot="5400000">
              <a:off x="5724686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 userDrawn="1"/>
          </p:nvCxnSpPr>
          <p:spPr bwMode="gray">
            <a:xfrm rot="5400000">
              <a:off x="5867568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 userDrawn="1"/>
          </p:nvCxnSpPr>
          <p:spPr bwMode="gray">
            <a:xfrm rot="5400000">
              <a:off x="716462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 bwMode="gray">
            <a:xfrm rot="5400000">
              <a:off x="7309093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uppieren 57"/>
          <p:cNvGrpSpPr>
            <a:grpSpLocks/>
          </p:cNvGrpSpPr>
          <p:nvPr/>
        </p:nvGrpSpPr>
        <p:grpSpPr bwMode="auto">
          <a:xfrm>
            <a:off x="9251950" y="908050"/>
            <a:ext cx="217488" cy="5689600"/>
            <a:chOff x="-540710" y="908650"/>
            <a:chExt cx="432060" cy="5688790"/>
          </a:xfrm>
        </p:grpSpPr>
        <p:cxnSp>
          <p:nvCxnSpPr>
            <p:cNvPr id="2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Gruppieren 57"/>
          <p:cNvGrpSpPr>
            <a:grpSpLocks/>
          </p:cNvGrpSpPr>
          <p:nvPr/>
        </p:nvGrpSpPr>
        <p:grpSpPr bwMode="auto">
          <a:xfrm>
            <a:off x="-325438" y="908050"/>
            <a:ext cx="217488" cy="5689600"/>
            <a:chOff x="-540710" y="908650"/>
            <a:chExt cx="432060" cy="5688790"/>
          </a:xfrm>
        </p:grpSpPr>
        <p:cxnSp>
          <p:nvCxnSpPr>
            <p:cNvPr id="59" name="Gerade Verbindung 58"/>
            <p:cNvCxnSpPr/>
            <p:nvPr userDrawn="1"/>
          </p:nvCxnSpPr>
          <p:spPr bwMode="gray">
            <a:xfrm>
              <a:off x="-540710" y="112451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 bwMode="gray">
            <a:xfrm>
              <a:off x="-540710" y="90865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/>
            <p:nvPr userDrawn="1"/>
          </p:nvCxnSpPr>
          <p:spPr bwMode="gray">
            <a:xfrm>
              <a:off x="-540710" y="659744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 userDrawn="1"/>
          </p:nvCxnSpPr>
          <p:spPr bwMode="gray">
            <a:xfrm>
              <a:off x="-540710" y="645299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 userDrawn="1"/>
          </p:nvCxnSpPr>
          <p:spPr bwMode="gray">
            <a:xfrm>
              <a:off x="-540710" y="5445079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 bwMode="gray">
            <a:xfrm>
              <a:off x="-540710" y="5300638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 userDrawn="1"/>
          </p:nvCxnSpPr>
          <p:spPr bwMode="gray">
            <a:xfrm>
              <a:off x="-540710" y="436573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 userDrawn="1"/>
          </p:nvCxnSpPr>
          <p:spPr bwMode="gray">
            <a:xfrm>
              <a:off x="-540710" y="422129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 userDrawn="1"/>
          </p:nvCxnSpPr>
          <p:spPr bwMode="gray">
            <a:xfrm>
              <a:off x="-540710" y="328480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 bwMode="gray">
            <a:xfrm>
              <a:off x="-540710" y="3140357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 bwMode="gray">
            <a:xfrm>
              <a:off x="-540710" y="2205453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/>
            <p:nvPr userDrawn="1"/>
          </p:nvCxnSpPr>
          <p:spPr bwMode="gray">
            <a:xfrm>
              <a:off x="-540710" y="206101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/>
            <p:nvPr userDrawn="1"/>
          </p:nvCxnSpPr>
          <p:spPr bwMode="gray">
            <a:xfrm>
              <a:off x="-540710" y="6381571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gray">
          <a:xfrm>
            <a:off x="8170863" y="260350"/>
            <a:ext cx="649287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8" y="6632575"/>
            <a:ext cx="1223962" cy="10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E024B69-A0CB-46A9-8A6C-DAB75F537ADE}" type="slidenum">
              <a:rPr lang="en-US" altLang="it-IT" sz="8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800" dirty="0" smtClean="0">
              <a:solidFill>
                <a:schemeClr val="bg2"/>
              </a:solidFill>
            </a:endParaRPr>
          </a:p>
        </p:txBody>
      </p:sp>
      <p:sp>
        <p:nvSpPr>
          <p:cNvPr id="64" name="Rechteck 13"/>
          <p:cNvSpPr/>
          <p:nvPr userDrawn="1"/>
        </p:nvSpPr>
        <p:spPr bwMode="gray">
          <a:xfrm>
            <a:off x="324389" y="6633136"/>
            <a:ext cx="7883779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0" tIns="0" rIns="0" bIns="0" anchor="ctr"/>
          <a:lstStyle/>
          <a:p>
            <a:pPr marL="0" lvl="8">
              <a:defRPr/>
            </a:pPr>
            <a:r>
              <a:rPr lang="it-IT" sz="800" dirty="0">
                <a:solidFill>
                  <a:srgbClr val="928580"/>
                </a:solidFill>
                <a:latin typeface="+mn-lt"/>
              </a:rPr>
              <a:t>© GfK Eurisko | Indagine sulla percezione di sicurezza delle imprese associate a Confcommercio | Novembre 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73" r:id="rId10"/>
    <p:sldLayoutId id="214748366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588" indent="-1588" algn="l" rtl="0" eaLnBrk="0" fontAlgn="base" hangingPunct="0">
        <a:spcBef>
          <a:spcPts val="6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80975" indent="-1778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360363" indent="-1778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539750" indent="-1778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spcBef>
          <a:spcPts val="600"/>
        </a:spcBef>
        <a:spcAft>
          <a:spcPts val="0"/>
        </a:spcAft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jpeg"/><Relationship Id="rId4" Type="http://schemas.openxmlformats.org/officeDocument/2006/relationships/image" Target="../media/image4.wmf"/><Relationship Id="rId9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wmf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em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84225" y="620713"/>
            <a:ext cx="7696200" cy="54800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CRIMINALITA’, ABUSIVISMO, ILLEGALITA’: PERCEZIONE E COSTI</a:t>
            </a: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Mariano Bella</a:t>
            </a: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Direttore Ufficio </a:t>
            </a:r>
            <a:r>
              <a:rPr lang="it-IT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Studi</a:t>
            </a:r>
            <a:r>
              <a:rPr lang="en-GB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it-IT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Confcommercio</a:t>
            </a: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altLang="it-IT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1200" b="1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Roma, 26 novembre 2014</a:t>
            </a:r>
            <a:endParaRPr lang="en-GB" altLang="it-IT" sz="1200" b="1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0" y="6594475"/>
            <a:ext cx="9144000" cy="260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it-IT" sz="1100" b="1" i="1">
                <a:solidFill>
                  <a:schemeClr val="bg1"/>
                </a:solidFill>
                <a:latin typeface="Verdana" pitchFamily="34" charset="0"/>
              </a:rPr>
              <a:t>Elaborazioni </a:t>
            </a:r>
            <a:r>
              <a:rPr lang="it-IT" altLang="it-IT" sz="1100" b="1" i="1">
                <a:solidFill>
                  <a:schemeClr val="bg1"/>
                </a:solidFill>
                <a:latin typeface="Verdana" pitchFamily="34" charset="0"/>
              </a:rPr>
              <a:t>Ufficio</a:t>
            </a:r>
            <a:r>
              <a:rPr lang="en-GB" altLang="it-IT" sz="1100" b="1" i="1">
                <a:solidFill>
                  <a:schemeClr val="bg1"/>
                </a:solidFill>
                <a:latin typeface="Verdana" pitchFamily="34" charset="0"/>
              </a:rPr>
              <a:t> Studi Confcommercio su dati Istat, Gfk, Censis, Eurobarometro, </a:t>
            </a:r>
            <a:r>
              <a:rPr lang="it-IT" altLang="it-IT" sz="1100" b="1" i="1">
                <a:solidFill>
                  <a:schemeClr val="bg1"/>
                </a:solidFill>
                <a:latin typeface="Verdana" pitchFamily="34" charset="0"/>
              </a:rPr>
              <a:t>OCSE</a:t>
            </a:r>
            <a:endParaRPr lang="en-GB" altLang="it-IT" sz="1100" b="1" i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5363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0"/>
            <a:ext cx="6989763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784225" y="620713"/>
            <a:ext cx="7696200" cy="54800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solidFill>
                <a:srgbClr val="0000FF"/>
              </a:solidFill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4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CRIMINALITA’, ABUSIVISMO, ILLEGALITA’: PERCEZIONE E COSTI</a:t>
            </a: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altLang="it-IT" sz="24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Mariano Bella</a:t>
            </a: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Direttore Ufficio </a:t>
            </a:r>
            <a:r>
              <a:rPr lang="it-IT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Studi</a:t>
            </a:r>
            <a:r>
              <a:rPr lang="en-GB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it-IT" altLang="it-IT" b="1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Confcommercio</a:t>
            </a: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it-IT" altLang="it-IT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1200" b="1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Roma, 26 novembre 2014</a:t>
            </a:r>
            <a:endParaRPr lang="en-GB" altLang="it-IT" sz="1200" b="1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>
                <a:srgbClr val="333399"/>
              </a:buClr>
              <a:buSzPct val="100000"/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it-IT" sz="1100" b="1" i="1">
                <a:solidFill>
                  <a:schemeClr val="bg1"/>
                </a:solidFill>
                <a:latin typeface="Verdana" pitchFamily="34" charset="0"/>
              </a:rPr>
              <a:t>Elaborazioni </a:t>
            </a:r>
            <a:r>
              <a:rPr lang="it-IT" altLang="it-IT" sz="1100" b="1" i="1">
                <a:solidFill>
                  <a:schemeClr val="bg1"/>
                </a:solidFill>
                <a:latin typeface="Verdana" pitchFamily="34" charset="0"/>
              </a:rPr>
              <a:t>Ufficio</a:t>
            </a:r>
            <a:r>
              <a:rPr lang="en-GB" altLang="it-IT" sz="1100" b="1" i="1">
                <a:solidFill>
                  <a:schemeClr val="bg1"/>
                </a:solidFill>
                <a:latin typeface="Verdana" pitchFamily="34" charset="0"/>
              </a:rPr>
              <a:t> Studi Confcommercio su dati Istat, Gfk, Censis, Eurobarometro, </a:t>
            </a:r>
            <a:r>
              <a:rPr lang="it-IT" altLang="it-IT" sz="1100" b="1" i="1">
                <a:solidFill>
                  <a:schemeClr val="bg1"/>
                </a:solidFill>
                <a:latin typeface="Verdana" pitchFamily="34" charset="0"/>
              </a:rPr>
              <a:t>OCSE</a:t>
            </a:r>
            <a:endParaRPr lang="en-GB" altLang="it-IT" sz="1100" b="1" i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32771" name="Immagin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0"/>
            <a:ext cx="6989763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2"/>
          <p:cNvSpPr txBox="1">
            <a:spLocks/>
          </p:cNvSpPr>
          <p:nvPr/>
        </p:nvSpPr>
        <p:spPr bwMode="auto">
          <a:xfrm>
            <a:off x="107950" y="61913"/>
            <a:ext cx="7340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it-IT" sz="3200" b="1">
                <a:solidFill>
                  <a:srgbClr val="D60093"/>
                </a:solidFill>
              </a:rPr>
              <a:t>le percezioni della criminalità</a:t>
            </a:r>
          </a:p>
        </p:txBody>
      </p:sp>
      <p:sp>
        <p:nvSpPr>
          <p:cNvPr id="17424" name="Rettangolo 1"/>
          <p:cNvSpPr>
            <a:spLocks noChangeArrowheads="1"/>
          </p:cNvSpPr>
          <p:nvPr/>
        </p:nvSpPr>
        <p:spPr bwMode="auto">
          <a:xfrm>
            <a:off x="0" y="69215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 b="1">
                <a:solidFill>
                  <a:srgbClr val="4A423F"/>
                </a:solidFill>
              </a:rPr>
              <a:t>Pensando alla criminalità, in particolare a furti, rapine, estorsioni e usura, Lei direbbe che negli anni della crisi economica (2008-2013) i livelli di sicurezza per la sua attività sono:</a:t>
            </a: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0" y="6427788"/>
            <a:ext cx="5446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4A423F"/>
                </a:solidFill>
              </a:rPr>
              <a:t>base = totale campione, n.= 5.880; dati in %</a:t>
            </a:r>
          </a:p>
        </p:txBody>
      </p:sp>
      <p:sp>
        <p:nvSpPr>
          <p:cNvPr id="17426" name="Rectangle 2"/>
          <p:cNvSpPr>
            <a:spLocks noChangeArrowheads="1"/>
          </p:cNvSpPr>
          <p:nvPr/>
        </p:nvSpPr>
        <p:spPr bwMode="auto">
          <a:xfrm>
            <a:off x="8667750" y="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1</a:t>
            </a:r>
          </a:p>
        </p:txBody>
      </p:sp>
      <p:pic>
        <p:nvPicPr>
          <p:cNvPr id="17427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8888" y="638175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8675688" y="6381750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2"/>
          <p:cNvSpPr txBox="1">
            <a:spLocks/>
          </p:cNvSpPr>
          <p:nvPr/>
        </p:nvSpPr>
        <p:spPr bwMode="auto">
          <a:xfrm>
            <a:off x="3851275" y="5010150"/>
            <a:ext cx="5113338" cy="9398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3000" b="1">
                <a:latin typeface="Insight screen"/>
              </a:rPr>
              <a:t>58% grandi città del C-Sud</a:t>
            </a:r>
          </a:p>
          <a:p>
            <a:pPr algn="just">
              <a:lnSpc>
                <a:spcPct val="90000"/>
              </a:lnSpc>
            </a:pPr>
            <a:r>
              <a:rPr lang="it-IT" sz="3000" b="1">
                <a:latin typeface="Insight screen"/>
              </a:rPr>
              <a:t>63% tabaccai</a:t>
            </a:r>
          </a:p>
        </p:txBody>
      </p:sp>
      <p:graphicFrame>
        <p:nvGraphicFramePr>
          <p:cNvPr id="17422" name="Grafico 17"/>
          <p:cNvGraphicFramePr>
            <a:graphicFrameLocks/>
          </p:cNvGraphicFramePr>
          <p:nvPr/>
        </p:nvGraphicFramePr>
        <p:xfrm>
          <a:off x="0" y="2276475"/>
          <a:ext cx="7235825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r:id="rId6" imgW="5499069" imgH="4163929" progId="Excel.Chart.8">
                  <p:embed/>
                </p:oleObj>
              </mc:Choice>
              <mc:Fallback>
                <p:oleObj r:id="rId6" imgW="5499069" imgH="4163929" progId="Excel.Chart.8">
                  <p:embed/>
                  <p:pic>
                    <p:nvPicPr>
                      <p:cNvPr id="0" name="Grafico 1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629" t="8650" b="6631"/>
                      <a:stretch>
                        <a:fillRect/>
                      </a:stretch>
                    </p:blipFill>
                    <p:spPr bwMode="auto">
                      <a:xfrm>
                        <a:off x="0" y="2276475"/>
                        <a:ext cx="7235825" cy="403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7740650" y="2708275"/>
            <a:ext cx="0" cy="230505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 type="triangle" w="lg" len="lg"/>
            <a:tailEnd type="non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7235825" y="2708275"/>
            <a:ext cx="504825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31" grpId="0" animBg="1"/>
      <p:bldP spid="174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ttangolo 1"/>
          <p:cNvSpPr>
            <a:spLocks noChangeArrowheads="1"/>
          </p:cNvSpPr>
          <p:nvPr/>
        </p:nvSpPr>
        <p:spPr bwMode="auto">
          <a:xfrm>
            <a:off x="90488" y="700088"/>
            <a:ext cx="905351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 b="1">
                <a:solidFill>
                  <a:srgbClr val="4A423F"/>
                </a:solidFill>
              </a:rPr>
              <a:t>Con riferimento alla Sua attività e al settore in cui lei opera, come valuta l’andamento dei crimini di seguito indicati negli anni della crisi economica (2008-2013)? </a:t>
            </a:r>
            <a:r>
              <a:rPr lang="it-IT" sz="2400" b="1">
                <a:solidFill>
                  <a:srgbClr val="FF3300"/>
                </a:solidFill>
              </a:rPr>
              <a:t>% “</a:t>
            </a:r>
            <a:r>
              <a:rPr lang="it-IT" sz="2400" b="1" i="1">
                <a:solidFill>
                  <a:srgbClr val="FF3300"/>
                </a:solidFill>
              </a:rPr>
              <a:t>in aumento</a:t>
            </a:r>
            <a:r>
              <a:rPr lang="it-IT" sz="2400" b="1">
                <a:solidFill>
                  <a:srgbClr val="FF3300"/>
                </a:solidFill>
              </a:rPr>
              <a:t>”</a:t>
            </a:r>
          </a:p>
          <a:p>
            <a:endParaRPr lang="it-IT" sz="1000" b="1">
              <a:solidFill>
                <a:srgbClr val="FF3300"/>
              </a:solidFill>
              <a:latin typeface="Insight screen"/>
            </a:endParaRPr>
          </a:p>
        </p:txBody>
      </p:sp>
      <p:sp>
        <p:nvSpPr>
          <p:cNvPr id="19465" name="Rectangle 2"/>
          <p:cNvSpPr txBox="1">
            <a:spLocks/>
          </p:cNvSpPr>
          <p:nvPr/>
        </p:nvSpPr>
        <p:spPr bwMode="auto">
          <a:xfrm>
            <a:off x="193675" y="-4763"/>
            <a:ext cx="7415213" cy="64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it-IT" sz="3200" b="1">
                <a:solidFill>
                  <a:srgbClr val="D60093"/>
                </a:solidFill>
              </a:rPr>
              <a:t>quali crimini sono aumentati di più</a:t>
            </a:r>
          </a:p>
        </p:txBody>
      </p:sp>
      <p:sp>
        <p:nvSpPr>
          <p:cNvPr id="19466" name="Rectangle 2"/>
          <p:cNvSpPr>
            <a:spLocks noChangeArrowheads="1"/>
          </p:cNvSpPr>
          <p:nvPr/>
        </p:nvSpPr>
        <p:spPr bwMode="auto">
          <a:xfrm>
            <a:off x="8667750" y="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/>
        </p:nvSpPr>
        <p:spPr bwMode="auto">
          <a:xfrm>
            <a:off x="0" y="6427788"/>
            <a:ext cx="5446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4A423F"/>
                </a:solidFill>
              </a:rPr>
              <a:t>base = totale campione, n.= 5.880; dati in %</a:t>
            </a:r>
          </a:p>
        </p:txBody>
      </p:sp>
      <p:pic>
        <p:nvPicPr>
          <p:cNvPr id="19468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8888" y="638175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8675688" y="6381750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63" name="Grafico 26"/>
          <p:cNvGraphicFramePr>
            <a:graphicFrameLocks/>
          </p:cNvGraphicFramePr>
          <p:nvPr/>
        </p:nvGraphicFramePr>
        <p:xfrm>
          <a:off x="250825" y="2060575"/>
          <a:ext cx="856932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r:id="rId6" imgW="8126672" imgH="4688230" progId="Excel.Chart.8">
                  <p:embed/>
                </p:oleObj>
              </mc:Choice>
              <mc:Fallback>
                <p:oleObj r:id="rId6" imgW="8126672" imgH="4688230" progId="Excel.Chart.8">
                  <p:embed/>
                  <p:pic>
                    <p:nvPicPr>
                      <p:cNvPr id="0" name="Grafico 26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6134" r="6113" b="6235"/>
                      <a:stretch>
                        <a:fillRect/>
                      </a:stretch>
                    </p:blipFill>
                    <p:spPr bwMode="auto">
                      <a:xfrm>
                        <a:off x="250825" y="2060575"/>
                        <a:ext cx="8569325" cy="410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 txBox="1">
            <a:spLocks/>
          </p:cNvSpPr>
          <p:nvPr/>
        </p:nvSpPr>
        <p:spPr bwMode="auto">
          <a:xfrm>
            <a:off x="168275" y="44450"/>
            <a:ext cx="74279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r>
              <a:rPr lang="it-IT" sz="3200" b="1">
                <a:solidFill>
                  <a:srgbClr val="D60093"/>
                </a:solidFill>
              </a:rPr>
              <a:t>esperienza di minacce-estorsione</a:t>
            </a:r>
          </a:p>
        </p:txBody>
      </p:sp>
      <p:sp>
        <p:nvSpPr>
          <p:cNvPr id="21506" name="Rettangolo 13"/>
          <p:cNvSpPr>
            <a:spLocks noChangeArrowheads="1"/>
          </p:cNvSpPr>
          <p:nvPr/>
        </p:nvSpPr>
        <p:spPr bwMode="auto">
          <a:xfrm>
            <a:off x="0" y="69215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200" b="1">
                <a:solidFill>
                  <a:srgbClr val="4A423F"/>
                </a:solidFill>
              </a:rPr>
              <a:t>Pensando a persone che svolgono attività simili alla sua, conosce qualcuno che abbia ricevuto minacce o intimidazioni per finalità di estorsione? Lei personalmente ha mai ricevuto minacce o intimidazioni per finalità di estorsione</a:t>
            </a:r>
            <a:r>
              <a:rPr lang="it-IT" sz="2200" i="1">
                <a:solidFill>
                  <a:srgbClr val="4A423F"/>
                </a:solidFill>
              </a:rPr>
              <a:t>?</a:t>
            </a:r>
            <a:endParaRPr lang="it-IT" sz="1000">
              <a:solidFill>
                <a:srgbClr val="4A423F"/>
              </a:solidFill>
              <a:latin typeface="Insight screen"/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8667750" y="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21508" name="Rectangle 18"/>
          <p:cNvSpPr>
            <a:spLocks noChangeArrowheads="1"/>
          </p:cNvSpPr>
          <p:nvPr/>
        </p:nvSpPr>
        <p:spPr bwMode="auto">
          <a:xfrm>
            <a:off x="0" y="6427788"/>
            <a:ext cx="4395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4A423F"/>
                </a:solidFill>
              </a:rPr>
              <a:t>base = totale campione, n.= 5.880</a:t>
            </a:r>
          </a:p>
        </p:txBody>
      </p:sp>
      <p:pic>
        <p:nvPicPr>
          <p:cNvPr id="2150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8888" y="638175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8675688" y="6381750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Rettangolo 27"/>
          <p:cNvSpPr>
            <a:spLocks noChangeArrowheads="1"/>
          </p:cNvSpPr>
          <p:nvPr/>
        </p:nvSpPr>
        <p:spPr bwMode="gray">
          <a:xfrm>
            <a:off x="250825" y="2636838"/>
            <a:ext cx="2109788" cy="61753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3200" b="1"/>
              <a:t>SI’=15%</a:t>
            </a:r>
          </a:p>
        </p:txBody>
      </p:sp>
      <p:sp>
        <p:nvSpPr>
          <p:cNvPr id="21516" name="Rectangle 2"/>
          <p:cNvSpPr txBox="1">
            <a:spLocks/>
          </p:cNvSpPr>
          <p:nvPr/>
        </p:nvSpPr>
        <p:spPr bwMode="auto">
          <a:xfrm>
            <a:off x="3492500" y="2420938"/>
            <a:ext cx="5327650" cy="974725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3200" b="1">
                <a:latin typeface="Insight screen"/>
              </a:rPr>
              <a:t>25% Sud</a:t>
            </a:r>
          </a:p>
          <a:p>
            <a:pPr algn="just">
              <a:lnSpc>
                <a:spcPct val="90000"/>
              </a:lnSpc>
            </a:pPr>
            <a:r>
              <a:rPr lang="it-IT" sz="3200" b="1">
                <a:latin typeface="Insight screen"/>
              </a:rPr>
              <a:t>34% grandi città C-Sud</a:t>
            </a:r>
          </a:p>
        </p:txBody>
      </p:sp>
      <p:sp>
        <p:nvSpPr>
          <p:cNvPr id="21513" name="Rettangolo 26"/>
          <p:cNvSpPr>
            <a:spLocks noChangeArrowheads="1"/>
          </p:cNvSpPr>
          <p:nvPr/>
        </p:nvSpPr>
        <p:spPr bwMode="gray">
          <a:xfrm>
            <a:off x="179388" y="3297238"/>
            <a:ext cx="3408362" cy="4810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85000"/>
              </a:lnSpc>
            </a:pPr>
            <a:r>
              <a:rPr lang="it-IT" sz="3000" b="1"/>
              <a:t>(come nel 2007)</a:t>
            </a:r>
          </a:p>
        </p:txBody>
      </p:sp>
      <p:sp>
        <p:nvSpPr>
          <p:cNvPr id="21520" name="Rettangolo 29"/>
          <p:cNvSpPr>
            <a:spLocks noChangeArrowheads="1"/>
          </p:cNvSpPr>
          <p:nvPr/>
        </p:nvSpPr>
        <p:spPr bwMode="auto">
          <a:xfrm>
            <a:off x="1116013" y="4124325"/>
            <a:ext cx="706596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>
                <a:solidFill>
                  <a:srgbClr val="FF3300"/>
                </a:solidFill>
              </a:rPr>
              <a:t>dati quantitativi ISTAT (denunce all’A.G.)</a:t>
            </a:r>
          </a:p>
          <a:p>
            <a:r>
              <a:rPr lang="it-IT" sz="2800" b="1">
                <a:solidFill>
                  <a:srgbClr val="FF3300"/>
                </a:solidFill>
              </a:rPr>
              <a:t>var.% 2007-2013</a:t>
            </a:r>
          </a:p>
          <a:p>
            <a:r>
              <a:rPr lang="it-IT" sz="3200" b="1">
                <a:solidFill>
                  <a:srgbClr val="FF3300"/>
                </a:solidFill>
              </a:rPr>
              <a:t>estorsioni +5,2%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2339975" y="2924175"/>
            <a:ext cx="1152525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20" grpId="0"/>
      <p:bldP spid="215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6" name="Rectangle 2"/>
          <p:cNvSpPr txBox="1">
            <a:spLocks/>
          </p:cNvSpPr>
          <p:nvPr/>
        </p:nvSpPr>
        <p:spPr bwMode="auto">
          <a:xfrm>
            <a:off x="107950" y="44450"/>
            <a:ext cx="84597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3200" b="1">
                <a:solidFill>
                  <a:srgbClr val="D60093"/>
                </a:solidFill>
              </a:rPr>
              <a:t>minacce e intimidazioni ricevute:</a:t>
            </a:r>
          </a:p>
          <a:p>
            <a:pPr algn="just">
              <a:lnSpc>
                <a:spcPct val="85000"/>
              </a:lnSpc>
            </a:pPr>
            <a:r>
              <a:rPr lang="it-IT" sz="3200" b="1">
                <a:solidFill>
                  <a:srgbClr val="D60093"/>
                </a:solidFill>
              </a:rPr>
              <a:t>natura </a:t>
            </a:r>
            <a:r>
              <a:rPr lang="it-IT" sz="3200" b="1"/>
              <a:t>e risposta</a:t>
            </a:r>
            <a:endParaRPr lang="it-IT"/>
          </a:p>
        </p:txBody>
      </p:sp>
      <p:sp>
        <p:nvSpPr>
          <p:cNvPr id="23567" name="Rectangle 2"/>
          <p:cNvSpPr>
            <a:spLocks noChangeArrowheads="1"/>
          </p:cNvSpPr>
          <p:nvPr/>
        </p:nvSpPr>
        <p:spPr bwMode="auto">
          <a:xfrm>
            <a:off x="8667750" y="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4</a:t>
            </a:r>
          </a:p>
        </p:txBody>
      </p:sp>
      <p:pic>
        <p:nvPicPr>
          <p:cNvPr id="23568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4445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8710613" y="403225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-53975" y="6477000"/>
            <a:ext cx="49466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base = ha avuto minacce, n.= 434; dati in %;</a:t>
            </a:r>
          </a:p>
        </p:txBody>
      </p:sp>
      <p:sp>
        <p:nvSpPr>
          <p:cNvPr id="23574" name="Rettangolo 44"/>
          <p:cNvSpPr>
            <a:spLocks noChangeArrowheads="1"/>
          </p:cNvSpPr>
          <p:nvPr/>
        </p:nvSpPr>
        <p:spPr bwMode="auto">
          <a:xfrm>
            <a:off x="5651500" y="1916113"/>
            <a:ext cx="3276600" cy="201295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it-IT" sz="2800" b="1">
                <a:latin typeface="Insight screen"/>
              </a:rPr>
              <a:t>dell’8% che ha ricevuto minacce  il 27% ha accettato di pagare; come?</a:t>
            </a:r>
          </a:p>
        </p:txBody>
      </p:sp>
      <p:sp>
        <p:nvSpPr>
          <p:cNvPr id="23572" name="Rettangolo 52"/>
          <p:cNvSpPr>
            <a:spLocks noChangeArrowheads="1"/>
          </p:cNvSpPr>
          <p:nvPr/>
        </p:nvSpPr>
        <p:spPr bwMode="auto">
          <a:xfrm>
            <a:off x="0" y="1484313"/>
            <a:ext cx="782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/>
              <a:t>Che genere di minacce o  intimidazioni ha ricevuto?</a:t>
            </a:r>
          </a:p>
        </p:txBody>
      </p:sp>
      <p:graphicFrame>
        <p:nvGraphicFramePr>
          <p:cNvPr id="23564" name="Grafico 29"/>
          <p:cNvGraphicFramePr>
            <a:graphicFrameLocks/>
          </p:cNvGraphicFramePr>
          <p:nvPr/>
        </p:nvGraphicFramePr>
        <p:xfrm>
          <a:off x="71438" y="1989138"/>
          <a:ext cx="5437187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Grafico" r:id="rId6" imgW="6080679" imgH="3398628" progId="Excel.Chart.8">
                  <p:embed/>
                </p:oleObj>
              </mc:Choice>
              <mc:Fallback>
                <p:oleObj name="Grafico" r:id="rId6" imgW="6080679" imgH="3398628" progId="Excel.Chart.8">
                  <p:embed/>
                  <p:pic>
                    <p:nvPicPr>
                      <p:cNvPr id="0" name="Grafico 29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095" t="6349" r="7611" b="9418"/>
                      <a:stretch>
                        <a:fillRect/>
                      </a:stretch>
                    </p:blipFill>
                    <p:spPr bwMode="auto">
                      <a:xfrm>
                        <a:off x="71438" y="1989138"/>
                        <a:ext cx="5437187" cy="438467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Grafico 38"/>
          <p:cNvGraphicFramePr>
            <a:graphicFrameLocks/>
          </p:cNvGraphicFramePr>
          <p:nvPr/>
        </p:nvGraphicFramePr>
        <p:xfrm>
          <a:off x="4643438" y="4005263"/>
          <a:ext cx="450056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Grafico" r:id="rId8" imgW="4610087" imgH="2217474" progId="Excel.Chart.8">
                  <p:embed/>
                </p:oleObj>
              </mc:Choice>
              <mc:Fallback>
                <p:oleObj name="Grafico" r:id="rId8" imgW="4610087" imgH="2217474" progId="Excel.Chart.8">
                  <p:embed/>
                  <p:pic>
                    <p:nvPicPr>
                      <p:cNvPr id="0" name="Grafico 3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420" t="14113" b="18494"/>
                      <a:stretch>
                        <a:fillRect/>
                      </a:stretch>
                    </p:blipFill>
                    <p:spPr bwMode="auto">
                      <a:xfrm>
                        <a:off x="4643438" y="4005263"/>
                        <a:ext cx="4500562" cy="2374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6" name="Rettangolo 50"/>
          <p:cNvSpPr>
            <a:spLocks noChangeArrowheads="1"/>
          </p:cNvSpPr>
          <p:nvPr/>
        </p:nvSpPr>
        <p:spPr bwMode="auto">
          <a:xfrm>
            <a:off x="5013325" y="6453188"/>
            <a:ext cx="409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/>
              <a:t>base= ha accettato di pagare, n=115</a:t>
            </a:r>
          </a:p>
        </p:txBody>
      </p:sp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131763" y="981075"/>
            <a:ext cx="88328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it-IT" sz="3600" b="1"/>
              <a:t>dichiara esperienza diretta l’8%</a:t>
            </a:r>
            <a:r>
              <a:rPr lang="it-IT" sz="3600"/>
              <a:t> </a:t>
            </a:r>
            <a:r>
              <a:rPr lang="it-IT" sz="3600" b="1"/>
              <a:t>(= 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4" grpId="0" animBg="1"/>
      <p:bldOleChart spid="23564" grpId="0"/>
      <p:bldOleChart spid="23565" grpId="0"/>
      <p:bldP spid="235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2"/>
          <p:cNvSpPr txBox="1">
            <a:spLocks/>
          </p:cNvSpPr>
          <p:nvPr/>
        </p:nvSpPr>
        <p:spPr bwMode="auto">
          <a:xfrm>
            <a:off x="98425" y="15875"/>
            <a:ext cx="86502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it-IT" sz="3200" b="1">
                <a:solidFill>
                  <a:srgbClr val="D60093"/>
                </a:solidFill>
              </a:rPr>
              <a:t>azioni a protezione della  propria impresa</a:t>
            </a:r>
          </a:p>
        </p:txBody>
      </p:sp>
      <p:sp>
        <p:nvSpPr>
          <p:cNvPr id="25610" name="Rettangolo 8"/>
          <p:cNvSpPr>
            <a:spLocks noChangeArrowheads="1"/>
          </p:cNvSpPr>
          <p:nvPr/>
        </p:nvSpPr>
        <p:spPr bwMode="auto">
          <a:xfrm>
            <a:off x="44450" y="573088"/>
            <a:ext cx="90058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4A423F"/>
                </a:solidFill>
              </a:rPr>
              <a:t>Che genere di misure cautelative ha preso nei confronti del racket e degli altri fenomeni  criminali? </a:t>
            </a:r>
          </a:p>
        </p:txBody>
      </p:sp>
      <p:sp>
        <p:nvSpPr>
          <p:cNvPr id="25611" name="Rectangle 2"/>
          <p:cNvSpPr>
            <a:spLocks noChangeArrowheads="1"/>
          </p:cNvSpPr>
          <p:nvPr/>
        </p:nvSpPr>
        <p:spPr bwMode="auto">
          <a:xfrm>
            <a:off x="8632825" y="586105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5</a:t>
            </a:r>
          </a:p>
        </p:txBody>
      </p:sp>
      <p:pic>
        <p:nvPicPr>
          <p:cNvPr id="25612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6308725"/>
            <a:ext cx="121126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8675688" y="6381750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0" y="6427788"/>
            <a:ext cx="5446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4A423F"/>
                </a:solidFill>
              </a:rPr>
              <a:t>base = totale campione, n.= 5.880; dati in %</a:t>
            </a:r>
          </a:p>
        </p:txBody>
      </p:sp>
      <p:graphicFrame>
        <p:nvGraphicFramePr>
          <p:cNvPr id="25608" name="Grafico 24"/>
          <p:cNvGraphicFramePr>
            <a:graphicFrameLocks/>
          </p:cNvGraphicFramePr>
          <p:nvPr/>
        </p:nvGraphicFramePr>
        <p:xfrm>
          <a:off x="1588" y="1484313"/>
          <a:ext cx="8637587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Grafico" r:id="rId6" imgW="7155086" imgH="4640526" progId="Excel.Chart.8">
                  <p:embed/>
                </p:oleObj>
              </mc:Choice>
              <mc:Fallback>
                <p:oleObj name="Grafico" r:id="rId6" imgW="7155086" imgH="4640526" progId="Excel.Chart.8">
                  <p:embed/>
                  <p:pic>
                    <p:nvPicPr>
                      <p:cNvPr id="0" name="Grafico 2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32" t="6195" r="2438" b="28741"/>
                      <a:stretch>
                        <a:fillRect/>
                      </a:stretch>
                    </p:blipFill>
                    <p:spPr bwMode="auto">
                      <a:xfrm>
                        <a:off x="1588" y="1484313"/>
                        <a:ext cx="8637587" cy="475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ttangolo 35"/>
          <p:cNvSpPr>
            <a:spLocks noChangeArrowheads="1"/>
          </p:cNvSpPr>
          <p:nvPr/>
        </p:nvSpPr>
        <p:spPr bwMode="auto">
          <a:xfrm>
            <a:off x="6443663" y="3429000"/>
            <a:ext cx="2462212" cy="885825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800" b="1">
                <a:latin typeface="Insight screen"/>
              </a:rPr>
              <a:t>tabaccai 76%</a:t>
            </a:r>
          </a:p>
          <a:p>
            <a:pPr algn="just">
              <a:lnSpc>
                <a:spcPct val="90000"/>
              </a:lnSpc>
            </a:pPr>
            <a:r>
              <a:rPr lang="it-IT" sz="2800" b="1">
                <a:latin typeface="Insight screen"/>
              </a:rPr>
              <a:t>benzinai 60%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8243888" y="2133600"/>
            <a:ext cx="0" cy="12954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5608" grpId="0"/>
      <p:bldP spid="36" grpId="0" animBg="1"/>
      <p:bldP spid="256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2"/>
          <p:cNvSpPr txBox="1">
            <a:spLocks/>
          </p:cNvSpPr>
          <p:nvPr/>
        </p:nvSpPr>
        <p:spPr bwMode="auto">
          <a:xfrm>
            <a:off x="107950" y="-171450"/>
            <a:ext cx="7632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r>
              <a:rPr lang="it-IT" sz="3200" b="1">
                <a:solidFill>
                  <a:srgbClr val="D60093"/>
                </a:solidFill>
              </a:rPr>
              <a:t>la sicurezza della propria attività:</a:t>
            </a:r>
          </a:p>
          <a:p>
            <a:r>
              <a:rPr lang="it-IT" sz="3200" b="1">
                <a:solidFill>
                  <a:srgbClr val="D60093"/>
                </a:solidFill>
              </a:rPr>
              <a:t>le iniziative più efficaci </a:t>
            </a:r>
          </a:p>
        </p:txBody>
      </p:sp>
      <p:sp>
        <p:nvSpPr>
          <p:cNvPr id="27657" name="Rettangolo 8"/>
          <p:cNvSpPr>
            <a:spLocks noChangeArrowheads="1"/>
          </p:cNvSpPr>
          <p:nvPr/>
        </p:nvSpPr>
        <p:spPr bwMode="auto">
          <a:xfrm>
            <a:off x="34925" y="836613"/>
            <a:ext cx="8797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 b="1">
                <a:solidFill>
                  <a:srgbClr val="4A423F"/>
                </a:solidFill>
              </a:rPr>
              <a:t>Quali iniziative ritiene più efficaci per la sicurezza della sua impresa?</a:t>
            </a:r>
          </a:p>
        </p:txBody>
      </p:sp>
      <p:sp>
        <p:nvSpPr>
          <p:cNvPr id="27658" name="Rectangle 2"/>
          <p:cNvSpPr>
            <a:spLocks noChangeArrowheads="1"/>
          </p:cNvSpPr>
          <p:nvPr/>
        </p:nvSpPr>
        <p:spPr bwMode="auto">
          <a:xfrm>
            <a:off x="8667750" y="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6</a:t>
            </a:r>
          </a:p>
        </p:txBody>
      </p:sp>
      <p:pic>
        <p:nvPicPr>
          <p:cNvPr id="27659" name="Picture 103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08888" y="638175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gray">
          <a:xfrm>
            <a:off x="8675688" y="6381750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Rectangle 18"/>
          <p:cNvSpPr>
            <a:spLocks noChangeArrowheads="1"/>
          </p:cNvSpPr>
          <p:nvPr/>
        </p:nvSpPr>
        <p:spPr bwMode="auto">
          <a:xfrm>
            <a:off x="0" y="6427788"/>
            <a:ext cx="5446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rgbClr val="4A423F"/>
                </a:solidFill>
              </a:rPr>
              <a:t>base = totale campione, n.= 5.880; dati in %</a:t>
            </a:r>
          </a:p>
        </p:txBody>
      </p:sp>
      <p:graphicFrame>
        <p:nvGraphicFramePr>
          <p:cNvPr id="27655" name="Grafico 12"/>
          <p:cNvGraphicFramePr>
            <a:graphicFrameLocks/>
          </p:cNvGraphicFramePr>
          <p:nvPr/>
        </p:nvGraphicFramePr>
        <p:xfrm>
          <a:off x="107950" y="1844675"/>
          <a:ext cx="8964613" cy="432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Grafico" r:id="rId6" imgW="8732493" imgH="4731966" progId="Excel.Chart.8">
                  <p:embed/>
                </p:oleObj>
              </mc:Choice>
              <mc:Fallback>
                <p:oleObj name="Grafico" r:id="rId6" imgW="8732493" imgH="4731966" progId="Excel.Chart.8">
                  <p:embed/>
                  <p:pic>
                    <p:nvPicPr>
                      <p:cNvPr id="0" name="Grafico 12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27898" t="7617" r="2249" b="24730"/>
                      <a:stretch>
                        <a:fillRect/>
                      </a:stretch>
                    </p:blipFill>
                    <p:spPr bwMode="auto">
                      <a:xfrm>
                        <a:off x="107950" y="1844675"/>
                        <a:ext cx="8964613" cy="432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2" name="Rettangolo 1"/>
          <p:cNvSpPr>
            <a:spLocks noChangeArrowheads="1"/>
          </p:cNvSpPr>
          <p:nvPr/>
        </p:nvSpPr>
        <p:spPr bwMode="auto">
          <a:xfrm>
            <a:off x="5940425" y="3689350"/>
            <a:ext cx="2952750" cy="2260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sz="2600" b="1">
                <a:latin typeface="Insight screen"/>
              </a:rPr>
              <a:t>aumenta la richiesta di protezione sul territorio da parte delle forze dell’ordine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7655" grpId="0"/>
      <p:bldP spid="276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223" name="Picture 39"/>
          <p:cNvPicPr>
            <a:picLocks noChangeAspect="1" noChangeArrowheads="1"/>
          </p:cNvPicPr>
          <p:nvPr/>
        </p:nvPicPr>
        <p:blipFill>
          <a:blip r:embed="rId2"/>
          <a:srcRect l="19289"/>
          <a:stretch>
            <a:fillRect/>
          </a:stretch>
        </p:blipFill>
        <p:spPr bwMode="auto">
          <a:xfrm>
            <a:off x="107950" y="3573463"/>
            <a:ext cx="8964613" cy="270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224" name="Line 40"/>
          <p:cNvSpPr>
            <a:spLocks noChangeShapeType="1"/>
          </p:cNvSpPr>
          <p:nvPr/>
        </p:nvSpPr>
        <p:spPr bwMode="auto">
          <a:xfrm flipV="1">
            <a:off x="2051050" y="3933825"/>
            <a:ext cx="6192838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3225" name="Text Box 9"/>
          <p:cNvSpPr txBox="1">
            <a:spLocks noChangeArrowheads="1"/>
          </p:cNvSpPr>
          <p:nvPr/>
        </p:nvSpPr>
        <p:spPr bwMode="auto">
          <a:xfrm>
            <a:off x="1104900" y="6092825"/>
            <a:ext cx="62753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/>
              <a:t>indice quantità-qualità del capitale sociale</a:t>
            </a:r>
          </a:p>
        </p:txBody>
      </p:sp>
      <p:pic>
        <p:nvPicPr>
          <p:cNvPr id="93228" name="Picture 44"/>
          <p:cNvPicPr>
            <a:picLocks noChangeAspect="1" noChangeArrowheads="1"/>
          </p:cNvPicPr>
          <p:nvPr/>
        </p:nvPicPr>
        <p:blipFill>
          <a:blip r:embed="rId3"/>
          <a:srcRect t="4639" r="4794"/>
          <a:stretch>
            <a:fillRect/>
          </a:stretch>
        </p:blipFill>
        <p:spPr bwMode="auto">
          <a:xfrm>
            <a:off x="-47625" y="692150"/>
            <a:ext cx="919162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2"/>
          <p:cNvSpPr txBox="1">
            <a:spLocks/>
          </p:cNvSpPr>
          <p:nvPr/>
        </p:nvSpPr>
        <p:spPr bwMode="auto">
          <a:xfrm>
            <a:off x="107950" y="141288"/>
            <a:ext cx="8820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lnSpc>
                <a:spcPct val="80000"/>
              </a:lnSpc>
            </a:pPr>
            <a:r>
              <a:rPr lang="it-IT" sz="3000" b="1">
                <a:solidFill>
                  <a:srgbClr val="D60093"/>
                </a:solidFill>
              </a:rPr>
              <a:t>percezione della criminalità e capitale sociale</a:t>
            </a:r>
          </a:p>
        </p:txBody>
      </p:sp>
      <p:sp>
        <p:nvSpPr>
          <p:cNvPr id="29702" name="Rectangle 2"/>
          <p:cNvSpPr>
            <a:spLocks noChangeArrowheads="1"/>
          </p:cNvSpPr>
          <p:nvPr/>
        </p:nvSpPr>
        <p:spPr bwMode="auto">
          <a:xfrm>
            <a:off x="8667750" y="0"/>
            <a:ext cx="4762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7</a:t>
            </a:r>
          </a:p>
        </p:txBody>
      </p:sp>
      <p:pic>
        <p:nvPicPr>
          <p:cNvPr id="2970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8675688" y="6381750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0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08888" y="6381750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3716338"/>
            <a:ext cx="1081088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it-IT" sz="2200" b="1"/>
              <a:t>Pil pro capite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24" grpId="0" animBg="1"/>
      <p:bldP spid="93225" grpId="0" animBg="1"/>
      <p:bldP spid="297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 txBox="1">
            <a:spLocks noChangeArrowheads="1"/>
          </p:cNvSpPr>
          <p:nvPr/>
        </p:nvSpPr>
        <p:spPr bwMode="auto">
          <a:xfrm>
            <a:off x="107950" y="36513"/>
            <a:ext cx="6911975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altLang="it-IT" sz="3200" b="1">
                <a:solidFill>
                  <a:srgbClr val="D60093"/>
                </a:solidFill>
              </a:rPr>
              <a:t>costi dell’illegalità per commercio, alberghi e pubblici esercizi (stime)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8604250" y="620713"/>
            <a:ext cx="4762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  <a:cs typeface="Times New Roman" pitchFamily="18" charset="0"/>
              </a:rPr>
              <a:t>8</a:t>
            </a:r>
          </a:p>
        </p:txBody>
      </p:sp>
      <p:pic>
        <p:nvPicPr>
          <p:cNvPr id="3072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8888" y="73025"/>
            <a:ext cx="10668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8675688" y="73025"/>
            <a:ext cx="433387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6372225" y="6524625"/>
            <a:ext cx="1439863" cy="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7812088" y="5876925"/>
            <a:ext cx="0" cy="6477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30727" name="Oval 30"/>
          <p:cNvSpPr>
            <a:spLocks noChangeArrowheads="1"/>
          </p:cNvSpPr>
          <p:nvPr/>
        </p:nvSpPr>
        <p:spPr bwMode="auto">
          <a:xfrm>
            <a:off x="5148263" y="6165850"/>
            <a:ext cx="1223962" cy="647700"/>
          </a:xfrm>
          <a:prstGeom prst="ellipse">
            <a:avLst/>
          </a:prstGeom>
          <a:noFill/>
          <a:ln w="57150" algn="ctr">
            <a:solidFill>
              <a:srgbClr val="80008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6732588" y="1268413"/>
            <a:ext cx="2339975" cy="4606925"/>
          </a:xfrm>
          <a:prstGeom prst="rect">
            <a:avLst/>
          </a:prstGeom>
          <a:noFill/>
          <a:ln w="57150" algn="ctr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sz="2500" b="1">
                <a:solidFill>
                  <a:srgbClr val="990099"/>
                </a:solidFill>
              </a:rPr>
              <a:t>12,4% del v.a. pari a una perdita di reddito delle imprese prima delle imposte dell’8,2%, con oltre 260mila posti di lavoro regolari a rischio</a:t>
            </a:r>
          </a:p>
        </p:txBody>
      </p:sp>
      <p:pic>
        <p:nvPicPr>
          <p:cNvPr id="30729" name="Picture 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8" y="981075"/>
            <a:ext cx="658812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8" grpId="0" animBg="1"/>
      <p:bldP spid="307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5567</TotalTime>
  <Words>622</Words>
  <Application>Microsoft Office PowerPoint</Application>
  <PresentationFormat>Presentazione su schermo (4:3)</PresentationFormat>
  <Paragraphs>107</Paragraphs>
  <Slides>10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Nuovo Format - Presentazione - 4_3 (italiano)</vt:lpstr>
      <vt:lpstr>Grafico di Microsoft Excel</vt:lpstr>
      <vt:lpstr>Grafico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Ragaini</cp:lastModifiedBy>
  <cp:revision>656</cp:revision>
  <cp:lastPrinted>2014-11-20T16:19:16Z</cp:lastPrinted>
  <dcterms:created xsi:type="dcterms:W3CDTF">2014-08-26T08:22:23Z</dcterms:created>
  <dcterms:modified xsi:type="dcterms:W3CDTF">2014-11-25T11:21:27Z</dcterms:modified>
</cp:coreProperties>
</file>