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63" r:id="rId2"/>
    <p:sldId id="566" r:id="rId3"/>
    <p:sldId id="564" r:id="rId4"/>
    <p:sldId id="565" r:id="rId5"/>
    <p:sldId id="311" r:id="rId6"/>
    <p:sldId id="338" r:id="rId7"/>
    <p:sldId id="479" r:id="rId8"/>
    <p:sldId id="414" r:id="rId9"/>
    <p:sldId id="415" r:id="rId10"/>
    <p:sldId id="423" r:id="rId11"/>
    <p:sldId id="459" r:id="rId12"/>
    <p:sldId id="427" r:id="rId13"/>
    <p:sldId id="475" r:id="rId14"/>
    <p:sldId id="560" r:id="rId15"/>
  </p:sldIdLst>
  <p:sldSz cx="9144000" cy="5145088"/>
  <p:notesSz cx="6742113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602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76715"/>
    <a:srgbClr val="E95E0F"/>
    <a:srgbClr val="FFFFFF"/>
    <a:srgbClr val="BFBFBF"/>
    <a:srgbClr val="F2F2F2"/>
    <a:srgbClr val="F9F9F9"/>
    <a:srgbClr val="FFB184"/>
    <a:srgbClr val="E2E2E2"/>
    <a:srgbClr val="F6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109" autoAdjust="0"/>
  </p:normalViewPr>
  <p:slideViewPr>
    <p:cSldViewPr showGuides="1">
      <p:cViewPr>
        <p:scale>
          <a:sx n="166" d="100"/>
          <a:sy n="166" d="100"/>
        </p:scale>
        <p:origin x="-348" y="192"/>
      </p:cViewPr>
      <p:guideLst>
        <p:guide orient="horz" pos="305"/>
        <p:guide orient="horz" pos="169"/>
        <p:guide orient="horz" pos="350"/>
        <p:guide pos="113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25.7</c:v>
                </c:pt>
                <c:pt idx="1">
                  <c:v>67.099999999999994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729856"/>
        <c:axId val="4731648"/>
      </c:barChart>
      <c:catAx>
        <c:axId val="4729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731648"/>
        <c:crosses val="autoZero"/>
        <c:auto val="1"/>
        <c:lblAlgn val="ctr"/>
        <c:lblOffset val="100"/>
        <c:noMultiLvlLbl val="0"/>
      </c:catAx>
      <c:valAx>
        <c:axId val="473164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729856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65-4B03-A2AF-6A9ED4DE50F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65-4B03-A2AF-6A9ED4DE50F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65-4B03-A2AF-6A9ED4DE50F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65-4B03-A2AF-6A9ED4DE50F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B65-4B03-A2AF-6A9ED4DE50F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B65-4B03-A2AF-6A9ED4DE50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65-4B03-A2AF-6A9ED4DE50F9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0">
                  <c:v> Eccessivo prelievo fiscale</c:v>
                </c:pt>
                <c:pt idx="1">
                  <c:v> Burocrazia</c:v>
                </c:pt>
                <c:pt idx="2">
                  <c:v> Criminalità</c:v>
                </c:pt>
                <c:pt idx="3">
                  <c:v> Mancanza di lavoro</c:v>
                </c:pt>
                <c:pt idx="4">
                  <c:v> Evasione fiscale</c:v>
                </c:pt>
                <c:pt idx="5">
                  <c:v> Immigrazione</c:v>
                </c:pt>
                <c:pt idx="6">
                  <c:v> Povertà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66</c:v>
                </c:pt>
                <c:pt idx="1">
                  <c:v>57.3</c:v>
                </c:pt>
                <c:pt idx="2">
                  <c:v>48</c:v>
                </c:pt>
                <c:pt idx="3">
                  <c:v>45.8</c:v>
                </c:pt>
                <c:pt idx="4">
                  <c:v>32.700000000000003</c:v>
                </c:pt>
                <c:pt idx="5">
                  <c:v>28.7</c:v>
                </c:pt>
                <c:pt idx="6">
                  <c:v>21.5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B65-4B03-A2AF-6A9ED4DE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926272"/>
        <c:axId val="45927808"/>
      </c:barChart>
      <c:catAx>
        <c:axId val="4592627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5927808"/>
        <c:crosses val="autoZero"/>
        <c:auto val="1"/>
        <c:lblAlgn val="ctr"/>
        <c:lblOffset val="100"/>
        <c:noMultiLvlLbl val="0"/>
      </c:catAx>
      <c:valAx>
        <c:axId val="459278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5926272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45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95936"/>
        <c:axId val="4697472"/>
      </c:barChart>
      <c:catAx>
        <c:axId val="46959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697472"/>
        <c:crosses val="autoZero"/>
        <c:auto val="1"/>
        <c:lblAlgn val="ctr"/>
        <c:lblOffset val="100"/>
        <c:noMultiLvlLbl val="0"/>
      </c:catAx>
      <c:valAx>
        <c:axId val="469747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695936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01631488"/>
        <c:axId val="101633024"/>
      </c:barChart>
      <c:catAx>
        <c:axId val="10163148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1633024"/>
        <c:crosses val="autoZero"/>
        <c:auto val="1"/>
        <c:lblAlgn val="ctr"/>
        <c:lblOffset val="100"/>
        <c:noMultiLvlLbl val="0"/>
      </c:catAx>
      <c:valAx>
        <c:axId val="10163302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01631488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82.1</c:v>
                </c:pt>
                <c:pt idx="1">
                  <c:v>52.7</c:v>
                </c:pt>
                <c:pt idx="2">
                  <c:v>39.9</c:v>
                </c:pt>
                <c:pt idx="3">
                  <c:v>32.200000000000003</c:v>
                </c:pt>
                <c:pt idx="4">
                  <c:v>27.2</c:v>
                </c:pt>
                <c:pt idx="5">
                  <c:v>12.5</c:v>
                </c:pt>
                <c:pt idx="6">
                  <c:v>12.2</c:v>
                </c:pt>
                <c:pt idx="7">
                  <c:v>10.3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037952"/>
        <c:axId val="35039488"/>
      </c:barChart>
      <c:catAx>
        <c:axId val="350379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039488"/>
        <c:crosses val="autoZero"/>
        <c:auto val="1"/>
        <c:lblAlgn val="ctr"/>
        <c:lblOffset val="100"/>
        <c:noMultiLvlLbl val="0"/>
      </c:catAx>
      <c:valAx>
        <c:axId val="3503948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037952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75.400000000000006</c:v>
                </c:pt>
                <c:pt idx="1">
                  <c:v>58.4</c:v>
                </c:pt>
                <c:pt idx="2">
                  <c:v>20.5</c:v>
                </c:pt>
                <c:pt idx="3">
                  <c:v>14.1</c:v>
                </c:pt>
                <c:pt idx="4">
                  <c:v>5.7</c:v>
                </c:pt>
                <c:pt idx="5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5235712"/>
        <c:axId val="35237248"/>
      </c:barChart>
      <c:catAx>
        <c:axId val="352357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237248"/>
        <c:crosses val="autoZero"/>
        <c:auto val="1"/>
        <c:lblAlgn val="ctr"/>
        <c:lblOffset val="100"/>
        <c:noMultiLvlLbl val="0"/>
      </c:catAx>
      <c:valAx>
        <c:axId val="3523724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235712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36.9</c:v>
                </c:pt>
                <c:pt idx="1">
                  <c:v>52.3</c:v>
                </c:pt>
                <c:pt idx="2">
                  <c:v>9.4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2103680"/>
        <c:axId val="12105216"/>
      </c:barChart>
      <c:catAx>
        <c:axId val="121036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2105216"/>
        <c:crosses val="autoZero"/>
        <c:auto val="1"/>
        <c:lblAlgn val="ctr"/>
        <c:lblOffset val="100"/>
        <c:noMultiLvlLbl val="0"/>
      </c:catAx>
      <c:valAx>
        <c:axId val="1210521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2103680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64.400000000000006</c:v>
                </c:pt>
                <c:pt idx="1">
                  <c:v>27.8</c:v>
                </c:pt>
                <c:pt idx="2">
                  <c:v>5.6</c:v>
                </c:pt>
                <c:pt idx="3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5504896"/>
        <c:axId val="35506432"/>
      </c:barChart>
      <c:catAx>
        <c:axId val="3550489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506432"/>
        <c:crosses val="autoZero"/>
        <c:auto val="1"/>
        <c:lblAlgn val="ctr"/>
        <c:lblOffset val="100"/>
        <c:noMultiLvlLbl val="0"/>
      </c:catAx>
      <c:valAx>
        <c:axId val="355064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5504896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32.200000000000003</c:v>
                </c:pt>
                <c:pt idx="1">
                  <c:v>48.1</c:v>
                </c:pt>
                <c:pt idx="2">
                  <c:v>13.7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6032384"/>
        <c:axId val="46033920"/>
      </c:barChart>
      <c:catAx>
        <c:axId val="460323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6033920"/>
        <c:crosses val="autoZero"/>
        <c:auto val="1"/>
        <c:lblAlgn val="ctr"/>
        <c:lblOffset val="100"/>
        <c:noMultiLvlLbl val="0"/>
      </c:catAx>
      <c:valAx>
        <c:axId val="4603392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6032384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61</c:v>
                </c:pt>
                <c:pt idx="1">
                  <c:v>23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5622400"/>
        <c:axId val="45623936"/>
      </c:barChart>
      <c:catAx>
        <c:axId val="45622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623936"/>
        <c:crosses val="autoZero"/>
        <c:auto val="1"/>
        <c:lblAlgn val="ctr"/>
        <c:lblOffset val="100"/>
        <c:noMultiLvlLbl val="0"/>
      </c:catAx>
      <c:valAx>
        <c:axId val="4562393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45622400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899" y="4689242"/>
            <a:ext cx="5394320" cy="444293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844403" y="1348408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Piemonte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9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0770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22452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809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6897"/>
              </p:ext>
            </p:extLst>
          </p:nvPr>
        </p:nvGraphicFramePr>
        <p:xfrm>
          <a:off x="2335779" y="2030983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1332"/>
              </p:ext>
            </p:extLst>
          </p:nvPr>
        </p:nvGraphicFramePr>
        <p:xfrm>
          <a:off x="1907704" y="2019092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8863" y="177913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24105"/>
              </p:ext>
            </p:extLst>
          </p:nvPr>
        </p:nvGraphicFramePr>
        <p:xfrm>
          <a:off x="5769501" y="1636440"/>
          <a:ext cx="972000" cy="25503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5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93638" y="2373022"/>
            <a:ext cx="1682818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 a livello nazionale,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Piemonte le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leggi che contrastano i fenomeni criminali sono ritenute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inefficaci dalla quasi totalità delle imprese.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431280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36586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2026"/>
              </p:ext>
            </p:extLst>
          </p:nvPr>
        </p:nvGraphicFramePr>
        <p:xfrm>
          <a:off x="2431280" y="2104578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3107"/>
              </p:ext>
            </p:extLst>
          </p:nvPr>
        </p:nvGraphicFramePr>
        <p:xfrm>
          <a:off x="2051720" y="2104578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14887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2693"/>
              </p:ext>
            </p:extLst>
          </p:nvPr>
        </p:nvGraphicFramePr>
        <p:xfrm>
          <a:off x="5721122" y="1701870"/>
          <a:ext cx="972000" cy="2563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75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020272" y="2401233"/>
            <a:ext cx="165618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Anche in Piemonte, la grande maggioranza degli imprenditori è fortemente favorevole ad un inasprimento delle pene.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1968866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464578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6921" y="12238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828285"/>
              </p:ext>
            </p:extLst>
          </p:nvPr>
        </p:nvGraphicFramePr>
        <p:xfrm>
          <a:off x="2510681" y="2176586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4035"/>
              </p:ext>
            </p:extLst>
          </p:nvPr>
        </p:nvGraphicFramePr>
        <p:xfrm>
          <a:off x="1835696" y="2129475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69792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50084"/>
              </p:ext>
            </p:extLst>
          </p:nvPr>
        </p:nvGraphicFramePr>
        <p:xfrm>
          <a:off x="5796361" y="1695292"/>
          <a:ext cx="972000" cy="2626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445129"/>
                  </a:ext>
                </a:extLst>
              </a:tr>
            </a:tbl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076157" y="2485687"/>
            <a:ext cx="1744315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 a livello nazionale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, in Piemonte 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netta maggioranza delle imprese ritiene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che non si scontino realmente le pene per i crimini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commessi.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276036" y="18051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25227" y="1739319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4428" y="516992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2488934" y="1214605"/>
            <a:ext cx="2952328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2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1217"/>
              </p:ext>
            </p:extLst>
          </p:nvPr>
        </p:nvGraphicFramePr>
        <p:xfrm>
          <a:off x="2005317" y="2038197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4919"/>
              </p:ext>
            </p:extLst>
          </p:nvPr>
        </p:nvGraphicFramePr>
        <p:xfrm>
          <a:off x="1763688" y="2095232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21893"/>
              </p:ext>
            </p:extLst>
          </p:nvPr>
        </p:nvGraphicFramePr>
        <p:xfrm>
          <a:off x="6038794" y="1571010"/>
          <a:ext cx="972000" cy="26017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414825" y="2507114"/>
            <a:ext cx="1405647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Piemonte l’esperienza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di taccheggio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risulta leggermente inferiore alla media nazionale.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343996" y="372902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04803"/>
              </p:ext>
            </p:extLst>
          </p:nvPr>
        </p:nvGraphicFramePr>
        <p:xfrm>
          <a:off x="2706763" y="1623178"/>
          <a:ext cx="419298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1474"/>
              </p:ext>
            </p:extLst>
          </p:nvPr>
        </p:nvGraphicFramePr>
        <p:xfrm>
          <a:off x="1043608" y="1646201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Eccessivo prelievo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Burocrazia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Criminalità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Mancanza di lavoro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Evasione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Immigrazione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Povertà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42879" y="1433046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Tra i seguenti problemi, quali secondo Lei sono i tre più gravi del nostro Paese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 problemi più gravi del paese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43808" y="1204392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massimo 3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72515"/>
              </p:ext>
            </p:extLst>
          </p:nvPr>
        </p:nvGraphicFramePr>
        <p:xfrm>
          <a:off x="5796136" y="1289672"/>
          <a:ext cx="972000" cy="33119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75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352488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23913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3229721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379445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211231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169342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157710" y="1787034"/>
            <a:ext cx="1656184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Piemonte la graduatoria dei problemi percepiti come più gravi per il Paese è abbastanza in linea con la media nazionale. Eccessivo prelievo fiscale, e burocrazia sono ai primi posti e risultano sopra media. E’ superiore alla media nazionale anche l’immigrazione.</a:t>
            </a:r>
          </a:p>
        </p:txBody>
      </p:sp>
    </p:spTree>
    <p:extLst>
      <p:ext uri="{BB962C8B-B14F-4D97-AF65-F5344CB8AC3E}">
        <p14:creationId xmlns:p14="http://schemas.microsoft.com/office/powerpoint/2010/main" val="30115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settembre a fine ottobre, hanno partecipato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oltre 4.600 imprese.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al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Piemonte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particolare.</a:t>
            </a:r>
          </a:p>
        </p:txBody>
      </p:sp>
    </p:spTree>
    <p:extLst>
      <p:ext uri="{BB962C8B-B14F-4D97-AF65-F5344CB8AC3E}">
        <p14:creationId xmlns:p14="http://schemas.microsoft.com/office/powerpoint/2010/main" val="42036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49929"/>
              </p:ext>
            </p:extLst>
          </p:nvPr>
        </p:nvGraphicFramePr>
        <p:xfrm>
          <a:off x="467544" y="772344"/>
          <a:ext cx="7402490" cy="419821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:a16="http://schemas.microsoft.com/office/drawing/2014/main" xmlns="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:a16="http://schemas.microsoft.com/office/drawing/2014/main" xmlns="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:a16="http://schemas.microsoft.com/office/drawing/2014/main" xmlns="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251520" y="112337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9302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75656" y="1204392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4.628)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9063"/>
              </p:ext>
            </p:extLst>
          </p:nvPr>
        </p:nvGraphicFramePr>
        <p:xfrm>
          <a:off x="1891184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42169"/>
              </p:ext>
            </p:extLst>
          </p:nvPr>
        </p:nvGraphicFramePr>
        <p:xfrm>
          <a:off x="1421141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88596"/>
              </p:ext>
            </p:extLst>
          </p:nvPr>
        </p:nvGraphicFramePr>
        <p:xfrm>
          <a:off x="5652120" y="1477212"/>
          <a:ext cx="972000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236296" y="1636440"/>
            <a:ext cx="1440160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Piemonte l’incidenza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chi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peggiorati i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livelli di sicurezza è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molto inferiore alla media nazionale, mentre è superiore la quota che li considera stabili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951706" y="279055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18552"/>
              </p:ext>
            </p:extLst>
          </p:nvPr>
        </p:nvGraphicFramePr>
        <p:xfrm>
          <a:off x="2605485" y="1563534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251520" y="85730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95779"/>
              </p:ext>
            </p:extLst>
          </p:nvPr>
        </p:nvGraphicFramePr>
        <p:xfrm>
          <a:off x="581585" y="1664003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:a16="http://schemas.microsoft.com/office/drawing/2014/main" xmlns="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superiore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tramite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1793454" y="988368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80728"/>
              </p:ext>
            </p:extLst>
          </p:nvPr>
        </p:nvGraphicFramePr>
        <p:xfrm>
          <a:off x="5724128" y="1024045"/>
          <a:ext cx="972000" cy="3816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451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070116" y="1996480"/>
            <a:ext cx="1678348" cy="15106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Anche in Piemonte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 crimini maggiormente percepiti 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aumento sono l’abusivismo, i furti e la contraffazione.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Tutti i fenomeni sono però meno citati della media Italia. 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9163"/>
              </p:ext>
            </p:extLst>
          </p:nvPr>
        </p:nvGraphicFramePr>
        <p:xfrm>
          <a:off x="1900709" y="1836216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87979" y="513985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85868" y="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908672" y="1475407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4572"/>
              </p:ext>
            </p:extLst>
          </p:nvPr>
        </p:nvGraphicFramePr>
        <p:xfrm>
          <a:off x="1769687" y="1708447"/>
          <a:ext cx="1535832" cy="24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25778"/>
              </p:ext>
            </p:extLst>
          </p:nvPr>
        </p:nvGraphicFramePr>
        <p:xfrm>
          <a:off x="5256184" y="1269823"/>
          <a:ext cx="972000" cy="29376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725342" y="2185875"/>
            <a:ext cx="187910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Piemonte l’esperienza con la criminalità è inferiore rispetto alla media nazionale, sia per quanto riguarda l’esperienza indiretta che quella diretta.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16852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440"/>
              </p:ext>
            </p:extLst>
          </p:nvPr>
        </p:nvGraphicFramePr>
        <p:xfrm>
          <a:off x="1403648" y="1856368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97346" y="988368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56192" y="1708448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27304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3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0279"/>
              </p:ext>
            </p:extLst>
          </p:nvPr>
        </p:nvGraphicFramePr>
        <p:xfrm>
          <a:off x="2133069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653645" y="1462227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69008"/>
              </p:ext>
            </p:extLst>
          </p:nvPr>
        </p:nvGraphicFramePr>
        <p:xfrm>
          <a:off x="5868144" y="1438172"/>
          <a:ext cx="972000" cy="34130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215247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37130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323267"/>
                  </a:ext>
                </a:extLst>
              </a:tr>
            </a:tbl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092280" y="2180038"/>
            <a:ext cx="1733202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100" dirty="0"/>
              <a:t>Tra le </a:t>
            </a:r>
            <a:r>
              <a:rPr lang="it-IT" sz="1100" dirty="0" smtClean="0"/>
              <a:t>principali misure di prevenzione e tutela </a:t>
            </a:r>
            <a:r>
              <a:rPr lang="it-IT" sz="1100" dirty="0"/>
              <a:t>adottate, </a:t>
            </a:r>
            <a:r>
              <a:rPr lang="it-IT" sz="1100" dirty="0" smtClean="0"/>
              <a:t>in Piemonte si confermano l’uso di telecamere/impianti allarme, la stipula di assicurazioni e le denunce. Quasi tutti gli aspetti vengono indicati in misura minore rispetto alla media nazionale.</a:t>
            </a:r>
            <a:endParaRPr lang="it-IT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25100"/>
              </p:ext>
            </p:extLst>
          </p:nvPr>
        </p:nvGraphicFramePr>
        <p:xfrm>
          <a:off x="2412153" y="1953022"/>
          <a:ext cx="4192985" cy="256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2103"/>
              </p:ext>
            </p:extLst>
          </p:nvPr>
        </p:nvGraphicFramePr>
        <p:xfrm>
          <a:off x="748998" y="1976044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243480" y="1113805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48269" y="176288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9198" y="1534235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78329"/>
              </p:ext>
            </p:extLst>
          </p:nvPr>
        </p:nvGraphicFramePr>
        <p:xfrm>
          <a:off x="5580112" y="1593336"/>
          <a:ext cx="972000" cy="2923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37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Piemonte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840144" y="2346066"/>
            <a:ext cx="2052336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quanto riguarda le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ritenute più efficaci per la sicurezza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dell’impresa, il Piemonte è molto in linea con la media nazionale: la certezza della pena e la maggior protezione sul territorio da parte delle forze dell’ordine sono le due iniziative ritenute più efficaci.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11732</TotalTime>
  <Words>1512</Words>
  <Application>Microsoft Office PowerPoint</Application>
  <PresentationFormat>Personalizzato</PresentationFormat>
  <Paragraphs>295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Nuovo Format - Presentazione - 4_3 (italiano)</vt:lpstr>
      <vt:lpstr>Indagine Confcommercio – GfK Italia sui fenomeni criminali  Piemonte  Roma, 21 novembre 2018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1897</cp:revision>
  <cp:lastPrinted>2018-11-08T14:01:45Z</cp:lastPrinted>
  <dcterms:created xsi:type="dcterms:W3CDTF">2014-08-26T08:22:23Z</dcterms:created>
  <dcterms:modified xsi:type="dcterms:W3CDTF">2018-11-16T09:14:11Z</dcterms:modified>
</cp:coreProperties>
</file>