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notesSlides/notesSlide11.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563" r:id="rId2"/>
    <p:sldId id="574" r:id="rId3"/>
    <p:sldId id="564" r:id="rId4"/>
    <p:sldId id="573" r:id="rId5"/>
    <p:sldId id="311" r:id="rId6"/>
    <p:sldId id="338" r:id="rId7"/>
    <p:sldId id="479" r:id="rId8"/>
    <p:sldId id="414" r:id="rId9"/>
    <p:sldId id="415" r:id="rId10"/>
    <p:sldId id="423" r:id="rId11"/>
    <p:sldId id="459" r:id="rId12"/>
    <p:sldId id="427" r:id="rId13"/>
    <p:sldId id="475" r:id="rId14"/>
    <p:sldId id="560" r:id="rId15"/>
  </p:sldIdLst>
  <p:sldSz cx="9144000" cy="5145088"/>
  <p:notesSz cx="6742113" cy="9872663"/>
  <p:defaultTextStyle>
    <a:defPPr>
      <a:defRPr lang="it-IT"/>
    </a:defPPr>
    <a:lvl1pPr algn="l" rtl="0" eaLnBrk="0" fontAlgn="base" hangingPunct="0">
      <a:spcBef>
        <a:spcPct val="0"/>
      </a:spcBef>
      <a:spcAft>
        <a:spcPct val="0"/>
      </a:spcAft>
      <a:defRPr kern="1200">
        <a:solidFill>
          <a:schemeClr val="tx1"/>
        </a:solidFill>
        <a:latin typeface="Insight screen" panose="02010605030100020000" pitchFamily="2" charset="0"/>
        <a:ea typeface="+mn-ea"/>
        <a:cs typeface="+mn-cs"/>
      </a:defRPr>
    </a:lvl1pPr>
    <a:lvl2pPr marL="342900" algn="l" rtl="0" eaLnBrk="0" fontAlgn="base" hangingPunct="0">
      <a:spcBef>
        <a:spcPct val="0"/>
      </a:spcBef>
      <a:spcAft>
        <a:spcPct val="0"/>
      </a:spcAft>
      <a:defRPr kern="1200">
        <a:solidFill>
          <a:schemeClr val="tx1"/>
        </a:solidFill>
        <a:latin typeface="Insight screen" panose="02010605030100020000" pitchFamily="2" charset="0"/>
        <a:ea typeface="+mn-ea"/>
        <a:cs typeface="+mn-cs"/>
      </a:defRPr>
    </a:lvl2pPr>
    <a:lvl3pPr marL="685800" algn="l" rtl="0" eaLnBrk="0" fontAlgn="base" hangingPunct="0">
      <a:spcBef>
        <a:spcPct val="0"/>
      </a:spcBef>
      <a:spcAft>
        <a:spcPct val="0"/>
      </a:spcAft>
      <a:defRPr kern="1200">
        <a:solidFill>
          <a:schemeClr val="tx1"/>
        </a:solidFill>
        <a:latin typeface="Insight screen" panose="02010605030100020000" pitchFamily="2" charset="0"/>
        <a:ea typeface="+mn-ea"/>
        <a:cs typeface="+mn-cs"/>
      </a:defRPr>
    </a:lvl3pPr>
    <a:lvl4pPr marL="1028700" algn="l" rtl="0" eaLnBrk="0" fontAlgn="base" hangingPunct="0">
      <a:spcBef>
        <a:spcPct val="0"/>
      </a:spcBef>
      <a:spcAft>
        <a:spcPct val="0"/>
      </a:spcAft>
      <a:defRPr kern="1200">
        <a:solidFill>
          <a:schemeClr val="tx1"/>
        </a:solidFill>
        <a:latin typeface="Insight screen" panose="02010605030100020000" pitchFamily="2" charset="0"/>
        <a:ea typeface="+mn-ea"/>
        <a:cs typeface="+mn-cs"/>
      </a:defRPr>
    </a:lvl4pPr>
    <a:lvl5pPr marL="1371600" algn="l" rtl="0" eaLnBrk="0" fontAlgn="base" hangingPunct="0">
      <a:spcBef>
        <a:spcPct val="0"/>
      </a:spcBef>
      <a:spcAft>
        <a:spcPct val="0"/>
      </a:spcAft>
      <a:defRPr kern="1200">
        <a:solidFill>
          <a:schemeClr val="tx1"/>
        </a:solidFill>
        <a:latin typeface="Insight screen" panose="02010605030100020000" pitchFamily="2" charset="0"/>
        <a:ea typeface="+mn-ea"/>
        <a:cs typeface="+mn-cs"/>
      </a:defRPr>
    </a:lvl5pPr>
    <a:lvl6pPr marL="1714500" algn="l" defTabSz="685800" rtl="0" eaLnBrk="1" latinLnBrk="0" hangingPunct="1">
      <a:defRPr kern="1200">
        <a:solidFill>
          <a:schemeClr val="tx1"/>
        </a:solidFill>
        <a:latin typeface="Insight screen" panose="02010605030100020000" pitchFamily="2" charset="0"/>
        <a:ea typeface="+mn-ea"/>
        <a:cs typeface="+mn-cs"/>
      </a:defRPr>
    </a:lvl6pPr>
    <a:lvl7pPr marL="2057400" algn="l" defTabSz="685800" rtl="0" eaLnBrk="1" latinLnBrk="0" hangingPunct="1">
      <a:defRPr kern="1200">
        <a:solidFill>
          <a:schemeClr val="tx1"/>
        </a:solidFill>
        <a:latin typeface="Insight screen" panose="02010605030100020000" pitchFamily="2" charset="0"/>
        <a:ea typeface="+mn-ea"/>
        <a:cs typeface="+mn-cs"/>
      </a:defRPr>
    </a:lvl7pPr>
    <a:lvl8pPr marL="2400300" algn="l" defTabSz="685800" rtl="0" eaLnBrk="1" latinLnBrk="0" hangingPunct="1">
      <a:defRPr kern="1200">
        <a:solidFill>
          <a:schemeClr val="tx1"/>
        </a:solidFill>
        <a:latin typeface="Insight screen" panose="02010605030100020000" pitchFamily="2" charset="0"/>
        <a:ea typeface="+mn-ea"/>
        <a:cs typeface="+mn-cs"/>
      </a:defRPr>
    </a:lvl8pPr>
    <a:lvl9pPr marL="2743200" algn="l" defTabSz="685800" rtl="0" eaLnBrk="1" latinLnBrk="0" hangingPunct="1">
      <a:defRPr kern="1200">
        <a:solidFill>
          <a:schemeClr val="tx1"/>
        </a:solidFill>
        <a:latin typeface="Insight screen" panose="02010605030100020000" pitchFamily="2" charset="0"/>
        <a:ea typeface="+mn-ea"/>
        <a:cs typeface="+mn-cs"/>
      </a:defRPr>
    </a:lvl9pPr>
  </p:defaultTextStyle>
  <p:extLst>
    <p:ext uri="{EFAFB233-063F-42B5-8137-9DF3F51BA10A}">
      <p15:sldGuideLst xmlns="" xmlns:p15="http://schemas.microsoft.com/office/powerpoint/2012/main">
        <p15:guide id="1" orient="horz" pos="305" userDrawn="1">
          <p15:clr>
            <a:srgbClr val="A4A3A4"/>
          </p15:clr>
        </p15:guide>
        <p15:guide id="2" orient="horz" pos="169" userDrawn="1">
          <p15:clr>
            <a:srgbClr val="A4A3A4"/>
          </p15:clr>
        </p15:guide>
        <p15:guide id="5" pos="113" userDrawn="1">
          <p15:clr>
            <a:srgbClr val="A4A3A4"/>
          </p15:clr>
        </p15:guide>
        <p15:guide id="6" pos="5602" userDrawn="1">
          <p15:clr>
            <a:srgbClr val="A4A3A4"/>
          </p15:clr>
        </p15:guide>
        <p15:guide id="7" orient="horz" pos="35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76715"/>
    <a:srgbClr val="E95E0F"/>
    <a:srgbClr val="FFFFFF"/>
    <a:srgbClr val="BFBFBF"/>
    <a:srgbClr val="F2F2F2"/>
    <a:srgbClr val="F9F9F9"/>
    <a:srgbClr val="FFB184"/>
    <a:srgbClr val="E2E2E2"/>
    <a:srgbClr val="F6A6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1" autoAdjust="0"/>
    <p:restoredTop sz="94109" autoAdjust="0"/>
  </p:normalViewPr>
  <p:slideViewPr>
    <p:cSldViewPr showGuides="1">
      <p:cViewPr>
        <p:scale>
          <a:sx n="166" d="100"/>
          <a:sy n="166" d="100"/>
        </p:scale>
        <p:origin x="-348" y="-42"/>
      </p:cViewPr>
      <p:guideLst>
        <p:guide orient="horz" pos="305"/>
        <p:guide orient="horz" pos="169"/>
        <p:guide orient="horz" pos="350"/>
        <p:guide pos="113"/>
        <p:guide pos="5602"/>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24"/>
    </mc:Choice>
    <mc:Fallback>
      <c:style val="24"/>
    </mc:Fallback>
  </mc:AlternateContent>
  <c:chart>
    <c:autoTitleDeleted val="1"/>
    <c:plotArea>
      <c:layout>
        <c:manualLayout>
          <c:layoutTarget val="inner"/>
          <c:xMode val="edge"/>
          <c:yMode val="edge"/>
          <c:x val="0.28184051801826965"/>
          <c:y val="0"/>
          <c:w val="0.49644142446866757"/>
          <c:h val="0.59101968134336713"/>
        </c:manualLayout>
      </c:layout>
      <c:barChart>
        <c:barDir val="bar"/>
        <c:grouping val="clustered"/>
        <c:varyColors val="0"/>
        <c:ser>
          <c:idx val="0"/>
          <c:order val="0"/>
          <c:tx>
            <c:strRef>
              <c:f>Foglio1!$B$1</c:f>
              <c:strCache>
                <c:ptCount val="1"/>
                <c:pt idx="0">
                  <c:v>Colonna1</c:v>
                </c:pt>
              </c:strCache>
            </c:strRef>
          </c:tx>
          <c:spPr>
            <a:solidFill>
              <a:srgbClr val="E95E0F"/>
            </a:solidFill>
          </c:spPr>
          <c:invertIfNegative val="0"/>
          <c:dPt>
            <c:idx val="3"/>
            <c:invertIfNegative val="0"/>
            <c:bubble3D val="0"/>
            <c:extLst xmlns:c16r2="http://schemas.microsoft.com/office/drawing/2015/06/chart">
              <c:ext xmlns:c16="http://schemas.microsoft.com/office/drawing/2014/chart" uri="{C3380CC4-5D6E-409C-BE32-E72D297353CC}">
                <c16:uniqueId val="{00000000-115C-4686-8AC5-419A21B300C6}"/>
              </c:ext>
            </c:extLst>
          </c:dPt>
          <c:dLbls>
            <c:dLbl>
              <c:idx val="0"/>
              <c:spPr>
                <a:noFill/>
                <a:ln w="19022">
                  <a:noFill/>
                </a:ln>
              </c:spPr>
              <c:txPr>
                <a:bodyPr anchorCtr="0"/>
                <a:lstStyle/>
                <a:p>
                  <a:pPr algn="ctr" rtl="0">
                    <a:defRPr lang="en-US" sz="1498" b="1" i="0" u="none" strike="noStrike" kern="1200" baseline="0">
                      <a:solidFill>
                        <a:prstClr val="black"/>
                      </a:solidFill>
                      <a:latin typeface="Arial" panose="020B0604020202020204" pitchFamily="34" charset="0"/>
                      <a:ea typeface="+mn-ea"/>
                      <a:cs typeface="Arial" panose="020B0604020202020204" pitchFamily="34" charset="0"/>
                    </a:defRPr>
                  </a:pPr>
                  <a:endParaRPr lang="it-IT"/>
                </a:p>
              </c:txPr>
              <c:showLegendKey val="0"/>
              <c:showVal val="1"/>
              <c:showCatName val="0"/>
              <c:showSerName val="0"/>
              <c:showPercent val="0"/>
              <c:showBubbleSize val="0"/>
            </c:dLbl>
            <c:dLbl>
              <c:idx val="1"/>
              <c:spPr>
                <a:noFill/>
                <a:ln w="19022">
                  <a:noFill/>
                </a:ln>
              </c:spPr>
              <c:txPr>
                <a:bodyPr anchorCtr="0"/>
                <a:lstStyle/>
                <a:p>
                  <a:pPr algn="ctr" rtl="0">
                    <a:defRPr lang="it-IT" sz="1200" b="0" i="0" u="none" strike="noStrike" kern="1200" baseline="0">
                      <a:solidFill>
                        <a:schemeClr val="tx1"/>
                      </a:solidFill>
                      <a:latin typeface="Arial" panose="020B0604020202020204" pitchFamily="34" charset="0"/>
                      <a:ea typeface="+mn-ea"/>
                      <a:cs typeface="Arial" panose="020B0604020202020204" pitchFamily="34" charset="0"/>
                    </a:defRPr>
                  </a:pPr>
                  <a:endParaRPr lang="it-IT"/>
                </a:p>
              </c:txPr>
              <c:showLegendKey val="0"/>
              <c:showVal val="1"/>
              <c:showCatName val="0"/>
              <c:showSerName val="0"/>
              <c:showPercent val="0"/>
              <c:showBubbleSize val="0"/>
            </c:dLbl>
            <c:dLbl>
              <c:idx val="2"/>
              <c:spPr>
                <a:noFill/>
                <a:ln w="19022">
                  <a:noFill/>
                </a:ln>
              </c:spPr>
              <c:txPr>
                <a:bodyPr/>
                <a:lstStyle/>
                <a:p>
                  <a:pPr>
                    <a:defRPr sz="1200">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dLbl>
            <c:spPr>
              <a:noFill/>
              <a:ln w="19022">
                <a:noFill/>
              </a:ln>
            </c:spPr>
            <c:txPr>
              <a:bodyPr/>
              <a:lstStyle/>
              <a:p>
                <a:pPr>
                  <a:defRPr sz="899">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Foglio1!$A$2:$A$4</c:f>
              <c:strCache>
                <c:ptCount val="3"/>
                <c:pt idx="0">
                  <c:v>PEGGIORATI</c:v>
                </c:pt>
                <c:pt idx="1">
                  <c:v>rimasti uguali</c:v>
                </c:pt>
                <c:pt idx="2">
                  <c:v>migliorati</c:v>
                </c:pt>
              </c:strCache>
            </c:strRef>
          </c:cat>
          <c:val>
            <c:numRef>
              <c:f>Foglio1!$B$2:$B$4</c:f>
              <c:numCache>
                <c:formatCode>0</c:formatCode>
                <c:ptCount val="3"/>
                <c:pt idx="0">
                  <c:v>25.7</c:v>
                </c:pt>
                <c:pt idx="1">
                  <c:v>67.099999999999994</c:v>
                </c:pt>
                <c:pt idx="2">
                  <c:v>7.1</c:v>
                </c:pt>
              </c:numCache>
            </c:numRef>
          </c:val>
          <c:extLst xmlns:c16r2="http://schemas.microsoft.com/office/drawing/2015/06/chart">
            <c:ext xmlns:c16="http://schemas.microsoft.com/office/drawing/2014/chart" uri="{C3380CC4-5D6E-409C-BE32-E72D297353CC}">
              <c16:uniqueId val="{00000003-115C-4686-8AC5-419A21B300C6}"/>
            </c:ext>
          </c:extLst>
        </c:ser>
        <c:dLbls>
          <c:showLegendKey val="0"/>
          <c:showVal val="0"/>
          <c:showCatName val="0"/>
          <c:showSerName val="0"/>
          <c:showPercent val="0"/>
          <c:showBubbleSize val="0"/>
        </c:dLbls>
        <c:gapWidth val="24"/>
        <c:axId val="42674432"/>
        <c:axId val="42688512"/>
      </c:barChart>
      <c:catAx>
        <c:axId val="42674432"/>
        <c:scaling>
          <c:orientation val="maxMin"/>
        </c:scaling>
        <c:delete val="1"/>
        <c:axPos val="l"/>
        <c:numFmt formatCode="General" sourceLinked="1"/>
        <c:majorTickMark val="out"/>
        <c:minorTickMark val="none"/>
        <c:tickLblPos val="nextTo"/>
        <c:crossAx val="42688512"/>
        <c:crosses val="autoZero"/>
        <c:auto val="1"/>
        <c:lblAlgn val="ctr"/>
        <c:lblOffset val="100"/>
        <c:noMultiLvlLbl val="0"/>
      </c:catAx>
      <c:valAx>
        <c:axId val="42688512"/>
        <c:scaling>
          <c:orientation val="minMax"/>
          <c:max val="100"/>
          <c:min val="0"/>
        </c:scaling>
        <c:delete val="1"/>
        <c:axPos val="t"/>
        <c:numFmt formatCode="0" sourceLinked="1"/>
        <c:majorTickMark val="out"/>
        <c:minorTickMark val="none"/>
        <c:tickLblPos val="nextTo"/>
        <c:crossAx val="42674432"/>
        <c:crosses val="autoZero"/>
        <c:crossBetween val="between"/>
        <c:majorUnit val="10"/>
        <c:minorUnit val="5"/>
      </c:valAx>
      <c:spPr>
        <a:noFill/>
        <a:ln w="19022">
          <a:noFill/>
        </a:ln>
      </c:spPr>
    </c:plotArea>
    <c:plotVisOnly val="1"/>
    <c:dispBlanksAs val="gap"/>
    <c:showDLblsOverMax val="0"/>
  </c:chart>
  <c:txPr>
    <a:bodyPr/>
    <a:lstStyle/>
    <a:p>
      <a:pPr>
        <a:defRPr sz="1348"/>
      </a:pPr>
      <a:endParaRPr lang="it-IT"/>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24"/>
    </mc:Choice>
    <mc:Fallback>
      <c:style val="24"/>
    </mc:Fallback>
  </mc:AlternateContent>
  <c:chart>
    <c:autoTitleDeleted val="1"/>
    <c:plotArea>
      <c:layout>
        <c:manualLayout>
          <c:layoutTarget val="inner"/>
          <c:xMode val="edge"/>
          <c:yMode val="edge"/>
          <c:x val="0.2009485148581753"/>
          <c:y val="9.66456156755496E-3"/>
          <c:w val="0.49644142446866757"/>
          <c:h val="0.96658813975623015"/>
        </c:manualLayout>
      </c:layout>
      <c:barChart>
        <c:barDir val="bar"/>
        <c:grouping val="clustered"/>
        <c:varyColors val="0"/>
        <c:ser>
          <c:idx val="0"/>
          <c:order val="0"/>
          <c:tx>
            <c:strRef>
              <c:f>Foglio1!$B$1</c:f>
              <c:strCache>
                <c:ptCount val="1"/>
                <c:pt idx="0">
                  <c:v>Colonna1</c:v>
                </c:pt>
              </c:strCache>
            </c:strRef>
          </c:tx>
          <c:spPr>
            <a:solidFill>
              <a:srgbClr val="E95E0F"/>
            </a:solidFill>
            <a:ln>
              <a:noFill/>
            </a:ln>
          </c:spPr>
          <c:invertIfNegative val="0"/>
          <c:dPt>
            <c:idx val="0"/>
            <c:invertIfNegative val="0"/>
            <c:bubble3D val="0"/>
            <c:extLst xmlns:c16r2="http://schemas.microsoft.com/office/drawing/2015/06/chart">
              <c:ext xmlns:c16="http://schemas.microsoft.com/office/drawing/2014/chart" uri="{C3380CC4-5D6E-409C-BE32-E72D297353CC}">
                <c16:uniqueId val="{00000000-DB65-4B03-A2AF-6A9ED4DE50F9}"/>
              </c:ext>
            </c:extLst>
          </c:dPt>
          <c:dPt>
            <c:idx val="1"/>
            <c:invertIfNegative val="0"/>
            <c:bubble3D val="0"/>
            <c:extLst xmlns:c16r2="http://schemas.microsoft.com/office/drawing/2015/06/chart">
              <c:ext xmlns:c16="http://schemas.microsoft.com/office/drawing/2014/chart" uri="{C3380CC4-5D6E-409C-BE32-E72D297353CC}">
                <c16:uniqueId val="{00000001-DB65-4B03-A2AF-6A9ED4DE50F9}"/>
              </c:ext>
            </c:extLst>
          </c:dPt>
          <c:dPt>
            <c:idx val="2"/>
            <c:invertIfNegative val="0"/>
            <c:bubble3D val="0"/>
            <c:extLst xmlns:c16r2="http://schemas.microsoft.com/office/drawing/2015/06/chart">
              <c:ext xmlns:c16="http://schemas.microsoft.com/office/drawing/2014/chart" uri="{C3380CC4-5D6E-409C-BE32-E72D297353CC}">
                <c16:uniqueId val="{00000002-DB65-4B03-A2AF-6A9ED4DE50F9}"/>
              </c:ext>
            </c:extLst>
          </c:dPt>
          <c:dPt>
            <c:idx val="3"/>
            <c:invertIfNegative val="0"/>
            <c:bubble3D val="0"/>
            <c:extLst xmlns:c16r2="http://schemas.microsoft.com/office/drawing/2015/06/chart">
              <c:ext xmlns:c16="http://schemas.microsoft.com/office/drawing/2014/chart" uri="{C3380CC4-5D6E-409C-BE32-E72D297353CC}">
                <c16:uniqueId val="{00000003-DB65-4B03-A2AF-6A9ED4DE50F9}"/>
              </c:ext>
            </c:extLst>
          </c:dPt>
          <c:dPt>
            <c:idx val="5"/>
            <c:invertIfNegative val="0"/>
            <c:bubble3D val="0"/>
            <c:extLst xmlns:c16r2="http://schemas.microsoft.com/office/drawing/2015/06/chart">
              <c:ext xmlns:c16="http://schemas.microsoft.com/office/drawing/2014/chart" uri="{C3380CC4-5D6E-409C-BE32-E72D297353CC}">
                <c16:uniqueId val="{00000004-DB65-4B03-A2AF-6A9ED4DE50F9}"/>
              </c:ext>
            </c:extLst>
          </c:dPt>
          <c:dPt>
            <c:idx val="6"/>
            <c:invertIfNegative val="0"/>
            <c:bubble3D val="0"/>
            <c:extLst xmlns:c16r2="http://schemas.microsoft.com/office/drawing/2015/06/chart">
              <c:ext xmlns:c16="http://schemas.microsoft.com/office/drawing/2014/chart" uri="{C3380CC4-5D6E-409C-BE32-E72D297353CC}">
                <c16:uniqueId val="{00000005-DB65-4B03-A2AF-6A9ED4DE50F9}"/>
              </c:ext>
            </c:extLst>
          </c:dPt>
          <c:dPt>
            <c:idx val="9"/>
            <c:invertIfNegative val="0"/>
            <c:bubble3D val="0"/>
            <c:extLst xmlns:c16r2="http://schemas.microsoft.com/office/drawing/2015/06/chart">
              <c:ext xmlns:c16="http://schemas.microsoft.com/office/drawing/2014/chart" uri="{C3380CC4-5D6E-409C-BE32-E72D297353CC}">
                <c16:uniqueId val="{00000006-DB65-4B03-A2AF-6A9ED4DE50F9}"/>
              </c:ext>
            </c:extLst>
          </c:dPt>
          <c:dLbls>
            <c:spPr>
              <a:noFill/>
              <a:ln w="19020">
                <a:noFill/>
              </a:ln>
            </c:spPr>
            <c:txPr>
              <a:bodyPr/>
              <a:lstStyle/>
              <a:p>
                <a:pPr>
                  <a:defRPr sz="1200" b="1">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Foglio1!$A$2:$A$8</c:f>
              <c:strCache>
                <c:ptCount val="7"/>
                <c:pt idx="0">
                  <c:v> Eccessivo prelievo fiscale</c:v>
                </c:pt>
                <c:pt idx="1">
                  <c:v> Burocrazia</c:v>
                </c:pt>
                <c:pt idx="2">
                  <c:v> Criminalità</c:v>
                </c:pt>
                <c:pt idx="3">
                  <c:v> Mancanza di lavoro</c:v>
                </c:pt>
                <c:pt idx="4">
                  <c:v> Evasione fiscale</c:v>
                </c:pt>
                <c:pt idx="5">
                  <c:v> Immigrazione</c:v>
                </c:pt>
                <c:pt idx="6">
                  <c:v> Povertà</c:v>
                </c:pt>
              </c:strCache>
            </c:strRef>
          </c:cat>
          <c:val>
            <c:numRef>
              <c:f>Foglio1!$B$2:$B$8</c:f>
              <c:numCache>
                <c:formatCode>0</c:formatCode>
                <c:ptCount val="7"/>
                <c:pt idx="0">
                  <c:v>66</c:v>
                </c:pt>
                <c:pt idx="1">
                  <c:v>57.3</c:v>
                </c:pt>
                <c:pt idx="2">
                  <c:v>48</c:v>
                </c:pt>
                <c:pt idx="3">
                  <c:v>45.8</c:v>
                </c:pt>
                <c:pt idx="4">
                  <c:v>32.700000000000003</c:v>
                </c:pt>
                <c:pt idx="5">
                  <c:v>28.7</c:v>
                </c:pt>
                <c:pt idx="6">
                  <c:v>21.5</c:v>
                </c:pt>
              </c:numCache>
            </c:numRef>
          </c:val>
          <c:extLst xmlns:c16r2="http://schemas.microsoft.com/office/drawing/2015/06/chart">
            <c:ext xmlns:c16="http://schemas.microsoft.com/office/drawing/2014/chart" uri="{C3380CC4-5D6E-409C-BE32-E72D297353CC}">
              <c16:uniqueId val="{00000007-DB65-4B03-A2AF-6A9ED4DE50F9}"/>
            </c:ext>
          </c:extLst>
        </c:ser>
        <c:dLbls>
          <c:showLegendKey val="0"/>
          <c:showVal val="0"/>
          <c:showCatName val="0"/>
          <c:showSerName val="0"/>
          <c:showPercent val="0"/>
          <c:showBubbleSize val="0"/>
        </c:dLbls>
        <c:gapWidth val="50"/>
        <c:axId val="91347968"/>
        <c:axId val="91489024"/>
      </c:barChart>
      <c:catAx>
        <c:axId val="91347968"/>
        <c:scaling>
          <c:orientation val="maxMin"/>
        </c:scaling>
        <c:delete val="1"/>
        <c:axPos val="l"/>
        <c:numFmt formatCode="General" sourceLinked="1"/>
        <c:majorTickMark val="out"/>
        <c:minorTickMark val="none"/>
        <c:tickLblPos val="nextTo"/>
        <c:crossAx val="91489024"/>
        <c:crosses val="autoZero"/>
        <c:auto val="1"/>
        <c:lblAlgn val="ctr"/>
        <c:lblOffset val="100"/>
        <c:noMultiLvlLbl val="0"/>
      </c:catAx>
      <c:valAx>
        <c:axId val="91489024"/>
        <c:scaling>
          <c:orientation val="minMax"/>
          <c:max val="100"/>
          <c:min val="0"/>
        </c:scaling>
        <c:delete val="1"/>
        <c:axPos val="t"/>
        <c:numFmt formatCode="0" sourceLinked="1"/>
        <c:majorTickMark val="out"/>
        <c:minorTickMark val="none"/>
        <c:tickLblPos val="nextTo"/>
        <c:crossAx val="91347968"/>
        <c:crosses val="autoZero"/>
        <c:crossBetween val="between"/>
        <c:majorUnit val="10"/>
        <c:minorUnit val="5"/>
      </c:valAx>
      <c:spPr>
        <a:noFill/>
        <a:ln w="19020">
          <a:noFill/>
        </a:ln>
      </c:spPr>
    </c:plotArea>
    <c:plotVisOnly val="1"/>
    <c:dispBlanksAs val="gap"/>
    <c:showDLblsOverMax val="0"/>
  </c:chart>
  <c:txPr>
    <a:bodyPr/>
    <a:lstStyle/>
    <a:p>
      <a:pPr>
        <a:defRPr sz="1348"/>
      </a:pPr>
      <a:endParaRPr lang="it-I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24"/>
    </mc:Choice>
    <mc:Fallback>
      <c:style val="24"/>
    </mc:Fallback>
  </mc:AlternateContent>
  <c:chart>
    <c:autoTitleDeleted val="1"/>
    <c:plotArea>
      <c:layout>
        <c:manualLayout>
          <c:layoutTarget val="inner"/>
          <c:xMode val="edge"/>
          <c:yMode val="edge"/>
          <c:x val="0.28184051801826965"/>
          <c:y val="0"/>
          <c:w val="0.49644142446866757"/>
          <c:h val="1"/>
        </c:manualLayout>
      </c:layout>
      <c:barChart>
        <c:barDir val="bar"/>
        <c:grouping val="clustered"/>
        <c:varyColors val="0"/>
        <c:ser>
          <c:idx val="0"/>
          <c:order val="0"/>
          <c:tx>
            <c:strRef>
              <c:f>Foglio1!$B$1</c:f>
              <c:strCache>
                <c:ptCount val="1"/>
                <c:pt idx="0">
                  <c:v>Colonna1</c:v>
                </c:pt>
              </c:strCache>
            </c:strRef>
          </c:tx>
          <c:spPr>
            <a:solidFill>
              <a:srgbClr val="E95E0F"/>
            </a:solidFill>
          </c:spPr>
          <c:invertIfNegative val="0"/>
          <c:dPt>
            <c:idx val="3"/>
            <c:invertIfNegative val="0"/>
            <c:bubble3D val="0"/>
            <c:extLst xmlns:c16r2="http://schemas.microsoft.com/office/drawing/2015/06/chart">
              <c:ext xmlns:c16="http://schemas.microsoft.com/office/drawing/2014/chart" uri="{C3380CC4-5D6E-409C-BE32-E72D297353CC}">
                <c16:uniqueId val="{00000000-A5D0-4A25-8A6A-2A9C2456A826}"/>
              </c:ext>
            </c:extLst>
          </c:dPt>
          <c:dLbls>
            <c:spPr>
              <a:noFill/>
              <a:ln w="19013">
                <a:noFill/>
              </a:ln>
            </c:spPr>
            <c:txPr>
              <a:bodyPr/>
              <a:lstStyle/>
              <a:p>
                <a:pPr>
                  <a:defRPr sz="1200" b="1">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Foglio1!$A$2:$A$7</c:f>
              <c:strCache>
                <c:ptCount val="6"/>
                <c:pt idx="0">
                  <c:v>abusivismo</c:v>
                </c:pt>
                <c:pt idx="1">
                  <c:v>furti</c:v>
                </c:pt>
                <c:pt idx="2">
                  <c:v>contraffazione</c:v>
                </c:pt>
                <c:pt idx="3">
                  <c:v>rapine</c:v>
                </c:pt>
                <c:pt idx="4">
                  <c:v>usura</c:v>
                </c:pt>
                <c:pt idx="5">
                  <c:v>estorsione</c:v>
                </c:pt>
              </c:strCache>
            </c:strRef>
          </c:cat>
          <c:val>
            <c:numRef>
              <c:f>Foglio1!$B$2:$B$7</c:f>
              <c:numCache>
                <c:formatCode>0</c:formatCode>
                <c:ptCount val="6"/>
                <c:pt idx="0">
                  <c:v>45</c:v>
                </c:pt>
                <c:pt idx="1">
                  <c:v>38</c:v>
                </c:pt>
                <c:pt idx="2">
                  <c:v>33</c:v>
                </c:pt>
                <c:pt idx="3">
                  <c:v>27</c:v>
                </c:pt>
                <c:pt idx="4">
                  <c:v>17</c:v>
                </c:pt>
                <c:pt idx="5">
                  <c:v>15</c:v>
                </c:pt>
              </c:numCache>
            </c:numRef>
          </c:val>
          <c:extLst xmlns:c16r2="http://schemas.microsoft.com/office/drawing/2015/06/chart">
            <c:ext xmlns:c16="http://schemas.microsoft.com/office/drawing/2014/chart" uri="{C3380CC4-5D6E-409C-BE32-E72D297353CC}">
              <c16:uniqueId val="{00000001-A5D0-4A25-8A6A-2A9C2456A826}"/>
            </c:ext>
          </c:extLst>
        </c:ser>
        <c:dLbls>
          <c:showLegendKey val="0"/>
          <c:showVal val="0"/>
          <c:showCatName val="0"/>
          <c:showSerName val="0"/>
          <c:showPercent val="0"/>
          <c:showBubbleSize val="0"/>
        </c:dLbls>
        <c:gapWidth val="100"/>
        <c:axId val="33531776"/>
        <c:axId val="33533312"/>
      </c:barChart>
      <c:catAx>
        <c:axId val="33531776"/>
        <c:scaling>
          <c:orientation val="maxMin"/>
        </c:scaling>
        <c:delete val="1"/>
        <c:axPos val="l"/>
        <c:numFmt formatCode="General" sourceLinked="1"/>
        <c:majorTickMark val="out"/>
        <c:minorTickMark val="none"/>
        <c:tickLblPos val="nextTo"/>
        <c:crossAx val="33533312"/>
        <c:crosses val="autoZero"/>
        <c:auto val="1"/>
        <c:lblAlgn val="ctr"/>
        <c:lblOffset val="100"/>
        <c:noMultiLvlLbl val="0"/>
      </c:catAx>
      <c:valAx>
        <c:axId val="33533312"/>
        <c:scaling>
          <c:orientation val="minMax"/>
          <c:max val="100"/>
          <c:min val="0"/>
        </c:scaling>
        <c:delete val="1"/>
        <c:axPos val="t"/>
        <c:numFmt formatCode="0" sourceLinked="1"/>
        <c:majorTickMark val="out"/>
        <c:minorTickMark val="none"/>
        <c:tickLblPos val="nextTo"/>
        <c:crossAx val="33531776"/>
        <c:crosses val="autoZero"/>
        <c:crossBetween val="between"/>
        <c:majorUnit val="10"/>
        <c:minorUnit val="5"/>
      </c:valAx>
      <c:spPr>
        <a:noFill/>
        <a:ln w="19013">
          <a:noFill/>
        </a:ln>
      </c:spPr>
    </c:plotArea>
    <c:plotVisOnly val="1"/>
    <c:dispBlanksAs val="gap"/>
    <c:showDLblsOverMax val="0"/>
  </c:chart>
  <c:txPr>
    <a:bodyPr/>
    <a:lstStyle/>
    <a:p>
      <a:pPr>
        <a:defRPr sz="1347"/>
      </a:pPr>
      <a:endParaRPr lang="it-I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24"/>
    </mc:Choice>
    <mc:Fallback>
      <c:style val="24"/>
    </mc:Fallback>
  </mc:AlternateContent>
  <c:chart>
    <c:autoTitleDeleted val="1"/>
    <c:plotArea>
      <c:layout>
        <c:manualLayout>
          <c:layoutTarget val="inner"/>
          <c:xMode val="edge"/>
          <c:yMode val="edge"/>
          <c:x val="0.28184051801826965"/>
          <c:y val="0"/>
          <c:w val="0.49644142446866757"/>
          <c:h val="0.72050725762248868"/>
        </c:manualLayout>
      </c:layout>
      <c:barChart>
        <c:barDir val="bar"/>
        <c:grouping val="clustered"/>
        <c:varyColors val="0"/>
        <c:ser>
          <c:idx val="0"/>
          <c:order val="0"/>
          <c:tx>
            <c:strRef>
              <c:f>Foglio1!$B$1</c:f>
              <c:strCache>
                <c:ptCount val="1"/>
                <c:pt idx="0">
                  <c:v>Colonna1</c:v>
                </c:pt>
              </c:strCache>
            </c:strRef>
          </c:tx>
          <c:spPr>
            <a:solidFill>
              <a:srgbClr val="E95E0F"/>
            </a:solidFill>
          </c:spPr>
          <c:invertIfNegative val="0"/>
          <c:dPt>
            <c:idx val="3"/>
            <c:invertIfNegative val="0"/>
            <c:bubble3D val="0"/>
            <c:extLst xmlns:c16r2="http://schemas.microsoft.com/office/drawing/2015/06/chart">
              <c:ext xmlns:c16="http://schemas.microsoft.com/office/drawing/2014/chart" uri="{C3380CC4-5D6E-409C-BE32-E72D297353CC}">
                <c16:uniqueId val="{00000000-73A8-4CE1-A480-1687207D252A}"/>
              </c:ext>
            </c:extLst>
          </c:dPt>
          <c:dLbls>
            <c:spPr>
              <a:noFill/>
              <a:ln w="25650">
                <a:noFill/>
              </a:ln>
            </c:spPr>
            <c:txPr>
              <a:bodyPr/>
              <a:lstStyle/>
              <a:p>
                <a:pPr>
                  <a:defRPr sz="1200" b="1">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Foglio1!$A$2:$A$4</c:f>
              <c:strCache>
                <c:ptCount val="3"/>
                <c:pt idx="0">
                  <c:v>HA AVUTO ESPERIENZA (indiretta e/o diretta)</c:v>
                </c:pt>
                <c:pt idx="1">
                  <c:v>indiretta</c:v>
                </c:pt>
                <c:pt idx="2">
                  <c:v>diretta</c:v>
                </c:pt>
              </c:strCache>
            </c:strRef>
          </c:cat>
          <c:val>
            <c:numRef>
              <c:f>Foglio1!$B$2:$B$4</c:f>
              <c:numCache>
                <c:formatCode>0</c:formatCode>
                <c:ptCount val="3"/>
                <c:pt idx="0">
                  <c:v>23</c:v>
                </c:pt>
                <c:pt idx="1">
                  <c:v>21</c:v>
                </c:pt>
                <c:pt idx="2">
                  <c:v>9</c:v>
                </c:pt>
              </c:numCache>
            </c:numRef>
          </c:val>
          <c:extLst xmlns:c16r2="http://schemas.microsoft.com/office/drawing/2015/06/chart">
            <c:ext xmlns:c16="http://schemas.microsoft.com/office/drawing/2014/chart" uri="{C3380CC4-5D6E-409C-BE32-E72D297353CC}">
              <c16:uniqueId val="{00000001-73A8-4CE1-A480-1687207D252A}"/>
            </c:ext>
          </c:extLst>
        </c:ser>
        <c:dLbls>
          <c:showLegendKey val="0"/>
          <c:showVal val="0"/>
          <c:showCatName val="0"/>
          <c:showSerName val="0"/>
          <c:showPercent val="0"/>
          <c:showBubbleSize val="0"/>
        </c:dLbls>
        <c:gapWidth val="24"/>
        <c:axId val="59126528"/>
        <c:axId val="59128064"/>
      </c:barChart>
      <c:catAx>
        <c:axId val="59126528"/>
        <c:scaling>
          <c:orientation val="maxMin"/>
        </c:scaling>
        <c:delete val="1"/>
        <c:axPos val="l"/>
        <c:numFmt formatCode="General" sourceLinked="1"/>
        <c:majorTickMark val="out"/>
        <c:minorTickMark val="none"/>
        <c:tickLblPos val="nextTo"/>
        <c:crossAx val="59128064"/>
        <c:crosses val="autoZero"/>
        <c:auto val="1"/>
        <c:lblAlgn val="ctr"/>
        <c:lblOffset val="100"/>
        <c:noMultiLvlLbl val="0"/>
      </c:catAx>
      <c:valAx>
        <c:axId val="59128064"/>
        <c:scaling>
          <c:orientation val="minMax"/>
          <c:max val="100"/>
          <c:min val="0"/>
        </c:scaling>
        <c:delete val="1"/>
        <c:axPos val="t"/>
        <c:numFmt formatCode="0" sourceLinked="1"/>
        <c:majorTickMark val="out"/>
        <c:minorTickMark val="none"/>
        <c:tickLblPos val="nextTo"/>
        <c:crossAx val="59126528"/>
        <c:crosses val="autoZero"/>
        <c:crossBetween val="between"/>
        <c:majorUnit val="10"/>
        <c:minorUnit val="5"/>
      </c:valAx>
      <c:spPr>
        <a:noFill/>
        <a:ln w="25650">
          <a:noFill/>
        </a:ln>
      </c:spPr>
    </c:plotArea>
    <c:plotVisOnly val="1"/>
    <c:dispBlanksAs val="gap"/>
    <c:showDLblsOverMax val="0"/>
  </c:chart>
  <c:txPr>
    <a:bodyPr/>
    <a:lstStyle/>
    <a:p>
      <a:pPr>
        <a:defRPr sz="1818"/>
      </a:pPr>
      <a:endParaRPr lang="it-I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24"/>
    </mc:Choice>
    <mc:Fallback>
      <c:style val="24"/>
    </mc:Fallback>
  </mc:AlternateContent>
  <c:chart>
    <c:autoTitleDeleted val="1"/>
    <c:plotArea>
      <c:layout>
        <c:manualLayout>
          <c:layoutTarget val="inner"/>
          <c:xMode val="edge"/>
          <c:yMode val="edge"/>
          <c:x val="0.28184051801826965"/>
          <c:y val="0"/>
          <c:w val="0.49644142446866757"/>
          <c:h val="1"/>
        </c:manualLayout>
      </c:layout>
      <c:barChart>
        <c:barDir val="bar"/>
        <c:grouping val="clustered"/>
        <c:varyColors val="0"/>
        <c:ser>
          <c:idx val="0"/>
          <c:order val="0"/>
          <c:tx>
            <c:strRef>
              <c:f>Foglio1!$B$1</c:f>
              <c:strCache>
                <c:ptCount val="1"/>
                <c:pt idx="0">
                  <c:v>Colonna1</c:v>
                </c:pt>
              </c:strCache>
            </c:strRef>
          </c:tx>
          <c:spPr>
            <a:solidFill>
              <a:srgbClr val="E95E0F"/>
            </a:solidFill>
          </c:spPr>
          <c:invertIfNegative val="0"/>
          <c:dPt>
            <c:idx val="3"/>
            <c:invertIfNegative val="0"/>
            <c:bubble3D val="0"/>
            <c:extLst xmlns:c16r2="http://schemas.microsoft.com/office/drawing/2015/06/chart">
              <c:ext xmlns:c16="http://schemas.microsoft.com/office/drawing/2014/chart" uri="{C3380CC4-5D6E-409C-BE32-E72D297353CC}">
                <c16:uniqueId val="{00000000-A3BE-4042-AB22-3E13BE698A94}"/>
              </c:ext>
            </c:extLst>
          </c:dPt>
          <c:dLbls>
            <c:dLbl>
              <c:idx val="0"/>
              <c:spPr>
                <a:noFill/>
                <a:ln w="19013">
                  <a:noFill/>
                </a:ln>
              </c:spPr>
              <c:txPr>
                <a:bodyPr/>
                <a:lstStyle/>
                <a:p>
                  <a:pPr>
                    <a:defRPr sz="1500" b="1">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dLbl>
            <c:spPr>
              <a:noFill/>
              <a:ln w="19013">
                <a:noFill/>
              </a:ln>
            </c:spPr>
            <c:txPr>
              <a:bodyPr/>
              <a:lstStyle/>
              <a:p>
                <a:pPr>
                  <a:defRPr sz="1200" b="1">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Foglio1!$A$2:$A$10</c:f>
              <c:strCache>
                <c:ptCount val="9"/>
                <c:pt idx="0">
                  <c:v>ALMENO UNA INIZIATIVA</c:v>
                </c:pt>
                <c:pt idx="1">
                  <c:v>  Telecamere/impianti di allarme                 </c:v>
                </c:pt>
                <c:pt idx="2">
                  <c:v>  Assicurazione                                  </c:v>
                </c:pt>
                <c:pt idx="3">
                  <c:v>  Denuncia (se ha subito un reato)               </c:v>
                </c:pt>
                <c:pt idx="4">
                  <c:v>  Vigilanza privata                              </c:v>
                </c:pt>
                <c:pt idx="5">
                  <c:v>  Associazione di categoria                      </c:v>
                </c:pt>
                <c:pt idx="6">
                  <c:v>  Vetrina corazzata                              </c:v>
                </c:pt>
                <c:pt idx="7">
                  <c:v>  Richiesta informale protezione polizia         </c:v>
                </c:pt>
                <c:pt idx="8">
                  <c:v>  Associazioni antiracket/antiusura              </c:v>
                </c:pt>
              </c:strCache>
            </c:strRef>
          </c:cat>
          <c:val>
            <c:numRef>
              <c:f>Foglio1!$B$2:$B$10</c:f>
              <c:numCache>
                <c:formatCode>0</c:formatCode>
                <c:ptCount val="9"/>
                <c:pt idx="0">
                  <c:v>82.1</c:v>
                </c:pt>
                <c:pt idx="1">
                  <c:v>52.7</c:v>
                </c:pt>
                <c:pt idx="2">
                  <c:v>39.9</c:v>
                </c:pt>
                <c:pt idx="3">
                  <c:v>32.200000000000003</c:v>
                </c:pt>
                <c:pt idx="4">
                  <c:v>27.2</c:v>
                </c:pt>
                <c:pt idx="5">
                  <c:v>12.5</c:v>
                </c:pt>
                <c:pt idx="6">
                  <c:v>12.2</c:v>
                </c:pt>
                <c:pt idx="7">
                  <c:v>10.3</c:v>
                </c:pt>
                <c:pt idx="8">
                  <c:v>0.8</c:v>
                </c:pt>
              </c:numCache>
            </c:numRef>
          </c:val>
          <c:extLst xmlns:c16r2="http://schemas.microsoft.com/office/drawing/2015/06/chart">
            <c:ext xmlns:c16="http://schemas.microsoft.com/office/drawing/2014/chart" uri="{C3380CC4-5D6E-409C-BE32-E72D297353CC}">
              <c16:uniqueId val="{00000001-A3BE-4042-AB22-3E13BE698A94}"/>
            </c:ext>
          </c:extLst>
        </c:ser>
        <c:dLbls>
          <c:showLegendKey val="0"/>
          <c:showVal val="0"/>
          <c:showCatName val="0"/>
          <c:showSerName val="0"/>
          <c:showPercent val="0"/>
          <c:showBubbleSize val="0"/>
        </c:dLbls>
        <c:gapWidth val="100"/>
        <c:axId val="84512768"/>
        <c:axId val="84514304"/>
      </c:barChart>
      <c:catAx>
        <c:axId val="84512768"/>
        <c:scaling>
          <c:orientation val="maxMin"/>
        </c:scaling>
        <c:delete val="1"/>
        <c:axPos val="l"/>
        <c:numFmt formatCode="General" sourceLinked="1"/>
        <c:majorTickMark val="out"/>
        <c:minorTickMark val="none"/>
        <c:tickLblPos val="nextTo"/>
        <c:crossAx val="84514304"/>
        <c:crosses val="autoZero"/>
        <c:auto val="1"/>
        <c:lblAlgn val="ctr"/>
        <c:lblOffset val="100"/>
        <c:noMultiLvlLbl val="0"/>
      </c:catAx>
      <c:valAx>
        <c:axId val="84514304"/>
        <c:scaling>
          <c:orientation val="minMax"/>
          <c:max val="100"/>
          <c:min val="0"/>
        </c:scaling>
        <c:delete val="1"/>
        <c:axPos val="t"/>
        <c:numFmt formatCode="0" sourceLinked="1"/>
        <c:majorTickMark val="out"/>
        <c:minorTickMark val="none"/>
        <c:tickLblPos val="nextTo"/>
        <c:crossAx val="84512768"/>
        <c:crosses val="autoZero"/>
        <c:crossBetween val="between"/>
        <c:majorUnit val="10"/>
        <c:minorUnit val="5"/>
      </c:valAx>
      <c:spPr>
        <a:noFill/>
        <a:ln w="19013">
          <a:noFill/>
        </a:ln>
      </c:spPr>
    </c:plotArea>
    <c:plotVisOnly val="1"/>
    <c:dispBlanksAs val="gap"/>
    <c:showDLblsOverMax val="0"/>
  </c:chart>
  <c:txPr>
    <a:bodyPr/>
    <a:lstStyle/>
    <a:p>
      <a:pPr>
        <a:defRPr sz="1347"/>
      </a:pPr>
      <a:endParaRPr lang="it-IT"/>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24"/>
    </mc:Choice>
    <mc:Fallback>
      <c:style val="24"/>
    </mc:Fallback>
  </mc:AlternateContent>
  <c:chart>
    <c:autoTitleDeleted val="1"/>
    <c:plotArea>
      <c:layout>
        <c:manualLayout>
          <c:layoutTarget val="inner"/>
          <c:xMode val="edge"/>
          <c:yMode val="edge"/>
          <c:x val="0.2009485148581753"/>
          <c:y val="9.66456156755496E-3"/>
          <c:w val="0.49644142446866757"/>
          <c:h val="0.96658813975623015"/>
        </c:manualLayout>
      </c:layout>
      <c:barChart>
        <c:barDir val="bar"/>
        <c:grouping val="clustered"/>
        <c:varyColors val="0"/>
        <c:ser>
          <c:idx val="0"/>
          <c:order val="0"/>
          <c:tx>
            <c:strRef>
              <c:f>Foglio1!$B$1</c:f>
              <c:strCache>
                <c:ptCount val="1"/>
                <c:pt idx="0">
                  <c:v>Colonna1</c:v>
                </c:pt>
              </c:strCache>
            </c:strRef>
          </c:tx>
          <c:spPr>
            <a:solidFill>
              <a:srgbClr val="E95E0F"/>
            </a:solidFill>
            <a:ln>
              <a:noFill/>
            </a:ln>
          </c:spPr>
          <c:invertIfNegative val="0"/>
          <c:dPt>
            <c:idx val="0"/>
            <c:invertIfNegative val="0"/>
            <c:bubble3D val="0"/>
            <c:extLst xmlns:c16r2="http://schemas.microsoft.com/office/drawing/2015/06/chart">
              <c:ext xmlns:c16="http://schemas.microsoft.com/office/drawing/2014/chart" uri="{C3380CC4-5D6E-409C-BE32-E72D297353CC}">
                <c16:uniqueId val="{00000000-C036-4198-A2D1-3A3B8280D0D6}"/>
              </c:ext>
            </c:extLst>
          </c:dPt>
          <c:dPt>
            <c:idx val="1"/>
            <c:invertIfNegative val="0"/>
            <c:bubble3D val="0"/>
            <c:extLst xmlns:c16r2="http://schemas.microsoft.com/office/drawing/2015/06/chart">
              <c:ext xmlns:c16="http://schemas.microsoft.com/office/drawing/2014/chart" uri="{C3380CC4-5D6E-409C-BE32-E72D297353CC}">
                <c16:uniqueId val="{00000001-C036-4198-A2D1-3A3B8280D0D6}"/>
              </c:ext>
            </c:extLst>
          </c:dPt>
          <c:dPt>
            <c:idx val="2"/>
            <c:invertIfNegative val="0"/>
            <c:bubble3D val="0"/>
            <c:extLst xmlns:c16r2="http://schemas.microsoft.com/office/drawing/2015/06/chart">
              <c:ext xmlns:c16="http://schemas.microsoft.com/office/drawing/2014/chart" uri="{C3380CC4-5D6E-409C-BE32-E72D297353CC}">
                <c16:uniqueId val="{00000002-C036-4198-A2D1-3A3B8280D0D6}"/>
              </c:ext>
            </c:extLst>
          </c:dPt>
          <c:dPt>
            <c:idx val="3"/>
            <c:invertIfNegative val="0"/>
            <c:bubble3D val="0"/>
            <c:extLst xmlns:c16r2="http://schemas.microsoft.com/office/drawing/2015/06/chart">
              <c:ext xmlns:c16="http://schemas.microsoft.com/office/drawing/2014/chart" uri="{C3380CC4-5D6E-409C-BE32-E72D297353CC}">
                <c16:uniqueId val="{00000003-C036-4198-A2D1-3A3B8280D0D6}"/>
              </c:ext>
            </c:extLst>
          </c:dPt>
          <c:dPt>
            <c:idx val="5"/>
            <c:invertIfNegative val="0"/>
            <c:bubble3D val="0"/>
            <c:extLst xmlns:c16r2="http://schemas.microsoft.com/office/drawing/2015/06/chart">
              <c:ext xmlns:c16="http://schemas.microsoft.com/office/drawing/2014/chart" uri="{C3380CC4-5D6E-409C-BE32-E72D297353CC}">
                <c16:uniqueId val="{00000004-C036-4198-A2D1-3A3B8280D0D6}"/>
              </c:ext>
            </c:extLst>
          </c:dPt>
          <c:dPt>
            <c:idx val="6"/>
            <c:invertIfNegative val="0"/>
            <c:bubble3D val="0"/>
            <c:extLst xmlns:c16r2="http://schemas.microsoft.com/office/drawing/2015/06/chart">
              <c:ext xmlns:c16="http://schemas.microsoft.com/office/drawing/2014/chart" uri="{C3380CC4-5D6E-409C-BE32-E72D297353CC}">
                <c16:uniqueId val="{00000005-C036-4198-A2D1-3A3B8280D0D6}"/>
              </c:ext>
            </c:extLst>
          </c:dPt>
          <c:dPt>
            <c:idx val="9"/>
            <c:invertIfNegative val="0"/>
            <c:bubble3D val="0"/>
            <c:extLst xmlns:c16r2="http://schemas.microsoft.com/office/drawing/2015/06/chart">
              <c:ext xmlns:c16="http://schemas.microsoft.com/office/drawing/2014/chart" uri="{C3380CC4-5D6E-409C-BE32-E72D297353CC}">
                <c16:uniqueId val="{00000006-C036-4198-A2D1-3A3B8280D0D6}"/>
              </c:ext>
            </c:extLst>
          </c:dPt>
          <c:dLbls>
            <c:spPr>
              <a:noFill/>
              <a:ln w="19020">
                <a:noFill/>
              </a:ln>
            </c:spPr>
            <c:txPr>
              <a:bodyPr/>
              <a:lstStyle/>
              <a:p>
                <a:pPr>
                  <a:defRPr sz="1200" b="1">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Foglio1!$A$2:$A$7</c:f>
              <c:strCache>
                <c:ptCount val="6"/>
                <c:pt idx="0">
                  <c:v>  Certezza della pena</c:v>
                </c:pt>
                <c:pt idx="1">
                  <c:v>  Maggiore protezione sul territorio da parte delle forze dell'ordine</c:v>
                </c:pt>
                <c:pt idx="2">
                  <c:v>  Maggiore collaborazione con le forze dell'ordine</c:v>
                </c:pt>
                <c:pt idx="3">
                  <c:v>  Interventi di Enti Locali per poliziotti di quartiere/polizia locale</c:v>
                </c:pt>
                <c:pt idx="4">
                  <c:v>  Maggiori interventi delle Associazioni di categoria</c:v>
                </c:pt>
                <c:pt idx="5">
                  <c:v>  Associazionismo antiracket</c:v>
                </c:pt>
              </c:strCache>
            </c:strRef>
          </c:cat>
          <c:val>
            <c:numRef>
              <c:f>Foglio1!$B$2:$B$7</c:f>
              <c:numCache>
                <c:formatCode>0</c:formatCode>
                <c:ptCount val="6"/>
                <c:pt idx="0">
                  <c:v>75.400000000000006</c:v>
                </c:pt>
                <c:pt idx="1">
                  <c:v>58.4</c:v>
                </c:pt>
                <c:pt idx="2">
                  <c:v>20.5</c:v>
                </c:pt>
                <c:pt idx="3">
                  <c:v>14.1</c:v>
                </c:pt>
                <c:pt idx="4">
                  <c:v>5.7</c:v>
                </c:pt>
                <c:pt idx="5">
                  <c:v>4.3</c:v>
                </c:pt>
              </c:numCache>
            </c:numRef>
          </c:val>
          <c:extLst xmlns:c16r2="http://schemas.microsoft.com/office/drawing/2015/06/chart">
            <c:ext xmlns:c16="http://schemas.microsoft.com/office/drawing/2014/chart" uri="{C3380CC4-5D6E-409C-BE32-E72D297353CC}">
              <c16:uniqueId val="{00000007-C036-4198-A2D1-3A3B8280D0D6}"/>
            </c:ext>
          </c:extLst>
        </c:ser>
        <c:dLbls>
          <c:showLegendKey val="0"/>
          <c:showVal val="0"/>
          <c:showCatName val="0"/>
          <c:showSerName val="0"/>
          <c:showPercent val="0"/>
          <c:showBubbleSize val="0"/>
        </c:dLbls>
        <c:gapWidth val="24"/>
        <c:axId val="86839680"/>
        <c:axId val="86841216"/>
      </c:barChart>
      <c:catAx>
        <c:axId val="86839680"/>
        <c:scaling>
          <c:orientation val="maxMin"/>
        </c:scaling>
        <c:delete val="1"/>
        <c:axPos val="l"/>
        <c:numFmt formatCode="General" sourceLinked="1"/>
        <c:majorTickMark val="out"/>
        <c:minorTickMark val="none"/>
        <c:tickLblPos val="nextTo"/>
        <c:crossAx val="86841216"/>
        <c:crosses val="autoZero"/>
        <c:auto val="1"/>
        <c:lblAlgn val="ctr"/>
        <c:lblOffset val="100"/>
        <c:noMultiLvlLbl val="0"/>
      </c:catAx>
      <c:valAx>
        <c:axId val="86841216"/>
        <c:scaling>
          <c:orientation val="minMax"/>
          <c:max val="100"/>
          <c:min val="0"/>
        </c:scaling>
        <c:delete val="1"/>
        <c:axPos val="t"/>
        <c:numFmt formatCode="0" sourceLinked="1"/>
        <c:majorTickMark val="out"/>
        <c:minorTickMark val="none"/>
        <c:tickLblPos val="nextTo"/>
        <c:crossAx val="86839680"/>
        <c:crosses val="autoZero"/>
        <c:crossBetween val="between"/>
        <c:majorUnit val="10"/>
        <c:minorUnit val="5"/>
      </c:valAx>
      <c:spPr>
        <a:noFill/>
        <a:ln w="19020">
          <a:noFill/>
        </a:ln>
      </c:spPr>
    </c:plotArea>
    <c:plotVisOnly val="1"/>
    <c:dispBlanksAs val="gap"/>
    <c:showDLblsOverMax val="0"/>
  </c:chart>
  <c:txPr>
    <a:bodyPr/>
    <a:lstStyle/>
    <a:p>
      <a:pPr>
        <a:defRPr sz="1348"/>
      </a:pPr>
      <a:endParaRPr lang="it-IT"/>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24"/>
    </mc:Choice>
    <mc:Fallback>
      <c:style val="24"/>
    </mc:Fallback>
  </mc:AlternateContent>
  <c:chart>
    <c:autoTitleDeleted val="1"/>
    <c:plotArea>
      <c:layout>
        <c:manualLayout>
          <c:layoutTarget val="inner"/>
          <c:xMode val="edge"/>
          <c:yMode val="edge"/>
          <c:x val="0.28184051801826965"/>
          <c:y val="0"/>
          <c:w val="0.49644142446866757"/>
          <c:h val="0.72050725762248868"/>
        </c:manualLayout>
      </c:layout>
      <c:barChart>
        <c:barDir val="bar"/>
        <c:grouping val="clustered"/>
        <c:varyColors val="0"/>
        <c:ser>
          <c:idx val="0"/>
          <c:order val="0"/>
          <c:tx>
            <c:strRef>
              <c:f>Foglio1!$B$1</c:f>
              <c:strCache>
                <c:ptCount val="1"/>
                <c:pt idx="0">
                  <c:v>Colonna1</c:v>
                </c:pt>
              </c:strCache>
            </c:strRef>
          </c:tx>
          <c:spPr>
            <a:solidFill>
              <a:srgbClr val="E95E0F"/>
            </a:solidFill>
          </c:spPr>
          <c:invertIfNegative val="0"/>
          <c:dPt>
            <c:idx val="3"/>
            <c:invertIfNegative val="0"/>
            <c:bubble3D val="0"/>
            <c:extLst xmlns:c16r2="http://schemas.microsoft.com/office/drawing/2015/06/chart">
              <c:ext xmlns:c16="http://schemas.microsoft.com/office/drawing/2014/chart" uri="{C3380CC4-5D6E-409C-BE32-E72D297353CC}">
                <c16:uniqueId val="{00000000-7214-4512-BF6D-C3258C283173}"/>
              </c:ext>
            </c:extLst>
          </c:dPt>
          <c:dLbls>
            <c:dLbl>
              <c:idx val="0"/>
              <c:spPr>
                <a:noFill/>
                <a:ln w="19003">
                  <a:noFill/>
                </a:ln>
              </c:spPr>
              <c:txPr>
                <a:bodyPr anchorCtr="0"/>
                <a:lstStyle/>
                <a:p>
                  <a:pPr algn="ctr" rtl="0">
                    <a:defRPr lang="en-US" sz="1496" b="1" i="0" u="none" strike="noStrike" kern="1200" baseline="0">
                      <a:solidFill>
                        <a:prstClr val="black"/>
                      </a:solidFill>
                      <a:latin typeface="Arial" panose="020B0604020202020204" pitchFamily="34" charset="0"/>
                      <a:ea typeface="+mn-ea"/>
                      <a:cs typeface="Arial" panose="020B0604020202020204" pitchFamily="34" charset="0"/>
                    </a:defRPr>
                  </a:pPr>
                  <a:endParaRPr lang="it-IT"/>
                </a:p>
              </c:txPr>
              <c:showLegendKey val="0"/>
              <c:showVal val="1"/>
              <c:showCatName val="0"/>
              <c:showSerName val="0"/>
              <c:showPercent val="0"/>
              <c:showBubbleSize val="0"/>
            </c:dLbl>
            <c:dLbl>
              <c:idx val="1"/>
              <c:spPr>
                <a:noFill/>
                <a:ln w="19003">
                  <a:noFill/>
                </a:ln>
              </c:spPr>
              <c:txPr>
                <a:bodyPr anchorCtr="0"/>
                <a:lstStyle/>
                <a:p>
                  <a:pPr algn="ctr" rtl="0">
                    <a:defRPr lang="it-IT" sz="1496" b="1" i="0" u="none" strike="noStrike" kern="1200" baseline="0">
                      <a:solidFill>
                        <a:schemeClr val="tx1"/>
                      </a:solidFill>
                      <a:latin typeface="Arial" panose="020B0604020202020204" pitchFamily="34" charset="0"/>
                      <a:ea typeface="+mn-ea"/>
                      <a:cs typeface="Arial" panose="020B0604020202020204" pitchFamily="34" charset="0"/>
                    </a:defRPr>
                  </a:pPr>
                  <a:endParaRPr lang="it-IT"/>
                </a:p>
              </c:txPr>
              <c:showLegendKey val="0"/>
              <c:showVal val="1"/>
              <c:showCatName val="0"/>
              <c:showSerName val="0"/>
              <c:showPercent val="0"/>
              <c:showBubbleSize val="0"/>
            </c:dLbl>
            <c:dLbl>
              <c:idx val="2"/>
              <c:spPr>
                <a:noFill/>
                <a:ln w="19003">
                  <a:noFill/>
                </a:ln>
              </c:spPr>
              <c:txPr>
                <a:bodyPr/>
                <a:lstStyle/>
                <a:p>
                  <a:pPr>
                    <a:defRPr sz="1200">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dLbl>
            <c:dLbl>
              <c:idx val="3"/>
              <c:spPr>
                <a:noFill/>
                <a:ln w="19003">
                  <a:noFill/>
                </a:ln>
              </c:spPr>
              <c:txPr>
                <a:bodyPr/>
                <a:lstStyle/>
                <a:p>
                  <a:pPr>
                    <a:defRPr sz="1200">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dLbl>
            <c:spPr>
              <a:noFill/>
              <a:ln w="19003">
                <a:noFill/>
              </a:ln>
            </c:spPr>
            <c:txPr>
              <a:bodyPr/>
              <a:lstStyle/>
              <a:p>
                <a:pPr>
                  <a:defRPr sz="898">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Foglio1!$A$2:$A$5</c:f>
              <c:strCache>
                <c:ptCount val="4"/>
                <c:pt idx="0">
                  <c:v>NO, PER NIENTE</c:v>
                </c:pt>
                <c:pt idx="1">
                  <c:v>NO, POCO</c:v>
                </c:pt>
                <c:pt idx="2">
                  <c:v>Si, abbastanza </c:v>
                </c:pt>
                <c:pt idx="3">
                  <c:v>Si, molto</c:v>
                </c:pt>
              </c:strCache>
            </c:strRef>
          </c:cat>
          <c:val>
            <c:numRef>
              <c:f>Foglio1!$B$2:$B$5</c:f>
              <c:numCache>
                <c:formatCode>0</c:formatCode>
                <c:ptCount val="4"/>
                <c:pt idx="0">
                  <c:v>36.9</c:v>
                </c:pt>
                <c:pt idx="1">
                  <c:v>52.3</c:v>
                </c:pt>
                <c:pt idx="2">
                  <c:v>9.4</c:v>
                </c:pt>
                <c:pt idx="3">
                  <c:v>1.5</c:v>
                </c:pt>
              </c:numCache>
            </c:numRef>
          </c:val>
          <c:extLst xmlns:c16r2="http://schemas.microsoft.com/office/drawing/2015/06/chart">
            <c:ext xmlns:c16="http://schemas.microsoft.com/office/drawing/2014/chart" uri="{C3380CC4-5D6E-409C-BE32-E72D297353CC}">
              <c16:uniqueId val="{00000003-7214-4512-BF6D-C3258C283173}"/>
            </c:ext>
          </c:extLst>
        </c:ser>
        <c:dLbls>
          <c:showLegendKey val="0"/>
          <c:showVal val="0"/>
          <c:showCatName val="0"/>
          <c:showSerName val="0"/>
          <c:showPercent val="0"/>
          <c:showBubbleSize val="0"/>
        </c:dLbls>
        <c:gapWidth val="24"/>
        <c:axId val="86945792"/>
        <c:axId val="86947328"/>
      </c:barChart>
      <c:catAx>
        <c:axId val="86945792"/>
        <c:scaling>
          <c:orientation val="maxMin"/>
        </c:scaling>
        <c:delete val="1"/>
        <c:axPos val="l"/>
        <c:numFmt formatCode="General" sourceLinked="1"/>
        <c:majorTickMark val="out"/>
        <c:minorTickMark val="none"/>
        <c:tickLblPos val="nextTo"/>
        <c:crossAx val="86947328"/>
        <c:crosses val="autoZero"/>
        <c:auto val="1"/>
        <c:lblAlgn val="ctr"/>
        <c:lblOffset val="100"/>
        <c:noMultiLvlLbl val="0"/>
      </c:catAx>
      <c:valAx>
        <c:axId val="86947328"/>
        <c:scaling>
          <c:orientation val="minMax"/>
          <c:max val="100"/>
          <c:min val="0"/>
        </c:scaling>
        <c:delete val="1"/>
        <c:axPos val="t"/>
        <c:numFmt formatCode="0" sourceLinked="1"/>
        <c:majorTickMark val="out"/>
        <c:minorTickMark val="none"/>
        <c:tickLblPos val="nextTo"/>
        <c:crossAx val="86945792"/>
        <c:crosses val="autoZero"/>
        <c:crossBetween val="between"/>
        <c:majorUnit val="10"/>
        <c:minorUnit val="5"/>
      </c:valAx>
      <c:spPr>
        <a:noFill/>
        <a:ln w="19003">
          <a:noFill/>
        </a:ln>
      </c:spPr>
    </c:plotArea>
    <c:plotVisOnly val="1"/>
    <c:dispBlanksAs val="gap"/>
    <c:showDLblsOverMax val="0"/>
  </c:chart>
  <c:txPr>
    <a:bodyPr/>
    <a:lstStyle/>
    <a:p>
      <a:pPr>
        <a:defRPr sz="1347"/>
      </a:pPr>
      <a:endParaRPr lang="it-IT"/>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24"/>
    </mc:Choice>
    <mc:Fallback>
      <c:style val="24"/>
    </mc:Fallback>
  </mc:AlternateContent>
  <c:chart>
    <c:autoTitleDeleted val="1"/>
    <c:plotArea>
      <c:layout>
        <c:manualLayout>
          <c:layoutTarget val="inner"/>
          <c:xMode val="edge"/>
          <c:yMode val="edge"/>
          <c:x val="0.28184051801826965"/>
          <c:y val="0"/>
          <c:w val="0.49644142446866757"/>
          <c:h val="0.72050725762248868"/>
        </c:manualLayout>
      </c:layout>
      <c:barChart>
        <c:barDir val="bar"/>
        <c:grouping val="clustered"/>
        <c:varyColors val="0"/>
        <c:ser>
          <c:idx val="0"/>
          <c:order val="0"/>
          <c:tx>
            <c:strRef>
              <c:f>Foglio1!$B$1</c:f>
              <c:strCache>
                <c:ptCount val="1"/>
                <c:pt idx="0">
                  <c:v>Colonna1</c:v>
                </c:pt>
              </c:strCache>
            </c:strRef>
          </c:tx>
          <c:spPr>
            <a:solidFill>
              <a:srgbClr val="E95E0F"/>
            </a:solidFill>
          </c:spPr>
          <c:invertIfNegative val="0"/>
          <c:dPt>
            <c:idx val="3"/>
            <c:invertIfNegative val="0"/>
            <c:bubble3D val="0"/>
            <c:extLst xmlns:c16r2="http://schemas.microsoft.com/office/drawing/2015/06/chart">
              <c:ext xmlns:c16="http://schemas.microsoft.com/office/drawing/2014/chart" uri="{C3380CC4-5D6E-409C-BE32-E72D297353CC}">
                <c16:uniqueId val="{00000000-EC0F-48F8-8CF9-E0A560CE9149}"/>
              </c:ext>
            </c:extLst>
          </c:dPt>
          <c:dLbls>
            <c:dLbl>
              <c:idx val="0"/>
              <c:spPr>
                <a:noFill/>
                <a:ln>
                  <a:noFill/>
                </a:ln>
                <a:effectLst/>
              </c:spPr>
              <c:txPr>
                <a:bodyPr wrap="square" lIns="38100" tIns="19050" rIns="38100" bIns="19050" anchor="ctr">
                  <a:spAutoFit/>
                </a:bodyPr>
                <a:lstStyle/>
                <a:p>
                  <a:pPr>
                    <a:defRPr sz="1500" b="1">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dLbl>
            <c:dLbl>
              <c:idx val="1"/>
              <c:spPr>
                <a:noFill/>
                <a:ln>
                  <a:noFill/>
                </a:ln>
                <a:effectLst/>
              </c:spPr>
              <c:txPr>
                <a:bodyPr wrap="square" lIns="38100" tIns="19050" rIns="38100" bIns="19050" anchor="ctr">
                  <a:spAutoFit/>
                </a:bodyPr>
                <a:lstStyle/>
                <a:p>
                  <a:pPr>
                    <a:defRPr sz="1500" b="1">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dLbl>
            <c:dLbl>
              <c:idx val="2"/>
              <c:spPr>
                <a:noFill/>
                <a:ln>
                  <a:noFill/>
                </a:ln>
                <a:effectLst/>
              </c:spPr>
              <c:txPr>
                <a:bodyPr wrap="square" lIns="38100" tIns="19050" rIns="38100" bIns="19050" anchor="ctr">
                  <a:spAutoFit/>
                </a:bodyPr>
                <a:lstStyle/>
                <a:p>
                  <a:pPr>
                    <a:defRPr sz="1200">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dLbl>
            <c:dLbl>
              <c:idx val="3"/>
              <c:spPr>
                <a:noFill/>
                <a:ln>
                  <a:noFill/>
                </a:ln>
                <a:effectLst/>
              </c:spPr>
              <c:txPr>
                <a:bodyPr wrap="square" lIns="38100" tIns="19050" rIns="38100" bIns="19050" anchor="ctr">
                  <a:spAutoFit/>
                </a:bodyPr>
                <a:lstStyle/>
                <a:p>
                  <a:pPr>
                    <a:defRPr sz="1200">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dLbl>
            <c:spPr>
              <a:noFill/>
              <a:ln>
                <a:noFill/>
              </a:ln>
              <a:effectLst/>
            </c:spPr>
            <c:txPr>
              <a:bodyPr wrap="square" lIns="38100" tIns="19050" rIns="38100" bIns="19050" anchor="ctr">
                <a:spAutoFit/>
              </a:bodyPr>
              <a:lstStyle/>
              <a:p>
                <a:pPr>
                  <a:defRPr>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Foglio1!$A$2:$A$5</c:f>
              <c:strCache>
                <c:ptCount val="4"/>
                <c:pt idx="0">
                  <c:v>Si, molto</c:v>
                </c:pt>
                <c:pt idx="1">
                  <c:v>Si, abbastanza</c:v>
                </c:pt>
                <c:pt idx="2">
                  <c:v>No, poco</c:v>
                </c:pt>
                <c:pt idx="3">
                  <c:v>No, per niente </c:v>
                </c:pt>
              </c:strCache>
            </c:strRef>
          </c:cat>
          <c:val>
            <c:numRef>
              <c:f>Foglio1!$B$2:$B$5</c:f>
              <c:numCache>
                <c:formatCode>0</c:formatCode>
                <c:ptCount val="4"/>
                <c:pt idx="0">
                  <c:v>64.400000000000006</c:v>
                </c:pt>
                <c:pt idx="1">
                  <c:v>27.8</c:v>
                </c:pt>
                <c:pt idx="2">
                  <c:v>5.6</c:v>
                </c:pt>
                <c:pt idx="3">
                  <c:v>2.2000000000000002</c:v>
                </c:pt>
              </c:numCache>
            </c:numRef>
          </c:val>
          <c:extLst xmlns:c16r2="http://schemas.microsoft.com/office/drawing/2015/06/chart">
            <c:ext xmlns:c16="http://schemas.microsoft.com/office/drawing/2014/chart" uri="{C3380CC4-5D6E-409C-BE32-E72D297353CC}">
              <c16:uniqueId val="{00000003-EC0F-48F8-8CF9-E0A560CE9149}"/>
            </c:ext>
          </c:extLst>
        </c:ser>
        <c:dLbls>
          <c:showLegendKey val="0"/>
          <c:showVal val="0"/>
          <c:showCatName val="0"/>
          <c:showSerName val="0"/>
          <c:showPercent val="0"/>
          <c:showBubbleSize val="0"/>
        </c:dLbls>
        <c:gapWidth val="24"/>
        <c:axId val="86995712"/>
        <c:axId val="86997248"/>
      </c:barChart>
      <c:catAx>
        <c:axId val="86995712"/>
        <c:scaling>
          <c:orientation val="maxMin"/>
        </c:scaling>
        <c:delete val="1"/>
        <c:axPos val="l"/>
        <c:numFmt formatCode="General" sourceLinked="1"/>
        <c:majorTickMark val="out"/>
        <c:minorTickMark val="none"/>
        <c:tickLblPos val="nextTo"/>
        <c:crossAx val="86997248"/>
        <c:crosses val="autoZero"/>
        <c:auto val="1"/>
        <c:lblAlgn val="ctr"/>
        <c:lblOffset val="100"/>
        <c:noMultiLvlLbl val="0"/>
      </c:catAx>
      <c:valAx>
        <c:axId val="86997248"/>
        <c:scaling>
          <c:orientation val="minMax"/>
          <c:max val="100"/>
          <c:min val="0"/>
        </c:scaling>
        <c:delete val="1"/>
        <c:axPos val="t"/>
        <c:numFmt formatCode="0" sourceLinked="1"/>
        <c:majorTickMark val="out"/>
        <c:minorTickMark val="none"/>
        <c:tickLblPos val="nextTo"/>
        <c:crossAx val="86995712"/>
        <c:crosses val="autoZero"/>
        <c:crossBetween val="between"/>
        <c:majorUnit val="10"/>
        <c:minorUnit val="5"/>
      </c:valAx>
      <c:spPr>
        <a:noFill/>
        <a:ln w="19022">
          <a:noFill/>
        </a:ln>
      </c:spPr>
    </c:plotArea>
    <c:plotVisOnly val="1"/>
    <c:dispBlanksAs val="gap"/>
    <c:showDLblsOverMax val="0"/>
  </c:chart>
  <c:txPr>
    <a:bodyPr/>
    <a:lstStyle/>
    <a:p>
      <a:pPr>
        <a:defRPr sz="1348"/>
      </a:pPr>
      <a:endParaRPr lang="it-IT"/>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24"/>
    </mc:Choice>
    <mc:Fallback>
      <c:style val="24"/>
    </mc:Fallback>
  </mc:AlternateContent>
  <c:chart>
    <c:autoTitleDeleted val="1"/>
    <c:plotArea>
      <c:layout>
        <c:manualLayout>
          <c:layoutTarget val="inner"/>
          <c:xMode val="edge"/>
          <c:yMode val="edge"/>
          <c:x val="0.28184051801826965"/>
          <c:y val="0"/>
          <c:w val="0.49644142446866757"/>
          <c:h val="0.72050725762248868"/>
        </c:manualLayout>
      </c:layout>
      <c:barChart>
        <c:barDir val="bar"/>
        <c:grouping val="clustered"/>
        <c:varyColors val="0"/>
        <c:ser>
          <c:idx val="0"/>
          <c:order val="0"/>
          <c:tx>
            <c:strRef>
              <c:f>Foglio1!$B$1</c:f>
              <c:strCache>
                <c:ptCount val="1"/>
                <c:pt idx="0">
                  <c:v>Colonna1</c:v>
                </c:pt>
              </c:strCache>
            </c:strRef>
          </c:tx>
          <c:spPr>
            <a:solidFill>
              <a:srgbClr val="E95E0F"/>
            </a:solidFill>
          </c:spPr>
          <c:invertIfNegative val="0"/>
          <c:dPt>
            <c:idx val="3"/>
            <c:invertIfNegative val="0"/>
            <c:bubble3D val="0"/>
            <c:extLst xmlns:c16r2="http://schemas.microsoft.com/office/drawing/2015/06/chart">
              <c:ext xmlns:c16="http://schemas.microsoft.com/office/drawing/2014/chart" uri="{C3380CC4-5D6E-409C-BE32-E72D297353CC}">
                <c16:uniqueId val="{00000000-93DC-4A19-B363-631DB27F88C3}"/>
              </c:ext>
            </c:extLst>
          </c:dPt>
          <c:dLbls>
            <c:dLbl>
              <c:idx val="0"/>
              <c:spPr>
                <a:noFill/>
                <a:ln>
                  <a:noFill/>
                </a:ln>
                <a:effectLst/>
              </c:spPr>
              <c:txPr>
                <a:bodyPr wrap="square" lIns="38100" tIns="19050" rIns="38100" bIns="19050" anchor="ctr">
                  <a:spAutoFit/>
                </a:bodyPr>
                <a:lstStyle/>
                <a:p>
                  <a:pPr>
                    <a:defRPr sz="1500" b="1">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dLbl>
            <c:dLbl>
              <c:idx val="1"/>
              <c:spPr>
                <a:noFill/>
                <a:ln>
                  <a:noFill/>
                </a:ln>
                <a:effectLst/>
              </c:spPr>
              <c:txPr>
                <a:bodyPr wrap="square" lIns="38100" tIns="19050" rIns="38100" bIns="19050" anchor="ctr">
                  <a:spAutoFit/>
                </a:bodyPr>
                <a:lstStyle/>
                <a:p>
                  <a:pPr>
                    <a:defRPr sz="1500" b="1">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dLbl>
            <c:spPr>
              <a:noFill/>
              <a:ln>
                <a:noFill/>
              </a:ln>
              <a:effectLst/>
            </c:spPr>
            <c:txPr>
              <a:bodyPr wrap="square" lIns="38100" tIns="19050" rIns="38100" bIns="19050" anchor="ctr">
                <a:spAutoFit/>
              </a:bodyPr>
              <a:lstStyle/>
              <a:p>
                <a:pPr>
                  <a:defRPr sz="1200" b="0">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Foglio1!$A$2:$A$6</c:f>
              <c:strCache>
                <c:ptCount val="5"/>
                <c:pt idx="0">
                  <c:v>Certamente no</c:v>
                </c:pt>
                <c:pt idx="1">
                  <c:v>Probabilmente no</c:v>
                </c:pt>
                <c:pt idx="2">
                  <c:v>Non so, forse</c:v>
                </c:pt>
                <c:pt idx="3">
                  <c:v>Probabilmente si</c:v>
                </c:pt>
                <c:pt idx="4">
                  <c:v>Certamente si</c:v>
                </c:pt>
              </c:strCache>
            </c:strRef>
          </c:cat>
          <c:val>
            <c:numRef>
              <c:f>Foglio1!$B$2:$B$6</c:f>
              <c:numCache>
                <c:formatCode>0</c:formatCode>
                <c:ptCount val="5"/>
                <c:pt idx="0">
                  <c:v>32.200000000000003</c:v>
                </c:pt>
                <c:pt idx="1">
                  <c:v>48.1</c:v>
                </c:pt>
                <c:pt idx="2">
                  <c:v>13.7</c:v>
                </c:pt>
                <c:pt idx="3">
                  <c:v>4.9000000000000004</c:v>
                </c:pt>
                <c:pt idx="4">
                  <c:v>1.1000000000000001</c:v>
                </c:pt>
              </c:numCache>
            </c:numRef>
          </c:val>
          <c:extLst xmlns:c16r2="http://schemas.microsoft.com/office/drawing/2015/06/chart">
            <c:ext xmlns:c16="http://schemas.microsoft.com/office/drawing/2014/chart" uri="{C3380CC4-5D6E-409C-BE32-E72D297353CC}">
              <c16:uniqueId val="{00000003-93DC-4A19-B363-631DB27F88C3}"/>
            </c:ext>
          </c:extLst>
        </c:ser>
        <c:dLbls>
          <c:showLegendKey val="0"/>
          <c:showVal val="0"/>
          <c:showCatName val="0"/>
          <c:showSerName val="0"/>
          <c:showPercent val="0"/>
          <c:showBubbleSize val="0"/>
        </c:dLbls>
        <c:gapWidth val="24"/>
        <c:axId val="87451136"/>
        <c:axId val="87452672"/>
      </c:barChart>
      <c:catAx>
        <c:axId val="87451136"/>
        <c:scaling>
          <c:orientation val="maxMin"/>
        </c:scaling>
        <c:delete val="1"/>
        <c:axPos val="l"/>
        <c:numFmt formatCode="General" sourceLinked="1"/>
        <c:majorTickMark val="out"/>
        <c:minorTickMark val="none"/>
        <c:tickLblPos val="nextTo"/>
        <c:crossAx val="87452672"/>
        <c:crosses val="autoZero"/>
        <c:auto val="1"/>
        <c:lblAlgn val="ctr"/>
        <c:lblOffset val="100"/>
        <c:noMultiLvlLbl val="0"/>
      </c:catAx>
      <c:valAx>
        <c:axId val="87452672"/>
        <c:scaling>
          <c:orientation val="minMax"/>
          <c:max val="100"/>
          <c:min val="0"/>
        </c:scaling>
        <c:delete val="1"/>
        <c:axPos val="t"/>
        <c:numFmt formatCode="0" sourceLinked="1"/>
        <c:majorTickMark val="out"/>
        <c:minorTickMark val="none"/>
        <c:tickLblPos val="nextTo"/>
        <c:crossAx val="87451136"/>
        <c:crosses val="autoZero"/>
        <c:crossBetween val="between"/>
        <c:majorUnit val="10"/>
        <c:minorUnit val="5"/>
      </c:valAx>
      <c:spPr>
        <a:noFill/>
        <a:ln w="19022">
          <a:noFill/>
        </a:ln>
      </c:spPr>
    </c:plotArea>
    <c:plotVisOnly val="1"/>
    <c:dispBlanksAs val="gap"/>
    <c:showDLblsOverMax val="0"/>
  </c:chart>
  <c:txPr>
    <a:bodyPr/>
    <a:lstStyle/>
    <a:p>
      <a:pPr>
        <a:defRPr sz="1348"/>
      </a:pPr>
      <a:endParaRPr lang="it-IT"/>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24"/>
    </mc:Choice>
    <mc:Fallback>
      <c:style val="24"/>
    </mc:Fallback>
  </mc:AlternateContent>
  <c:chart>
    <c:autoTitleDeleted val="1"/>
    <c:plotArea>
      <c:layout>
        <c:manualLayout>
          <c:layoutTarget val="inner"/>
          <c:xMode val="edge"/>
          <c:yMode val="edge"/>
          <c:x val="0.20760014141705876"/>
          <c:y val="1.2948727071665946E-2"/>
          <c:w val="0.49644142446866757"/>
          <c:h val="0.90502699739011194"/>
        </c:manualLayout>
      </c:layout>
      <c:barChart>
        <c:barDir val="bar"/>
        <c:grouping val="clustered"/>
        <c:varyColors val="0"/>
        <c:ser>
          <c:idx val="0"/>
          <c:order val="0"/>
          <c:tx>
            <c:strRef>
              <c:f>Foglio1!$B$1</c:f>
              <c:strCache>
                <c:ptCount val="1"/>
                <c:pt idx="0">
                  <c:v>Colonna1</c:v>
                </c:pt>
              </c:strCache>
            </c:strRef>
          </c:tx>
          <c:spPr>
            <a:solidFill>
              <a:srgbClr val="E95E0F"/>
            </a:solidFill>
          </c:spPr>
          <c:invertIfNegative val="0"/>
          <c:dPt>
            <c:idx val="1"/>
            <c:invertIfNegative val="0"/>
            <c:bubble3D val="0"/>
            <c:spPr>
              <a:pattFill prst="dkUpDiag">
                <a:fgClr>
                  <a:srgbClr val="E95E0F"/>
                </a:fgClr>
                <a:bgClr>
                  <a:srgbClr val="FFFFFF"/>
                </a:bgClr>
              </a:pattFill>
            </c:spPr>
            <c:extLst xmlns:c16r2="http://schemas.microsoft.com/office/drawing/2015/06/chart">
              <c:ext xmlns:c16="http://schemas.microsoft.com/office/drawing/2014/chart" uri="{C3380CC4-5D6E-409C-BE32-E72D297353CC}">
                <c16:uniqueId val="{00000001-32FF-4C55-9E5B-DF0C18820429}"/>
              </c:ext>
            </c:extLst>
          </c:dPt>
          <c:dPt>
            <c:idx val="2"/>
            <c:invertIfNegative val="0"/>
            <c:bubble3D val="0"/>
            <c:spPr>
              <a:pattFill prst="dkUpDiag">
                <a:fgClr>
                  <a:srgbClr val="E95E0F"/>
                </a:fgClr>
                <a:bgClr>
                  <a:srgbClr val="FFFFFF"/>
                </a:bgClr>
              </a:pattFill>
            </c:spPr>
            <c:extLst xmlns:c16r2="http://schemas.microsoft.com/office/drawing/2015/06/chart">
              <c:ext xmlns:c16="http://schemas.microsoft.com/office/drawing/2014/chart" uri="{C3380CC4-5D6E-409C-BE32-E72D297353CC}">
                <c16:uniqueId val="{00000003-32FF-4C55-9E5B-DF0C18820429}"/>
              </c:ext>
            </c:extLst>
          </c:dPt>
          <c:dPt>
            <c:idx val="3"/>
            <c:invertIfNegative val="0"/>
            <c:bubble3D val="0"/>
            <c:extLst xmlns:c16r2="http://schemas.microsoft.com/office/drawing/2015/06/chart">
              <c:ext xmlns:c16="http://schemas.microsoft.com/office/drawing/2014/chart" uri="{C3380CC4-5D6E-409C-BE32-E72D297353CC}">
                <c16:uniqueId val="{00000004-32FF-4C55-9E5B-DF0C18820429}"/>
              </c:ext>
            </c:extLst>
          </c:dPt>
          <c:dPt>
            <c:idx val="6"/>
            <c:invertIfNegative val="0"/>
            <c:bubble3D val="0"/>
            <c:spPr>
              <a:solidFill>
                <a:srgbClr val="FFFFFF">
                  <a:lumMod val="65000"/>
                </a:srgbClr>
              </a:solidFill>
            </c:spPr>
            <c:extLst xmlns:c16r2="http://schemas.microsoft.com/office/drawing/2015/06/chart">
              <c:ext xmlns:c16="http://schemas.microsoft.com/office/drawing/2014/chart" uri="{C3380CC4-5D6E-409C-BE32-E72D297353CC}">
                <c16:uniqueId val="{00000006-32FF-4C55-9E5B-DF0C18820429}"/>
              </c:ext>
            </c:extLst>
          </c:dPt>
          <c:dPt>
            <c:idx val="9"/>
            <c:invertIfNegative val="0"/>
            <c:bubble3D val="0"/>
            <c:spPr>
              <a:solidFill>
                <a:srgbClr val="FFFFFF">
                  <a:lumMod val="50000"/>
                </a:srgbClr>
              </a:solidFill>
            </c:spPr>
            <c:extLst xmlns:c16r2="http://schemas.microsoft.com/office/drawing/2015/06/chart">
              <c:ext xmlns:c16="http://schemas.microsoft.com/office/drawing/2014/chart" uri="{C3380CC4-5D6E-409C-BE32-E72D297353CC}">
                <c16:uniqueId val="{00000008-32FF-4C55-9E5B-DF0C18820429}"/>
              </c:ext>
            </c:extLst>
          </c:dPt>
          <c:dLbls>
            <c:dLbl>
              <c:idx val="0"/>
              <c:spPr>
                <a:noFill/>
                <a:ln w="25568">
                  <a:noFill/>
                </a:ln>
              </c:spPr>
              <c:txPr>
                <a:bodyPr/>
                <a:lstStyle/>
                <a:p>
                  <a:pPr>
                    <a:defRPr sz="1200" b="1">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dLbl>
            <c:dLbl>
              <c:idx val="1"/>
              <c:spPr>
                <a:noFill/>
                <a:ln w="25568">
                  <a:noFill/>
                </a:ln>
              </c:spPr>
              <c:txPr>
                <a:bodyPr/>
                <a:lstStyle/>
                <a:p>
                  <a:pPr>
                    <a:defRPr sz="1200">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dLbl>
            <c:dLbl>
              <c:idx val="2"/>
              <c:spPr>
                <a:noFill/>
                <a:ln w="25568">
                  <a:noFill/>
                </a:ln>
              </c:spPr>
              <c:txPr>
                <a:bodyPr/>
                <a:lstStyle/>
                <a:p>
                  <a:pPr>
                    <a:defRPr sz="1200">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dLbl>
            <c:dLbl>
              <c:idx val="3"/>
              <c:spPr>
                <a:noFill/>
                <a:ln w="25568">
                  <a:noFill/>
                </a:ln>
              </c:spPr>
              <c:txPr>
                <a:bodyPr/>
                <a:lstStyle/>
                <a:p>
                  <a:pPr>
                    <a:defRPr sz="1500" b="1">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dLbl>
            <c:dLbl>
              <c:idx val="4"/>
              <c:spPr>
                <a:noFill/>
                <a:ln w="25568">
                  <a:noFill/>
                </a:ln>
              </c:spPr>
              <c:txPr>
                <a:bodyPr/>
                <a:lstStyle/>
                <a:p>
                  <a:pPr>
                    <a:defRPr sz="1500" b="1">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dLbl>
            <c:spPr>
              <a:noFill/>
              <a:ln w="25568">
                <a:noFill/>
              </a:ln>
            </c:spPr>
            <c:txPr>
              <a:bodyPr/>
              <a:lstStyle/>
              <a:p>
                <a:pPr>
                  <a:defRPr sz="1500">
                    <a:latin typeface="Arial" panose="020B0604020202020204" pitchFamily="34" charset="0"/>
                    <a:cs typeface="Arial" panose="020B0604020202020204" pitchFamily="34" charset="0"/>
                  </a:defRPr>
                </a:pPr>
                <a:endParaRPr lang="it-IT"/>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Foglio1!$A$2:$A$5</c:f>
              <c:strCache>
                <c:ptCount val="4"/>
                <c:pt idx="0">
                  <c:v>NO</c:v>
                </c:pt>
                <c:pt idx="1">
                  <c:v>… più volte</c:v>
                </c:pt>
                <c:pt idx="2">
                  <c:v>… una sola volta</c:v>
                </c:pt>
                <c:pt idx="3">
                  <c:v>SI</c:v>
                </c:pt>
              </c:strCache>
            </c:strRef>
          </c:cat>
          <c:val>
            <c:numRef>
              <c:f>Foglio1!$B$2:$B$5</c:f>
              <c:numCache>
                <c:formatCode>0</c:formatCode>
                <c:ptCount val="4"/>
                <c:pt idx="0">
                  <c:v>61</c:v>
                </c:pt>
                <c:pt idx="1">
                  <c:v>23</c:v>
                </c:pt>
                <c:pt idx="2">
                  <c:v>16</c:v>
                </c:pt>
                <c:pt idx="3">
                  <c:v>39</c:v>
                </c:pt>
              </c:numCache>
            </c:numRef>
          </c:val>
          <c:extLst xmlns:c16r2="http://schemas.microsoft.com/office/drawing/2015/06/chart">
            <c:ext xmlns:c16="http://schemas.microsoft.com/office/drawing/2014/chart" uri="{C3380CC4-5D6E-409C-BE32-E72D297353CC}">
              <c16:uniqueId val="{00000009-32FF-4C55-9E5B-DF0C18820429}"/>
            </c:ext>
          </c:extLst>
        </c:ser>
        <c:dLbls>
          <c:showLegendKey val="0"/>
          <c:showVal val="0"/>
          <c:showCatName val="0"/>
          <c:showSerName val="0"/>
          <c:showPercent val="0"/>
          <c:showBubbleSize val="0"/>
        </c:dLbls>
        <c:gapWidth val="24"/>
        <c:axId val="88822912"/>
        <c:axId val="88824448"/>
      </c:barChart>
      <c:catAx>
        <c:axId val="88822912"/>
        <c:scaling>
          <c:orientation val="minMax"/>
        </c:scaling>
        <c:delete val="1"/>
        <c:axPos val="l"/>
        <c:numFmt formatCode="General" sourceLinked="1"/>
        <c:majorTickMark val="out"/>
        <c:minorTickMark val="none"/>
        <c:tickLblPos val="nextTo"/>
        <c:crossAx val="88824448"/>
        <c:crosses val="autoZero"/>
        <c:auto val="1"/>
        <c:lblAlgn val="ctr"/>
        <c:lblOffset val="100"/>
        <c:noMultiLvlLbl val="0"/>
      </c:catAx>
      <c:valAx>
        <c:axId val="88824448"/>
        <c:scaling>
          <c:orientation val="minMax"/>
          <c:max val="100"/>
          <c:min val="0"/>
        </c:scaling>
        <c:delete val="1"/>
        <c:axPos val="b"/>
        <c:numFmt formatCode="0" sourceLinked="1"/>
        <c:majorTickMark val="out"/>
        <c:minorTickMark val="none"/>
        <c:tickLblPos val="nextTo"/>
        <c:crossAx val="88822912"/>
        <c:crosses val="autoZero"/>
        <c:crossBetween val="between"/>
        <c:majorUnit val="10"/>
        <c:minorUnit val="5"/>
      </c:valAx>
      <c:spPr>
        <a:noFill/>
        <a:ln w="25568">
          <a:noFill/>
        </a:ln>
      </c:spPr>
    </c:plotArea>
    <c:plotVisOnly val="1"/>
    <c:dispBlanksAs val="gap"/>
    <c:showDLblsOverMax val="0"/>
  </c:chart>
  <c:txPr>
    <a:bodyPr/>
    <a:lstStyle/>
    <a:p>
      <a:pPr>
        <a:defRPr sz="1812"/>
      </a:pPr>
      <a:endParaRPr lang="it-IT"/>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0"/>
            <a:ext cx="2922317" cy="494186"/>
          </a:xfrm>
          <a:prstGeom prst="rect">
            <a:avLst/>
          </a:prstGeom>
        </p:spPr>
        <p:txBody>
          <a:bodyPr vert="horz" lIns="90434" tIns="45217" rIns="90434" bIns="45217" rtlCol="0"/>
          <a:lstStyle>
            <a:lvl1pPr algn="l" eaLnBrk="1" fontAlgn="auto" hangingPunct="1">
              <a:spcBef>
                <a:spcPts val="0"/>
              </a:spcBef>
              <a:spcAft>
                <a:spcPts val="0"/>
              </a:spcAft>
              <a:defRPr sz="1200">
                <a:latin typeface="+mn-lt"/>
              </a:defRPr>
            </a:lvl1pPr>
          </a:lstStyle>
          <a:p>
            <a:pPr>
              <a:defRPr/>
            </a:pPr>
            <a:endParaRPr lang="it-IT"/>
          </a:p>
        </p:txBody>
      </p:sp>
      <p:sp>
        <p:nvSpPr>
          <p:cNvPr id="3" name="Segnaposto data 2"/>
          <p:cNvSpPr>
            <a:spLocks noGrp="1"/>
          </p:cNvSpPr>
          <p:nvPr>
            <p:ph type="dt" sz="quarter" idx="1"/>
          </p:nvPr>
        </p:nvSpPr>
        <p:spPr>
          <a:xfrm>
            <a:off x="3818223" y="0"/>
            <a:ext cx="2922317" cy="494186"/>
          </a:xfrm>
          <a:prstGeom prst="rect">
            <a:avLst/>
          </a:prstGeom>
        </p:spPr>
        <p:txBody>
          <a:bodyPr vert="horz" lIns="90434" tIns="45217" rIns="90434" bIns="45217" rtlCol="0"/>
          <a:lstStyle>
            <a:lvl1pPr algn="r" eaLnBrk="1" fontAlgn="auto" hangingPunct="1">
              <a:spcBef>
                <a:spcPts val="0"/>
              </a:spcBef>
              <a:spcAft>
                <a:spcPts val="0"/>
              </a:spcAft>
              <a:defRPr sz="1200" smtClean="0">
                <a:latin typeface="+mn-lt"/>
              </a:defRPr>
            </a:lvl1pPr>
          </a:lstStyle>
          <a:p>
            <a:pPr>
              <a:defRPr/>
            </a:pPr>
            <a:fld id="{E3FF9B2C-08ED-4E58-98DD-212B163ADE07}" type="datetimeFigureOut">
              <a:rPr lang="it-IT"/>
              <a:pPr>
                <a:defRPr/>
              </a:pPr>
              <a:t>16/11/2018</a:t>
            </a:fld>
            <a:endParaRPr lang="it-IT"/>
          </a:p>
        </p:txBody>
      </p:sp>
      <p:sp>
        <p:nvSpPr>
          <p:cNvPr id="4" name="Segnaposto piè di pagina 3"/>
          <p:cNvSpPr>
            <a:spLocks noGrp="1"/>
          </p:cNvSpPr>
          <p:nvPr>
            <p:ph type="ftr" sz="quarter" idx="2"/>
          </p:nvPr>
        </p:nvSpPr>
        <p:spPr>
          <a:xfrm>
            <a:off x="2" y="9376902"/>
            <a:ext cx="2922317" cy="494185"/>
          </a:xfrm>
          <a:prstGeom prst="rect">
            <a:avLst/>
          </a:prstGeom>
        </p:spPr>
        <p:txBody>
          <a:bodyPr vert="horz" lIns="90434" tIns="45217" rIns="90434" bIns="45217" rtlCol="0" anchor="b"/>
          <a:lstStyle>
            <a:lvl1pPr algn="l" eaLnBrk="1" fontAlgn="auto" hangingPunct="1">
              <a:spcBef>
                <a:spcPts val="0"/>
              </a:spcBef>
              <a:spcAft>
                <a:spcPts val="0"/>
              </a:spcAft>
              <a:defRPr sz="1200">
                <a:latin typeface="+mn-lt"/>
              </a:defRPr>
            </a:lvl1pPr>
          </a:lstStyle>
          <a:p>
            <a:pPr>
              <a:defRPr/>
            </a:pPr>
            <a:endParaRPr lang="it-IT"/>
          </a:p>
        </p:txBody>
      </p:sp>
      <p:sp>
        <p:nvSpPr>
          <p:cNvPr id="5" name="Segnaposto numero diapositiva 4"/>
          <p:cNvSpPr>
            <a:spLocks noGrp="1"/>
          </p:cNvSpPr>
          <p:nvPr>
            <p:ph type="sldNum" sz="quarter" idx="3"/>
          </p:nvPr>
        </p:nvSpPr>
        <p:spPr>
          <a:xfrm>
            <a:off x="3818223" y="9376902"/>
            <a:ext cx="2922317" cy="494185"/>
          </a:xfrm>
          <a:prstGeom prst="rect">
            <a:avLst/>
          </a:prstGeom>
        </p:spPr>
        <p:txBody>
          <a:bodyPr vert="horz" lIns="90434" tIns="45217" rIns="90434" bIns="45217" rtlCol="0" anchor="b"/>
          <a:lstStyle>
            <a:lvl1pPr algn="r" eaLnBrk="1" fontAlgn="auto" hangingPunct="1">
              <a:spcBef>
                <a:spcPts val="0"/>
              </a:spcBef>
              <a:spcAft>
                <a:spcPts val="0"/>
              </a:spcAft>
              <a:defRPr sz="1200" smtClean="0">
                <a:latin typeface="+mn-lt"/>
              </a:defRPr>
            </a:lvl1pPr>
          </a:lstStyle>
          <a:p>
            <a:pPr>
              <a:defRPr/>
            </a:pPr>
            <a:fld id="{03905188-56F0-4750-85C5-EEC11E7115ED}" type="slidenum">
              <a:rPr lang="it-IT"/>
              <a:pPr>
                <a:defRPr/>
              </a:pPr>
              <a:t>‹N›</a:t>
            </a:fld>
            <a:endParaRPr lang="it-IT"/>
          </a:p>
        </p:txBody>
      </p:sp>
    </p:spTree>
    <p:extLst>
      <p:ext uri="{BB962C8B-B14F-4D97-AF65-F5344CB8AC3E}">
        <p14:creationId xmlns:p14="http://schemas.microsoft.com/office/powerpoint/2010/main" val="3758845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0"/>
            <a:ext cx="2922317" cy="494186"/>
          </a:xfrm>
          <a:prstGeom prst="rect">
            <a:avLst/>
          </a:prstGeom>
        </p:spPr>
        <p:txBody>
          <a:bodyPr vert="horz" lIns="90434" tIns="45217" rIns="90434" bIns="45217" rtlCol="0"/>
          <a:lstStyle>
            <a:lvl1pPr algn="l" eaLnBrk="1" fontAlgn="auto" hangingPunct="1">
              <a:spcBef>
                <a:spcPts val="0"/>
              </a:spcBef>
              <a:spcAft>
                <a:spcPts val="0"/>
              </a:spcAft>
              <a:defRPr sz="1200" dirty="0">
                <a:latin typeface="+mn-lt"/>
              </a:defRPr>
            </a:lvl1pPr>
          </a:lstStyle>
          <a:p>
            <a:pPr>
              <a:defRPr/>
            </a:pPr>
            <a:endParaRPr lang="it-IT"/>
          </a:p>
        </p:txBody>
      </p:sp>
      <p:sp>
        <p:nvSpPr>
          <p:cNvPr id="3" name="Segnaposto data 2"/>
          <p:cNvSpPr>
            <a:spLocks noGrp="1"/>
          </p:cNvSpPr>
          <p:nvPr>
            <p:ph type="dt" idx="1"/>
          </p:nvPr>
        </p:nvSpPr>
        <p:spPr>
          <a:xfrm>
            <a:off x="3818223" y="0"/>
            <a:ext cx="2922317" cy="494186"/>
          </a:xfrm>
          <a:prstGeom prst="rect">
            <a:avLst/>
          </a:prstGeom>
        </p:spPr>
        <p:txBody>
          <a:bodyPr vert="horz" lIns="90434" tIns="45217" rIns="90434" bIns="45217" rtlCol="0"/>
          <a:lstStyle>
            <a:lvl1pPr algn="r" eaLnBrk="1" fontAlgn="auto" hangingPunct="1">
              <a:spcBef>
                <a:spcPts val="0"/>
              </a:spcBef>
              <a:spcAft>
                <a:spcPts val="0"/>
              </a:spcAft>
              <a:defRPr sz="1200" smtClean="0">
                <a:latin typeface="+mn-lt"/>
              </a:defRPr>
            </a:lvl1pPr>
          </a:lstStyle>
          <a:p>
            <a:pPr>
              <a:defRPr/>
            </a:pPr>
            <a:fld id="{4EFC4449-AB18-44DE-B509-2C1DAF63C3A5}" type="datetimeFigureOut">
              <a:rPr lang="it-IT"/>
              <a:pPr>
                <a:defRPr/>
              </a:pPr>
              <a:t>16/11/2018</a:t>
            </a:fld>
            <a:endParaRPr lang="it-IT" dirty="0"/>
          </a:p>
        </p:txBody>
      </p:sp>
      <p:sp>
        <p:nvSpPr>
          <p:cNvPr id="4" name="Segnaposto immagine diapositiva 3"/>
          <p:cNvSpPr>
            <a:spLocks noGrp="1" noRot="1" noChangeAspect="1"/>
          </p:cNvSpPr>
          <p:nvPr>
            <p:ph type="sldImg" idx="2"/>
          </p:nvPr>
        </p:nvSpPr>
        <p:spPr>
          <a:xfrm>
            <a:off x="79375" y="739775"/>
            <a:ext cx="6583363" cy="3703638"/>
          </a:xfrm>
          <a:prstGeom prst="rect">
            <a:avLst/>
          </a:prstGeom>
          <a:noFill/>
          <a:ln w="12700">
            <a:solidFill>
              <a:prstClr val="black"/>
            </a:solidFill>
          </a:ln>
        </p:spPr>
        <p:txBody>
          <a:bodyPr vert="horz" lIns="90434" tIns="45217" rIns="90434" bIns="45217" rtlCol="0" anchor="ctr"/>
          <a:lstStyle/>
          <a:p>
            <a:pPr lvl="0"/>
            <a:endParaRPr lang="it-IT" noProof="0" dirty="0"/>
          </a:p>
        </p:txBody>
      </p:sp>
      <p:sp>
        <p:nvSpPr>
          <p:cNvPr id="5" name="Segnaposto note 4"/>
          <p:cNvSpPr>
            <a:spLocks noGrp="1"/>
          </p:cNvSpPr>
          <p:nvPr>
            <p:ph type="body" sz="quarter" idx="3"/>
          </p:nvPr>
        </p:nvSpPr>
        <p:spPr>
          <a:xfrm>
            <a:off x="673899" y="4689242"/>
            <a:ext cx="5394320" cy="4442935"/>
          </a:xfrm>
          <a:prstGeom prst="rect">
            <a:avLst/>
          </a:prstGeom>
        </p:spPr>
        <p:txBody>
          <a:bodyPr vert="horz" lIns="90434" tIns="45217" rIns="90434" bIns="45217"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2" y="9376902"/>
            <a:ext cx="2922317" cy="494185"/>
          </a:xfrm>
          <a:prstGeom prst="rect">
            <a:avLst/>
          </a:prstGeom>
        </p:spPr>
        <p:txBody>
          <a:bodyPr vert="horz" lIns="90434" tIns="45217" rIns="90434" bIns="45217" rtlCol="0" anchor="b"/>
          <a:lstStyle>
            <a:lvl1pPr algn="l" eaLnBrk="1" fontAlgn="auto" hangingPunct="1">
              <a:spcBef>
                <a:spcPts val="0"/>
              </a:spcBef>
              <a:spcAft>
                <a:spcPts val="0"/>
              </a:spcAft>
              <a:defRPr sz="1200" dirty="0">
                <a:latin typeface="+mn-lt"/>
              </a:defRPr>
            </a:lvl1pPr>
          </a:lstStyle>
          <a:p>
            <a:pPr>
              <a:defRPr/>
            </a:pPr>
            <a:endParaRPr lang="it-IT"/>
          </a:p>
        </p:txBody>
      </p:sp>
      <p:sp>
        <p:nvSpPr>
          <p:cNvPr id="7" name="Segnaposto numero diapositiva 6"/>
          <p:cNvSpPr>
            <a:spLocks noGrp="1"/>
          </p:cNvSpPr>
          <p:nvPr>
            <p:ph type="sldNum" sz="quarter" idx="5"/>
          </p:nvPr>
        </p:nvSpPr>
        <p:spPr>
          <a:xfrm>
            <a:off x="3818223" y="9376902"/>
            <a:ext cx="2922317" cy="494185"/>
          </a:xfrm>
          <a:prstGeom prst="rect">
            <a:avLst/>
          </a:prstGeom>
        </p:spPr>
        <p:txBody>
          <a:bodyPr vert="horz" lIns="90434" tIns="45217" rIns="90434" bIns="45217" rtlCol="0" anchor="b"/>
          <a:lstStyle>
            <a:lvl1pPr algn="r" eaLnBrk="1" fontAlgn="auto" hangingPunct="1">
              <a:spcBef>
                <a:spcPts val="0"/>
              </a:spcBef>
              <a:spcAft>
                <a:spcPts val="0"/>
              </a:spcAft>
              <a:defRPr sz="1200" smtClean="0">
                <a:latin typeface="+mn-lt"/>
              </a:defRPr>
            </a:lvl1pPr>
          </a:lstStyle>
          <a:p>
            <a:pPr>
              <a:defRPr/>
            </a:pPr>
            <a:fld id="{17510C5C-5940-4FD4-9E3B-E8426C67E57E}" type="slidenum">
              <a:rPr lang="it-IT"/>
              <a:pPr>
                <a:defRPr/>
              </a:pPr>
              <a:t>‹N›</a:t>
            </a:fld>
            <a:endParaRPr lang="it-IT" dirty="0"/>
          </a:p>
        </p:txBody>
      </p:sp>
    </p:spTree>
    <p:extLst>
      <p:ext uri="{BB962C8B-B14F-4D97-AF65-F5344CB8AC3E}">
        <p14:creationId xmlns:p14="http://schemas.microsoft.com/office/powerpoint/2010/main" val="6325648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900" kern="1200">
        <a:solidFill>
          <a:schemeClr val="tx1"/>
        </a:solidFill>
        <a:latin typeface="+mn-lt"/>
        <a:ea typeface="+mn-ea"/>
        <a:cs typeface="+mn-cs"/>
      </a:defRPr>
    </a:lvl1pPr>
    <a:lvl2pPr marL="342900" algn="l" rtl="0" fontAlgn="base">
      <a:spcBef>
        <a:spcPct val="30000"/>
      </a:spcBef>
      <a:spcAft>
        <a:spcPct val="0"/>
      </a:spcAft>
      <a:defRPr sz="900" kern="1200">
        <a:solidFill>
          <a:schemeClr val="tx1"/>
        </a:solidFill>
        <a:latin typeface="+mn-lt"/>
        <a:ea typeface="+mn-ea"/>
        <a:cs typeface="+mn-cs"/>
      </a:defRPr>
    </a:lvl2pPr>
    <a:lvl3pPr marL="685800" algn="l" rtl="0" fontAlgn="base">
      <a:spcBef>
        <a:spcPct val="30000"/>
      </a:spcBef>
      <a:spcAft>
        <a:spcPct val="0"/>
      </a:spcAft>
      <a:defRPr sz="900" kern="1200">
        <a:solidFill>
          <a:schemeClr val="tx1"/>
        </a:solidFill>
        <a:latin typeface="+mn-lt"/>
        <a:ea typeface="+mn-ea"/>
        <a:cs typeface="+mn-cs"/>
      </a:defRPr>
    </a:lvl3pPr>
    <a:lvl4pPr marL="1028700" algn="l" rtl="0" fontAlgn="base">
      <a:spcBef>
        <a:spcPct val="30000"/>
      </a:spcBef>
      <a:spcAft>
        <a:spcPct val="0"/>
      </a:spcAft>
      <a:defRPr sz="900" kern="1200">
        <a:solidFill>
          <a:schemeClr val="tx1"/>
        </a:solidFill>
        <a:latin typeface="+mn-lt"/>
        <a:ea typeface="+mn-ea"/>
        <a:cs typeface="+mn-cs"/>
      </a:defRPr>
    </a:lvl4pPr>
    <a:lvl5pPr marL="1371600" algn="l" rtl="0" fontAlgn="base">
      <a:spcBef>
        <a:spcPct val="30000"/>
      </a:spcBef>
      <a:spcAft>
        <a:spcPct val="0"/>
      </a:spcAft>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immagine diapositiva 1"/>
          <p:cNvSpPr>
            <a:spLocks noGrp="1" noRot="1" noChangeAspect="1" noTextEdit="1"/>
          </p:cNvSpPr>
          <p:nvPr>
            <p:ph type="sldImg"/>
          </p:nvPr>
        </p:nvSpPr>
        <p:spPr bwMode="auto">
          <a:xfrm>
            <a:off x="128588" y="744538"/>
            <a:ext cx="6615112"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smtClean="0"/>
          </a:p>
        </p:txBody>
      </p:sp>
      <p:sp>
        <p:nvSpPr>
          <p:cNvPr id="614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Insight screen" panose="02010605030100020000" pitchFamily="2" charset="0"/>
              </a:defRPr>
            </a:lvl1pPr>
            <a:lvl2pPr marL="742950" indent="-285750">
              <a:defRPr>
                <a:solidFill>
                  <a:schemeClr val="tx1"/>
                </a:solidFill>
                <a:latin typeface="Insight screen" panose="02010605030100020000" pitchFamily="2" charset="0"/>
              </a:defRPr>
            </a:lvl2pPr>
            <a:lvl3pPr marL="1143000" indent="-228600">
              <a:defRPr>
                <a:solidFill>
                  <a:schemeClr val="tx1"/>
                </a:solidFill>
                <a:latin typeface="Insight screen" panose="02010605030100020000" pitchFamily="2" charset="0"/>
              </a:defRPr>
            </a:lvl3pPr>
            <a:lvl4pPr marL="1600200" indent="-228600">
              <a:defRPr>
                <a:solidFill>
                  <a:schemeClr val="tx1"/>
                </a:solidFill>
                <a:latin typeface="Insight screen" panose="02010605030100020000" pitchFamily="2" charset="0"/>
              </a:defRPr>
            </a:lvl4pPr>
            <a:lvl5pPr marL="2057400" indent="-228600">
              <a:defRPr>
                <a:solidFill>
                  <a:schemeClr val="tx1"/>
                </a:solidFill>
                <a:latin typeface="Insight screen" panose="02010605030100020000" pitchFamily="2" charset="0"/>
              </a:defRPr>
            </a:lvl5pPr>
            <a:lvl6pPr marL="2514600" indent="-228600" fontAlgn="base">
              <a:spcBef>
                <a:spcPct val="0"/>
              </a:spcBef>
              <a:spcAft>
                <a:spcPct val="0"/>
              </a:spcAft>
              <a:defRPr>
                <a:solidFill>
                  <a:schemeClr val="tx1"/>
                </a:solidFill>
                <a:latin typeface="Insight screen" panose="02010605030100020000" pitchFamily="2" charset="0"/>
              </a:defRPr>
            </a:lvl6pPr>
            <a:lvl7pPr marL="2971800" indent="-228600" fontAlgn="base">
              <a:spcBef>
                <a:spcPct val="0"/>
              </a:spcBef>
              <a:spcAft>
                <a:spcPct val="0"/>
              </a:spcAft>
              <a:defRPr>
                <a:solidFill>
                  <a:schemeClr val="tx1"/>
                </a:solidFill>
                <a:latin typeface="Insight screen" panose="02010605030100020000" pitchFamily="2" charset="0"/>
              </a:defRPr>
            </a:lvl7pPr>
            <a:lvl8pPr marL="3429000" indent="-228600" fontAlgn="base">
              <a:spcBef>
                <a:spcPct val="0"/>
              </a:spcBef>
              <a:spcAft>
                <a:spcPct val="0"/>
              </a:spcAft>
              <a:defRPr>
                <a:solidFill>
                  <a:schemeClr val="tx1"/>
                </a:solidFill>
                <a:latin typeface="Insight screen" panose="02010605030100020000" pitchFamily="2" charset="0"/>
              </a:defRPr>
            </a:lvl8pPr>
            <a:lvl9pPr marL="3886200" indent="-228600" fontAlgn="base">
              <a:spcBef>
                <a:spcPct val="0"/>
              </a:spcBef>
              <a:spcAft>
                <a:spcPct val="0"/>
              </a:spcAft>
              <a:defRPr>
                <a:solidFill>
                  <a:schemeClr val="tx1"/>
                </a:solidFill>
                <a:latin typeface="Insight screen" panose="02010605030100020000" pitchFamily="2" charset="0"/>
              </a:defRPr>
            </a:lvl9pPr>
          </a:lstStyle>
          <a:p>
            <a:pPr fontAlgn="base">
              <a:spcBef>
                <a:spcPct val="0"/>
              </a:spcBef>
              <a:spcAft>
                <a:spcPct val="0"/>
              </a:spcAft>
            </a:pPr>
            <a:fld id="{8BB30A59-987F-494D-8869-7B25B5B9CA74}" type="slidenum">
              <a:rPr lang="it-IT" altLang="it-IT">
                <a:latin typeface="Calibri" panose="020F0502020204030204" pitchFamily="34" charset="0"/>
              </a:rPr>
              <a:pPr fontAlgn="base">
                <a:spcBef>
                  <a:spcPct val="0"/>
                </a:spcBef>
                <a:spcAft>
                  <a:spcPct val="0"/>
                </a:spcAft>
              </a:pPr>
              <a:t>1</a:t>
            </a:fld>
            <a:endParaRPr lang="it-IT" altLang="it-IT">
              <a:latin typeface="Calibri" panose="020F0502020204030204" pitchFamily="34" charset="0"/>
            </a:endParaRPr>
          </a:p>
        </p:txBody>
      </p:sp>
    </p:spTree>
    <p:extLst>
      <p:ext uri="{BB962C8B-B14F-4D97-AF65-F5344CB8AC3E}">
        <p14:creationId xmlns:p14="http://schemas.microsoft.com/office/powerpoint/2010/main" val="1823321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egnaposto immagine diapositiva 1"/>
          <p:cNvSpPr>
            <a:spLocks noGrp="1" noRot="1" noChangeAspect="1" noTextEdit="1"/>
          </p:cNvSpPr>
          <p:nvPr>
            <p:ph type="sldImg"/>
          </p:nvPr>
        </p:nvSpPr>
        <p:spPr bwMode="auto">
          <a:xfrm>
            <a:off x="79375" y="739775"/>
            <a:ext cx="6583363" cy="37036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smtClean="0"/>
          </a:p>
        </p:txBody>
      </p:sp>
      <p:sp>
        <p:nvSpPr>
          <p:cNvPr id="6554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Insight screen" panose="02010605030100020000" pitchFamily="2" charset="0"/>
              </a:defRPr>
            </a:lvl1pPr>
            <a:lvl2pPr marL="734778" indent="-282607">
              <a:defRPr>
                <a:solidFill>
                  <a:schemeClr val="tx1"/>
                </a:solidFill>
                <a:latin typeface="Insight screen" panose="02010605030100020000" pitchFamily="2" charset="0"/>
              </a:defRPr>
            </a:lvl2pPr>
            <a:lvl3pPr marL="1130427" indent="-226085">
              <a:defRPr>
                <a:solidFill>
                  <a:schemeClr val="tx1"/>
                </a:solidFill>
                <a:latin typeface="Insight screen" panose="02010605030100020000" pitchFamily="2" charset="0"/>
              </a:defRPr>
            </a:lvl3pPr>
            <a:lvl4pPr marL="1582598" indent="-226085">
              <a:defRPr>
                <a:solidFill>
                  <a:schemeClr val="tx1"/>
                </a:solidFill>
                <a:latin typeface="Insight screen" panose="02010605030100020000" pitchFamily="2" charset="0"/>
              </a:defRPr>
            </a:lvl4pPr>
            <a:lvl5pPr marL="2034769" indent="-226085">
              <a:defRPr>
                <a:solidFill>
                  <a:schemeClr val="tx1"/>
                </a:solidFill>
                <a:latin typeface="Insight screen" panose="02010605030100020000" pitchFamily="2" charset="0"/>
              </a:defRPr>
            </a:lvl5pPr>
            <a:lvl6pPr marL="2486939" indent="-226085" fontAlgn="base">
              <a:spcBef>
                <a:spcPct val="0"/>
              </a:spcBef>
              <a:spcAft>
                <a:spcPct val="0"/>
              </a:spcAft>
              <a:defRPr>
                <a:solidFill>
                  <a:schemeClr val="tx1"/>
                </a:solidFill>
                <a:latin typeface="Insight screen" panose="02010605030100020000" pitchFamily="2" charset="0"/>
              </a:defRPr>
            </a:lvl6pPr>
            <a:lvl7pPr marL="2939110" indent="-226085" fontAlgn="base">
              <a:spcBef>
                <a:spcPct val="0"/>
              </a:spcBef>
              <a:spcAft>
                <a:spcPct val="0"/>
              </a:spcAft>
              <a:defRPr>
                <a:solidFill>
                  <a:schemeClr val="tx1"/>
                </a:solidFill>
                <a:latin typeface="Insight screen" panose="02010605030100020000" pitchFamily="2" charset="0"/>
              </a:defRPr>
            </a:lvl7pPr>
            <a:lvl8pPr marL="3391281" indent="-226085" fontAlgn="base">
              <a:spcBef>
                <a:spcPct val="0"/>
              </a:spcBef>
              <a:spcAft>
                <a:spcPct val="0"/>
              </a:spcAft>
              <a:defRPr>
                <a:solidFill>
                  <a:schemeClr val="tx1"/>
                </a:solidFill>
                <a:latin typeface="Insight screen" panose="02010605030100020000" pitchFamily="2" charset="0"/>
              </a:defRPr>
            </a:lvl8pPr>
            <a:lvl9pPr marL="3843452" indent="-226085" fontAlgn="base">
              <a:spcBef>
                <a:spcPct val="0"/>
              </a:spcBef>
              <a:spcAft>
                <a:spcPct val="0"/>
              </a:spcAft>
              <a:defRPr>
                <a:solidFill>
                  <a:schemeClr val="tx1"/>
                </a:solidFill>
                <a:latin typeface="Insight screen" panose="02010605030100020000" pitchFamily="2" charset="0"/>
              </a:defRPr>
            </a:lvl9pPr>
          </a:lstStyle>
          <a:p>
            <a:pPr fontAlgn="base">
              <a:spcBef>
                <a:spcPct val="0"/>
              </a:spcBef>
              <a:spcAft>
                <a:spcPct val="0"/>
              </a:spcAft>
            </a:pPr>
            <a:fld id="{FB495D3B-151E-4316-B37B-8CA9D9E28A67}" type="slidenum">
              <a:rPr lang="it-IT" altLang="it-IT">
                <a:latin typeface="Calibri" panose="020F0502020204030204" pitchFamily="34" charset="0"/>
              </a:rPr>
              <a:pPr fontAlgn="base">
                <a:spcBef>
                  <a:spcPct val="0"/>
                </a:spcBef>
                <a:spcAft>
                  <a:spcPct val="0"/>
                </a:spcAft>
              </a:pPr>
              <a:t>12</a:t>
            </a:fld>
            <a:endParaRPr lang="it-IT" altLang="it-IT">
              <a:latin typeface="Calibri" panose="020F0502020204030204" pitchFamily="34" charset="0"/>
            </a:endParaRPr>
          </a:p>
        </p:txBody>
      </p:sp>
    </p:spTree>
    <p:extLst>
      <p:ext uri="{BB962C8B-B14F-4D97-AF65-F5344CB8AC3E}">
        <p14:creationId xmlns:p14="http://schemas.microsoft.com/office/powerpoint/2010/main" val="3758874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mtClean="0"/>
          </a:p>
        </p:txBody>
      </p:sp>
      <p:sp>
        <p:nvSpPr>
          <p:cNvPr id="6758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Insight screen"/>
              </a:defRPr>
            </a:lvl1pPr>
            <a:lvl2pPr marL="726695" indent="-279498">
              <a:defRPr>
                <a:solidFill>
                  <a:schemeClr val="tx1"/>
                </a:solidFill>
                <a:latin typeface="Insight screen"/>
              </a:defRPr>
            </a:lvl2pPr>
            <a:lvl3pPr marL="1117992" indent="-223598">
              <a:defRPr>
                <a:solidFill>
                  <a:schemeClr val="tx1"/>
                </a:solidFill>
                <a:latin typeface="Insight screen"/>
              </a:defRPr>
            </a:lvl3pPr>
            <a:lvl4pPr marL="1565189" indent="-223598">
              <a:defRPr>
                <a:solidFill>
                  <a:schemeClr val="tx1"/>
                </a:solidFill>
                <a:latin typeface="Insight screen"/>
              </a:defRPr>
            </a:lvl4pPr>
            <a:lvl5pPr marL="2012387" indent="-223598">
              <a:defRPr>
                <a:solidFill>
                  <a:schemeClr val="tx1"/>
                </a:solidFill>
                <a:latin typeface="Insight screen"/>
              </a:defRPr>
            </a:lvl5pPr>
            <a:lvl6pPr marL="2459583" indent="-223598" eaLnBrk="0" fontAlgn="base" hangingPunct="0">
              <a:spcBef>
                <a:spcPct val="0"/>
              </a:spcBef>
              <a:spcAft>
                <a:spcPct val="0"/>
              </a:spcAft>
              <a:defRPr>
                <a:solidFill>
                  <a:schemeClr val="tx1"/>
                </a:solidFill>
                <a:latin typeface="Insight screen"/>
              </a:defRPr>
            </a:lvl6pPr>
            <a:lvl7pPr marL="2906780" indent="-223598" eaLnBrk="0" fontAlgn="base" hangingPunct="0">
              <a:spcBef>
                <a:spcPct val="0"/>
              </a:spcBef>
              <a:spcAft>
                <a:spcPct val="0"/>
              </a:spcAft>
              <a:defRPr>
                <a:solidFill>
                  <a:schemeClr val="tx1"/>
                </a:solidFill>
                <a:latin typeface="Insight screen"/>
              </a:defRPr>
            </a:lvl7pPr>
            <a:lvl8pPr marL="3353977" indent="-223598" eaLnBrk="0" fontAlgn="base" hangingPunct="0">
              <a:spcBef>
                <a:spcPct val="0"/>
              </a:spcBef>
              <a:spcAft>
                <a:spcPct val="0"/>
              </a:spcAft>
              <a:defRPr>
                <a:solidFill>
                  <a:schemeClr val="tx1"/>
                </a:solidFill>
                <a:latin typeface="Insight screen"/>
              </a:defRPr>
            </a:lvl8pPr>
            <a:lvl9pPr marL="3801174" indent="-223598" eaLnBrk="0" fontAlgn="base" hangingPunct="0">
              <a:spcBef>
                <a:spcPct val="0"/>
              </a:spcBef>
              <a:spcAft>
                <a:spcPct val="0"/>
              </a:spcAft>
              <a:defRPr>
                <a:solidFill>
                  <a:schemeClr val="tx1"/>
                </a:solidFill>
                <a:latin typeface="Insight screen"/>
              </a:defRPr>
            </a:lvl9pPr>
          </a:lstStyle>
          <a:p>
            <a:fld id="{89A7BD7E-221A-46C0-85FE-544F17A6397F}" type="slidenum">
              <a:rPr lang="it-IT" altLang="it-IT">
                <a:latin typeface="Calibri" panose="020F0502020204030204" pitchFamily="34" charset="0"/>
              </a:rPr>
              <a:pPr/>
              <a:t>13</a:t>
            </a:fld>
            <a:endParaRPr lang="it-IT" altLang="it-IT">
              <a:latin typeface="Calibri" panose="020F0502020204030204" pitchFamily="34" charset="0"/>
            </a:endParaRPr>
          </a:p>
        </p:txBody>
      </p:sp>
    </p:spTree>
    <p:extLst>
      <p:ext uri="{BB962C8B-B14F-4D97-AF65-F5344CB8AC3E}">
        <p14:creationId xmlns:p14="http://schemas.microsoft.com/office/powerpoint/2010/main" val="4258650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egnaposto immagine diapositiva 1"/>
          <p:cNvSpPr>
            <a:spLocks noGrp="1" noRot="1" noChangeAspect="1" noTextEdit="1"/>
          </p:cNvSpPr>
          <p:nvPr>
            <p:ph type="sldImg"/>
          </p:nvPr>
        </p:nvSpPr>
        <p:spPr bwMode="auto">
          <a:xfrm>
            <a:off x="44450" y="739775"/>
            <a:ext cx="6580188" cy="37036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dirty="0" smtClean="0"/>
          </a:p>
        </p:txBody>
      </p:sp>
      <p:sp>
        <p:nvSpPr>
          <p:cNvPr id="7373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Insight screen" panose="02010605030100020000" pitchFamily="2" charset="0"/>
              </a:defRPr>
            </a:lvl1pPr>
            <a:lvl2pPr marL="734778" indent="-282607">
              <a:defRPr>
                <a:solidFill>
                  <a:schemeClr val="tx1"/>
                </a:solidFill>
                <a:latin typeface="Insight screen" panose="02010605030100020000" pitchFamily="2" charset="0"/>
              </a:defRPr>
            </a:lvl2pPr>
            <a:lvl3pPr marL="1130427" indent="-226085">
              <a:defRPr>
                <a:solidFill>
                  <a:schemeClr val="tx1"/>
                </a:solidFill>
                <a:latin typeface="Insight screen" panose="02010605030100020000" pitchFamily="2" charset="0"/>
              </a:defRPr>
            </a:lvl3pPr>
            <a:lvl4pPr marL="1582598" indent="-226085">
              <a:defRPr>
                <a:solidFill>
                  <a:schemeClr val="tx1"/>
                </a:solidFill>
                <a:latin typeface="Insight screen" panose="02010605030100020000" pitchFamily="2" charset="0"/>
              </a:defRPr>
            </a:lvl4pPr>
            <a:lvl5pPr marL="2034769" indent="-226085">
              <a:defRPr>
                <a:solidFill>
                  <a:schemeClr val="tx1"/>
                </a:solidFill>
                <a:latin typeface="Insight screen" panose="02010605030100020000" pitchFamily="2" charset="0"/>
              </a:defRPr>
            </a:lvl5pPr>
            <a:lvl6pPr marL="2486939" indent="-226085" fontAlgn="base">
              <a:spcBef>
                <a:spcPct val="0"/>
              </a:spcBef>
              <a:spcAft>
                <a:spcPct val="0"/>
              </a:spcAft>
              <a:defRPr>
                <a:solidFill>
                  <a:schemeClr val="tx1"/>
                </a:solidFill>
                <a:latin typeface="Insight screen" panose="02010605030100020000" pitchFamily="2" charset="0"/>
              </a:defRPr>
            </a:lvl6pPr>
            <a:lvl7pPr marL="2939110" indent="-226085" fontAlgn="base">
              <a:spcBef>
                <a:spcPct val="0"/>
              </a:spcBef>
              <a:spcAft>
                <a:spcPct val="0"/>
              </a:spcAft>
              <a:defRPr>
                <a:solidFill>
                  <a:schemeClr val="tx1"/>
                </a:solidFill>
                <a:latin typeface="Insight screen" panose="02010605030100020000" pitchFamily="2" charset="0"/>
              </a:defRPr>
            </a:lvl7pPr>
            <a:lvl8pPr marL="3391281" indent="-226085" fontAlgn="base">
              <a:spcBef>
                <a:spcPct val="0"/>
              </a:spcBef>
              <a:spcAft>
                <a:spcPct val="0"/>
              </a:spcAft>
              <a:defRPr>
                <a:solidFill>
                  <a:schemeClr val="tx1"/>
                </a:solidFill>
                <a:latin typeface="Insight screen" panose="02010605030100020000" pitchFamily="2" charset="0"/>
              </a:defRPr>
            </a:lvl8pPr>
            <a:lvl9pPr marL="3843452" indent="-226085" fontAlgn="base">
              <a:spcBef>
                <a:spcPct val="0"/>
              </a:spcBef>
              <a:spcAft>
                <a:spcPct val="0"/>
              </a:spcAft>
              <a:defRPr>
                <a:solidFill>
                  <a:schemeClr val="tx1"/>
                </a:solidFill>
                <a:latin typeface="Insight screen" panose="02010605030100020000" pitchFamily="2" charset="0"/>
              </a:defRPr>
            </a:lvl9pPr>
          </a:lstStyle>
          <a:p>
            <a:pPr fontAlgn="base">
              <a:spcBef>
                <a:spcPct val="0"/>
              </a:spcBef>
              <a:spcAft>
                <a:spcPct val="0"/>
              </a:spcAft>
            </a:pPr>
            <a:fld id="{888D6549-E21B-4540-98FE-A647547F609E}" type="slidenum">
              <a:rPr lang="it-IT" altLang="it-IT">
                <a:solidFill>
                  <a:srgbClr val="000000"/>
                </a:solidFill>
                <a:latin typeface="Calibri" panose="020F0502020204030204" pitchFamily="34" charset="0"/>
              </a:rPr>
              <a:pPr fontAlgn="base">
                <a:spcBef>
                  <a:spcPct val="0"/>
                </a:spcBef>
                <a:spcAft>
                  <a:spcPct val="0"/>
                </a:spcAft>
              </a:pPr>
              <a:t>4</a:t>
            </a:fld>
            <a:endParaRPr lang="it-IT" altLang="it-IT">
              <a:solidFill>
                <a:srgbClr val="000000"/>
              </a:solidFill>
              <a:latin typeface="Calibri" panose="020F0502020204030204" pitchFamily="34" charset="0"/>
            </a:endParaRPr>
          </a:p>
        </p:txBody>
      </p:sp>
    </p:spTree>
    <p:extLst>
      <p:ext uri="{BB962C8B-B14F-4D97-AF65-F5344CB8AC3E}">
        <p14:creationId xmlns:p14="http://schemas.microsoft.com/office/powerpoint/2010/main" val="3918822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egnaposto immagine diapositiva 1"/>
          <p:cNvSpPr>
            <a:spLocks noGrp="1" noRot="1" noChangeAspect="1" noTextEdit="1"/>
          </p:cNvSpPr>
          <p:nvPr>
            <p:ph type="sldImg"/>
          </p:nvPr>
        </p:nvSpPr>
        <p:spPr bwMode="auto">
          <a:xfrm>
            <a:off x="79375" y="739775"/>
            <a:ext cx="6583363" cy="37036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smtClean="0"/>
          </a:p>
        </p:txBody>
      </p:sp>
      <p:sp>
        <p:nvSpPr>
          <p:cNvPr id="2048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Insight screen" panose="02010605030100020000" pitchFamily="2" charset="0"/>
              </a:defRPr>
            </a:lvl1pPr>
            <a:lvl2pPr marL="734778" indent="-282607">
              <a:defRPr>
                <a:solidFill>
                  <a:schemeClr val="tx1"/>
                </a:solidFill>
                <a:latin typeface="Insight screen" panose="02010605030100020000" pitchFamily="2" charset="0"/>
              </a:defRPr>
            </a:lvl2pPr>
            <a:lvl3pPr marL="1130427" indent="-226085">
              <a:defRPr>
                <a:solidFill>
                  <a:schemeClr val="tx1"/>
                </a:solidFill>
                <a:latin typeface="Insight screen" panose="02010605030100020000" pitchFamily="2" charset="0"/>
              </a:defRPr>
            </a:lvl3pPr>
            <a:lvl4pPr marL="1582598" indent="-226085">
              <a:defRPr>
                <a:solidFill>
                  <a:schemeClr val="tx1"/>
                </a:solidFill>
                <a:latin typeface="Insight screen" panose="02010605030100020000" pitchFamily="2" charset="0"/>
              </a:defRPr>
            </a:lvl4pPr>
            <a:lvl5pPr marL="2034769" indent="-226085">
              <a:defRPr>
                <a:solidFill>
                  <a:schemeClr val="tx1"/>
                </a:solidFill>
                <a:latin typeface="Insight screen" panose="02010605030100020000" pitchFamily="2" charset="0"/>
              </a:defRPr>
            </a:lvl5pPr>
            <a:lvl6pPr marL="2486939" indent="-226085" fontAlgn="base">
              <a:spcBef>
                <a:spcPct val="0"/>
              </a:spcBef>
              <a:spcAft>
                <a:spcPct val="0"/>
              </a:spcAft>
              <a:defRPr>
                <a:solidFill>
                  <a:schemeClr val="tx1"/>
                </a:solidFill>
                <a:latin typeface="Insight screen" panose="02010605030100020000" pitchFamily="2" charset="0"/>
              </a:defRPr>
            </a:lvl6pPr>
            <a:lvl7pPr marL="2939110" indent="-226085" fontAlgn="base">
              <a:spcBef>
                <a:spcPct val="0"/>
              </a:spcBef>
              <a:spcAft>
                <a:spcPct val="0"/>
              </a:spcAft>
              <a:defRPr>
                <a:solidFill>
                  <a:schemeClr val="tx1"/>
                </a:solidFill>
                <a:latin typeface="Insight screen" panose="02010605030100020000" pitchFamily="2" charset="0"/>
              </a:defRPr>
            </a:lvl7pPr>
            <a:lvl8pPr marL="3391281" indent="-226085" fontAlgn="base">
              <a:spcBef>
                <a:spcPct val="0"/>
              </a:spcBef>
              <a:spcAft>
                <a:spcPct val="0"/>
              </a:spcAft>
              <a:defRPr>
                <a:solidFill>
                  <a:schemeClr val="tx1"/>
                </a:solidFill>
                <a:latin typeface="Insight screen" panose="02010605030100020000" pitchFamily="2" charset="0"/>
              </a:defRPr>
            </a:lvl8pPr>
            <a:lvl9pPr marL="3843452" indent="-226085" fontAlgn="base">
              <a:spcBef>
                <a:spcPct val="0"/>
              </a:spcBef>
              <a:spcAft>
                <a:spcPct val="0"/>
              </a:spcAft>
              <a:defRPr>
                <a:solidFill>
                  <a:schemeClr val="tx1"/>
                </a:solidFill>
                <a:latin typeface="Insight screen" panose="02010605030100020000" pitchFamily="2" charset="0"/>
              </a:defRPr>
            </a:lvl9pPr>
          </a:lstStyle>
          <a:p>
            <a:pPr fontAlgn="base">
              <a:spcBef>
                <a:spcPct val="0"/>
              </a:spcBef>
              <a:spcAft>
                <a:spcPct val="0"/>
              </a:spcAft>
            </a:pPr>
            <a:fld id="{ACAD7327-2D7E-4848-A5C7-3FD875202B4B}" type="slidenum">
              <a:rPr lang="it-IT" altLang="it-IT">
                <a:latin typeface="Calibri" panose="020F0502020204030204" pitchFamily="34" charset="0"/>
              </a:rPr>
              <a:pPr fontAlgn="base">
                <a:spcBef>
                  <a:spcPct val="0"/>
                </a:spcBef>
                <a:spcAft>
                  <a:spcPct val="0"/>
                </a:spcAft>
              </a:pPr>
              <a:t>5</a:t>
            </a:fld>
            <a:endParaRPr lang="it-IT" altLang="it-IT">
              <a:latin typeface="Calibri" panose="020F0502020204030204" pitchFamily="34" charset="0"/>
            </a:endParaRPr>
          </a:p>
        </p:txBody>
      </p:sp>
    </p:spTree>
    <p:extLst>
      <p:ext uri="{BB962C8B-B14F-4D97-AF65-F5344CB8AC3E}">
        <p14:creationId xmlns:p14="http://schemas.microsoft.com/office/powerpoint/2010/main" val="2180640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xfrm>
            <a:off x="79375" y="739775"/>
            <a:ext cx="6583363" cy="37036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smtClean="0"/>
          </a:p>
        </p:txBody>
      </p:sp>
      <p:sp>
        <p:nvSpPr>
          <p:cNvPr id="2458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Insight screen" panose="02010605030100020000" pitchFamily="2" charset="0"/>
              </a:defRPr>
            </a:lvl1pPr>
            <a:lvl2pPr marL="734778" indent="-282607">
              <a:defRPr>
                <a:solidFill>
                  <a:schemeClr val="tx1"/>
                </a:solidFill>
                <a:latin typeface="Insight screen" panose="02010605030100020000" pitchFamily="2" charset="0"/>
              </a:defRPr>
            </a:lvl2pPr>
            <a:lvl3pPr marL="1130427" indent="-226085">
              <a:defRPr>
                <a:solidFill>
                  <a:schemeClr val="tx1"/>
                </a:solidFill>
                <a:latin typeface="Insight screen" panose="02010605030100020000" pitchFamily="2" charset="0"/>
              </a:defRPr>
            </a:lvl3pPr>
            <a:lvl4pPr marL="1582598" indent="-226085">
              <a:defRPr>
                <a:solidFill>
                  <a:schemeClr val="tx1"/>
                </a:solidFill>
                <a:latin typeface="Insight screen" panose="02010605030100020000" pitchFamily="2" charset="0"/>
              </a:defRPr>
            </a:lvl4pPr>
            <a:lvl5pPr marL="2034769" indent="-226085">
              <a:defRPr>
                <a:solidFill>
                  <a:schemeClr val="tx1"/>
                </a:solidFill>
                <a:latin typeface="Insight screen" panose="02010605030100020000" pitchFamily="2" charset="0"/>
              </a:defRPr>
            </a:lvl5pPr>
            <a:lvl6pPr marL="2486939" indent="-226085" fontAlgn="base">
              <a:spcBef>
                <a:spcPct val="0"/>
              </a:spcBef>
              <a:spcAft>
                <a:spcPct val="0"/>
              </a:spcAft>
              <a:defRPr>
                <a:solidFill>
                  <a:schemeClr val="tx1"/>
                </a:solidFill>
                <a:latin typeface="Insight screen" panose="02010605030100020000" pitchFamily="2" charset="0"/>
              </a:defRPr>
            </a:lvl6pPr>
            <a:lvl7pPr marL="2939110" indent="-226085" fontAlgn="base">
              <a:spcBef>
                <a:spcPct val="0"/>
              </a:spcBef>
              <a:spcAft>
                <a:spcPct val="0"/>
              </a:spcAft>
              <a:defRPr>
                <a:solidFill>
                  <a:schemeClr val="tx1"/>
                </a:solidFill>
                <a:latin typeface="Insight screen" panose="02010605030100020000" pitchFamily="2" charset="0"/>
              </a:defRPr>
            </a:lvl7pPr>
            <a:lvl8pPr marL="3391281" indent="-226085" fontAlgn="base">
              <a:spcBef>
                <a:spcPct val="0"/>
              </a:spcBef>
              <a:spcAft>
                <a:spcPct val="0"/>
              </a:spcAft>
              <a:defRPr>
                <a:solidFill>
                  <a:schemeClr val="tx1"/>
                </a:solidFill>
                <a:latin typeface="Insight screen" panose="02010605030100020000" pitchFamily="2" charset="0"/>
              </a:defRPr>
            </a:lvl8pPr>
            <a:lvl9pPr marL="3843452" indent="-226085" fontAlgn="base">
              <a:spcBef>
                <a:spcPct val="0"/>
              </a:spcBef>
              <a:spcAft>
                <a:spcPct val="0"/>
              </a:spcAft>
              <a:defRPr>
                <a:solidFill>
                  <a:schemeClr val="tx1"/>
                </a:solidFill>
                <a:latin typeface="Insight screen" panose="02010605030100020000" pitchFamily="2" charset="0"/>
              </a:defRPr>
            </a:lvl9pPr>
          </a:lstStyle>
          <a:p>
            <a:pPr fontAlgn="base">
              <a:spcBef>
                <a:spcPct val="0"/>
              </a:spcBef>
              <a:spcAft>
                <a:spcPct val="0"/>
              </a:spcAft>
            </a:pPr>
            <a:fld id="{58E317D0-A2C9-4888-8867-85C668357F18}" type="slidenum">
              <a:rPr lang="it-IT" altLang="it-IT">
                <a:latin typeface="Calibri" panose="020F0502020204030204" pitchFamily="34" charset="0"/>
              </a:rPr>
              <a:pPr fontAlgn="base">
                <a:spcBef>
                  <a:spcPct val="0"/>
                </a:spcBef>
                <a:spcAft>
                  <a:spcPct val="0"/>
                </a:spcAft>
              </a:pPr>
              <a:t>6</a:t>
            </a:fld>
            <a:endParaRPr lang="it-IT" altLang="it-IT">
              <a:latin typeface="Calibri" panose="020F0502020204030204" pitchFamily="34" charset="0"/>
            </a:endParaRPr>
          </a:p>
        </p:txBody>
      </p:sp>
    </p:spTree>
    <p:extLst>
      <p:ext uri="{BB962C8B-B14F-4D97-AF65-F5344CB8AC3E}">
        <p14:creationId xmlns:p14="http://schemas.microsoft.com/office/powerpoint/2010/main" val="807645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mtClean="0"/>
          </a:p>
        </p:txBody>
      </p:sp>
      <p:sp>
        <p:nvSpPr>
          <p:cNvPr id="6758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Insight screen"/>
              </a:defRPr>
            </a:lvl1pPr>
            <a:lvl2pPr marL="726695" indent="-279498">
              <a:defRPr>
                <a:solidFill>
                  <a:schemeClr val="tx1"/>
                </a:solidFill>
                <a:latin typeface="Insight screen"/>
              </a:defRPr>
            </a:lvl2pPr>
            <a:lvl3pPr marL="1117992" indent="-223598">
              <a:defRPr>
                <a:solidFill>
                  <a:schemeClr val="tx1"/>
                </a:solidFill>
                <a:latin typeface="Insight screen"/>
              </a:defRPr>
            </a:lvl3pPr>
            <a:lvl4pPr marL="1565189" indent="-223598">
              <a:defRPr>
                <a:solidFill>
                  <a:schemeClr val="tx1"/>
                </a:solidFill>
                <a:latin typeface="Insight screen"/>
              </a:defRPr>
            </a:lvl4pPr>
            <a:lvl5pPr marL="2012387" indent="-223598">
              <a:defRPr>
                <a:solidFill>
                  <a:schemeClr val="tx1"/>
                </a:solidFill>
                <a:latin typeface="Insight screen"/>
              </a:defRPr>
            </a:lvl5pPr>
            <a:lvl6pPr marL="2459583" indent="-223598" eaLnBrk="0" fontAlgn="base" hangingPunct="0">
              <a:spcBef>
                <a:spcPct val="0"/>
              </a:spcBef>
              <a:spcAft>
                <a:spcPct val="0"/>
              </a:spcAft>
              <a:defRPr>
                <a:solidFill>
                  <a:schemeClr val="tx1"/>
                </a:solidFill>
                <a:latin typeface="Insight screen"/>
              </a:defRPr>
            </a:lvl6pPr>
            <a:lvl7pPr marL="2906780" indent="-223598" eaLnBrk="0" fontAlgn="base" hangingPunct="0">
              <a:spcBef>
                <a:spcPct val="0"/>
              </a:spcBef>
              <a:spcAft>
                <a:spcPct val="0"/>
              </a:spcAft>
              <a:defRPr>
                <a:solidFill>
                  <a:schemeClr val="tx1"/>
                </a:solidFill>
                <a:latin typeface="Insight screen"/>
              </a:defRPr>
            </a:lvl7pPr>
            <a:lvl8pPr marL="3353977" indent="-223598" eaLnBrk="0" fontAlgn="base" hangingPunct="0">
              <a:spcBef>
                <a:spcPct val="0"/>
              </a:spcBef>
              <a:spcAft>
                <a:spcPct val="0"/>
              </a:spcAft>
              <a:defRPr>
                <a:solidFill>
                  <a:schemeClr val="tx1"/>
                </a:solidFill>
                <a:latin typeface="Insight screen"/>
              </a:defRPr>
            </a:lvl8pPr>
            <a:lvl9pPr marL="3801174" indent="-223598" eaLnBrk="0" fontAlgn="base" hangingPunct="0">
              <a:spcBef>
                <a:spcPct val="0"/>
              </a:spcBef>
              <a:spcAft>
                <a:spcPct val="0"/>
              </a:spcAft>
              <a:defRPr>
                <a:solidFill>
                  <a:schemeClr val="tx1"/>
                </a:solidFill>
                <a:latin typeface="Insight screen"/>
              </a:defRPr>
            </a:lvl9pPr>
          </a:lstStyle>
          <a:p>
            <a:fld id="{89A7BD7E-221A-46C0-85FE-544F17A6397F}" type="slidenum">
              <a:rPr lang="it-IT" altLang="it-IT">
                <a:latin typeface="Calibri" panose="020F0502020204030204" pitchFamily="34" charset="0"/>
              </a:rPr>
              <a:pPr/>
              <a:t>7</a:t>
            </a:fld>
            <a:endParaRPr lang="it-IT" altLang="it-IT">
              <a:latin typeface="Calibri" panose="020F0502020204030204" pitchFamily="34" charset="0"/>
            </a:endParaRPr>
          </a:p>
        </p:txBody>
      </p:sp>
    </p:spTree>
    <p:extLst>
      <p:ext uri="{BB962C8B-B14F-4D97-AF65-F5344CB8AC3E}">
        <p14:creationId xmlns:p14="http://schemas.microsoft.com/office/powerpoint/2010/main" val="818174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immagine diapositiva 1"/>
          <p:cNvSpPr>
            <a:spLocks noGrp="1" noRot="1" noChangeAspect="1" noTextEdit="1"/>
          </p:cNvSpPr>
          <p:nvPr>
            <p:ph type="sldImg"/>
          </p:nvPr>
        </p:nvSpPr>
        <p:spPr bwMode="auto">
          <a:xfrm>
            <a:off x="79375" y="739775"/>
            <a:ext cx="6583363" cy="37036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smtClean="0"/>
          </a:p>
        </p:txBody>
      </p:sp>
      <p:sp>
        <p:nvSpPr>
          <p:cNvPr id="5222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Insight screen" panose="02010605030100020000" pitchFamily="2" charset="0"/>
              </a:defRPr>
            </a:lvl1pPr>
            <a:lvl2pPr marL="734778" indent="-282607">
              <a:defRPr>
                <a:solidFill>
                  <a:schemeClr val="tx1"/>
                </a:solidFill>
                <a:latin typeface="Insight screen" panose="02010605030100020000" pitchFamily="2" charset="0"/>
              </a:defRPr>
            </a:lvl2pPr>
            <a:lvl3pPr marL="1130427" indent="-226085">
              <a:defRPr>
                <a:solidFill>
                  <a:schemeClr val="tx1"/>
                </a:solidFill>
                <a:latin typeface="Insight screen" panose="02010605030100020000" pitchFamily="2" charset="0"/>
              </a:defRPr>
            </a:lvl3pPr>
            <a:lvl4pPr marL="1582598" indent="-226085">
              <a:defRPr>
                <a:solidFill>
                  <a:schemeClr val="tx1"/>
                </a:solidFill>
                <a:latin typeface="Insight screen" panose="02010605030100020000" pitchFamily="2" charset="0"/>
              </a:defRPr>
            </a:lvl4pPr>
            <a:lvl5pPr marL="2034769" indent="-226085">
              <a:defRPr>
                <a:solidFill>
                  <a:schemeClr val="tx1"/>
                </a:solidFill>
                <a:latin typeface="Insight screen" panose="02010605030100020000" pitchFamily="2" charset="0"/>
              </a:defRPr>
            </a:lvl5pPr>
            <a:lvl6pPr marL="2486939" indent="-226085" fontAlgn="base">
              <a:spcBef>
                <a:spcPct val="0"/>
              </a:spcBef>
              <a:spcAft>
                <a:spcPct val="0"/>
              </a:spcAft>
              <a:defRPr>
                <a:solidFill>
                  <a:schemeClr val="tx1"/>
                </a:solidFill>
                <a:latin typeface="Insight screen" panose="02010605030100020000" pitchFamily="2" charset="0"/>
              </a:defRPr>
            </a:lvl6pPr>
            <a:lvl7pPr marL="2939110" indent="-226085" fontAlgn="base">
              <a:spcBef>
                <a:spcPct val="0"/>
              </a:spcBef>
              <a:spcAft>
                <a:spcPct val="0"/>
              </a:spcAft>
              <a:defRPr>
                <a:solidFill>
                  <a:schemeClr val="tx1"/>
                </a:solidFill>
                <a:latin typeface="Insight screen" panose="02010605030100020000" pitchFamily="2" charset="0"/>
              </a:defRPr>
            </a:lvl7pPr>
            <a:lvl8pPr marL="3391281" indent="-226085" fontAlgn="base">
              <a:spcBef>
                <a:spcPct val="0"/>
              </a:spcBef>
              <a:spcAft>
                <a:spcPct val="0"/>
              </a:spcAft>
              <a:defRPr>
                <a:solidFill>
                  <a:schemeClr val="tx1"/>
                </a:solidFill>
                <a:latin typeface="Insight screen" panose="02010605030100020000" pitchFamily="2" charset="0"/>
              </a:defRPr>
            </a:lvl8pPr>
            <a:lvl9pPr marL="3843452" indent="-226085" fontAlgn="base">
              <a:spcBef>
                <a:spcPct val="0"/>
              </a:spcBef>
              <a:spcAft>
                <a:spcPct val="0"/>
              </a:spcAft>
              <a:defRPr>
                <a:solidFill>
                  <a:schemeClr val="tx1"/>
                </a:solidFill>
                <a:latin typeface="Insight screen" panose="02010605030100020000" pitchFamily="2" charset="0"/>
              </a:defRPr>
            </a:lvl9pPr>
          </a:lstStyle>
          <a:p>
            <a:pPr fontAlgn="base">
              <a:spcBef>
                <a:spcPct val="0"/>
              </a:spcBef>
              <a:spcAft>
                <a:spcPct val="0"/>
              </a:spcAft>
            </a:pPr>
            <a:fld id="{ADE24926-4701-42B8-94D0-5AE9931CC0B8}" type="slidenum">
              <a:rPr lang="it-IT" altLang="it-IT">
                <a:solidFill>
                  <a:srgbClr val="000000"/>
                </a:solidFill>
                <a:latin typeface="Calibri" panose="020F0502020204030204" pitchFamily="34" charset="0"/>
              </a:rPr>
              <a:pPr fontAlgn="base">
                <a:spcBef>
                  <a:spcPct val="0"/>
                </a:spcBef>
                <a:spcAft>
                  <a:spcPct val="0"/>
                </a:spcAft>
              </a:pPr>
              <a:t>8</a:t>
            </a:fld>
            <a:endParaRPr lang="it-IT" altLang="it-IT">
              <a:solidFill>
                <a:srgbClr val="000000"/>
              </a:solidFill>
              <a:latin typeface="Calibri" panose="020F0502020204030204" pitchFamily="34" charset="0"/>
            </a:endParaRPr>
          </a:p>
        </p:txBody>
      </p:sp>
    </p:spTree>
    <p:extLst>
      <p:ext uri="{BB962C8B-B14F-4D97-AF65-F5344CB8AC3E}">
        <p14:creationId xmlns:p14="http://schemas.microsoft.com/office/powerpoint/2010/main" val="3094437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immagine diapositiva 1"/>
          <p:cNvSpPr>
            <a:spLocks noGrp="1" noRot="1" noChangeAspect="1" noTextEdit="1"/>
          </p:cNvSpPr>
          <p:nvPr>
            <p:ph type="sldImg"/>
          </p:nvPr>
        </p:nvSpPr>
        <p:spPr bwMode="auto">
          <a:xfrm>
            <a:off x="79375" y="739775"/>
            <a:ext cx="6583363" cy="37036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fontAlgn="b">
              <a:spcBef>
                <a:spcPct val="0"/>
              </a:spcBef>
            </a:pPr>
            <a:r>
              <a:rPr lang="it-IT" altLang="it-IT" dirty="0" smtClean="0">
                <a:solidFill>
                  <a:srgbClr val="000000"/>
                </a:solidFill>
                <a:latin typeface="Century Gothic" panose="020B0502020202020204" pitchFamily="34" charset="0"/>
              </a:rPr>
              <a:t> </a:t>
            </a:r>
            <a:endParaRPr lang="it-IT" altLang="it-IT" dirty="0" smtClean="0"/>
          </a:p>
        </p:txBody>
      </p:sp>
      <p:sp>
        <p:nvSpPr>
          <p:cNvPr id="5427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Insight screen" panose="02010605030100020000" pitchFamily="2" charset="0"/>
              </a:defRPr>
            </a:lvl1pPr>
            <a:lvl2pPr marL="734778" indent="-282607">
              <a:defRPr>
                <a:solidFill>
                  <a:schemeClr val="tx1"/>
                </a:solidFill>
                <a:latin typeface="Insight screen" panose="02010605030100020000" pitchFamily="2" charset="0"/>
              </a:defRPr>
            </a:lvl2pPr>
            <a:lvl3pPr marL="1130427" indent="-226085">
              <a:defRPr>
                <a:solidFill>
                  <a:schemeClr val="tx1"/>
                </a:solidFill>
                <a:latin typeface="Insight screen" panose="02010605030100020000" pitchFamily="2" charset="0"/>
              </a:defRPr>
            </a:lvl3pPr>
            <a:lvl4pPr marL="1582598" indent="-226085">
              <a:defRPr>
                <a:solidFill>
                  <a:schemeClr val="tx1"/>
                </a:solidFill>
                <a:latin typeface="Insight screen" panose="02010605030100020000" pitchFamily="2" charset="0"/>
              </a:defRPr>
            </a:lvl4pPr>
            <a:lvl5pPr marL="2034769" indent="-226085">
              <a:defRPr>
                <a:solidFill>
                  <a:schemeClr val="tx1"/>
                </a:solidFill>
                <a:latin typeface="Insight screen" panose="02010605030100020000" pitchFamily="2" charset="0"/>
              </a:defRPr>
            </a:lvl5pPr>
            <a:lvl6pPr marL="2486939" indent="-226085" fontAlgn="base">
              <a:spcBef>
                <a:spcPct val="0"/>
              </a:spcBef>
              <a:spcAft>
                <a:spcPct val="0"/>
              </a:spcAft>
              <a:defRPr>
                <a:solidFill>
                  <a:schemeClr val="tx1"/>
                </a:solidFill>
                <a:latin typeface="Insight screen" panose="02010605030100020000" pitchFamily="2" charset="0"/>
              </a:defRPr>
            </a:lvl6pPr>
            <a:lvl7pPr marL="2939110" indent="-226085" fontAlgn="base">
              <a:spcBef>
                <a:spcPct val="0"/>
              </a:spcBef>
              <a:spcAft>
                <a:spcPct val="0"/>
              </a:spcAft>
              <a:defRPr>
                <a:solidFill>
                  <a:schemeClr val="tx1"/>
                </a:solidFill>
                <a:latin typeface="Insight screen" panose="02010605030100020000" pitchFamily="2" charset="0"/>
              </a:defRPr>
            </a:lvl7pPr>
            <a:lvl8pPr marL="3391281" indent="-226085" fontAlgn="base">
              <a:spcBef>
                <a:spcPct val="0"/>
              </a:spcBef>
              <a:spcAft>
                <a:spcPct val="0"/>
              </a:spcAft>
              <a:defRPr>
                <a:solidFill>
                  <a:schemeClr val="tx1"/>
                </a:solidFill>
                <a:latin typeface="Insight screen" panose="02010605030100020000" pitchFamily="2" charset="0"/>
              </a:defRPr>
            </a:lvl8pPr>
            <a:lvl9pPr marL="3843452" indent="-226085" fontAlgn="base">
              <a:spcBef>
                <a:spcPct val="0"/>
              </a:spcBef>
              <a:spcAft>
                <a:spcPct val="0"/>
              </a:spcAft>
              <a:defRPr>
                <a:solidFill>
                  <a:schemeClr val="tx1"/>
                </a:solidFill>
                <a:latin typeface="Insight screen" panose="02010605030100020000" pitchFamily="2" charset="0"/>
              </a:defRPr>
            </a:lvl9pPr>
          </a:lstStyle>
          <a:p>
            <a:pPr fontAlgn="base">
              <a:spcBef>
                <a:spcPct val="0"/>
              </a:spcBef>
              <a:spcAft>
                <a:spcPct val="0"/>
              </a:spcAft>
            </a:pPr>
            <a:fld id="{50D445A0-8F06-4169-B865-532532B060BD}" type="slidenum">
              <a:rPr lang="it-IT" altLang="it-IT">
                <a:solidFill>
                  <a:srgbClr val="000000"/>
                </a:solidFill>
                <a:latin typeface="Calibri" panose="020F0502020204030204" pitchFamily="34" charset="0"/>
              </a:rPr>
              <a:pPr fontAlgn="base">
                <a:spcBef>
                  <a:spcPct val="0"/>
                </a:spcBef>
                <a:spcAft>
                  <a:spcPct val="0"/>
                </a:spcAft>
              </a:pPr>
              <a:t>9</a:t>
            </a:fld>
            <a:endParaRPr lang="it-IT" altLang="it-IT">
              <a:solidFill>
                <a:srgbClr val="000000"/>
              </a:solidFill>
              <a:latin typeface="Calibri" panose="020F0502020204030204" pitchFamily="34" charset="0"/>
            </a:endParaRPr>
          </a:p>
        </p:txBody>
      </p:sp>
    </p:spTree>
    <p:extLst>
      <p:ext uri="{BB962C8B-B14F-4D97-AF65-F5344CB8AC3E}">
        <p14:creationId xmlns:p14="http://schemas.microsoft.com/office/powerpoint/2010/main" val="228048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egnaposto immagine diapositiva 1"/>
          <p:cNvSpPr>
            <a:spLocks noGrp="1" noRot="1" noChangeAspect="1" noTextEdit="1"/>
          </p:cNvSpPr>
          <p:nvPr>
            <p:ph type="sldImg"/>
          </p:nvPr>
        </p:nvSpPr>
        <p:spPr bwMode="auto">
          <a:xfrm>
            <a:off x="79375" y="739775"/>
            <a:ext cx="6583363" cy="37036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dirty="0" smtClean="0"/>
          </a:p>
        </p:txBody>
      </p:sp>
      <p:sp>
        <p:nvSpPr>
          <p:cNvPr id="5734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Insight screen" panose="02010605030100020000" pitchFamily="2" charset="0"/>
              </a:defRPr>
            </a:lvl1pPr>
            <a:lvl2pPr marL="734778" indent="-282607">
              <a:defRPr>
                <a:solidFill>
                  <a:schemeClr val="tx1"/>
                </a:solidFill>
                <a:latin typeface="Insight screen" panose="02010605030100020000" pitchFamily="2" charset="0"/>
              </a:defRPr>
            </a:lvl2pPr>
            <a:lvl3pPr marL="1130427" indent="-226085">
              <a:defRPr>
                <a:solidFill>
                  <a:schemeClr val="tx1"/>
                </a:solidFill>
                <a:latin typeface="Insight screen" panose="02010605030100020000" pitchFamily="2" charset="0"/>
              </a:defRPr>
            </a:lvl3pPr>
            <a:lvl4pPr marL="1582598" indent="-226085">
              <a:defRPr>
                <a:solidFill>
                  <a:schemeClr val="tx1"/>
                </a:solidFill>
                <a:latin typeface="Insight screen" panose="02010605030100020000" pitchFamily="2" charset="0"/>
              </a:defRPr>
            </a:lvl4pPr>
            <a:lvl5pPr marL="2034769" indent="-226085">
              <a:defRPr>
                <a:solidFill>
                  <a:schemeClr val="tx1"/>
                </a:solidFill>
                <a:latin typeface="Insight screen" panose="02010605030100020000" pitchFamily="2" charset="0"/>
              </a:defRPr>
            </a:lvl5pPr>
            <a:lvl6pPr marL="2486939" indent="-226085" fontAlgn="base">
              <a:spcBef>
                <a:spcPct val="0"/>
              </a:spcBef>
              <a:spcAft>
                <a:spcPct val="0"/>
              </a:spcAft>
              <a:defRPr>
                <a:solidFill>
                  <a:schemeClr val="tx1"/>
                </a:solidFill>
                <a:latin typeface="Insight screen" panose="02010605030100020000" pitchFamily="2" charset="0"/>
              </a:defRPr>
            </a:lvl6pPr>
            <a:lvl7pPr marL="2939110" indent="-226085" fontAlgn="base">
              <a:spcBef>
                <a:spcPct val="0"/>
              </a:spcBef>
              <a:spcAft>
                <a:spcPct val="0"/>
              </a:spcAft>
              <a:defRPr>
                <a:solidFill>
                  <a:schemeClr val="tx1"/>
                </a:solidFill>
                <a:latin typeface="Insight screen" panose="02010605030100020000" pitchFamily="2" charset="0"/>
              </a:defRPr>
            </a:lvl7pPr>
            <a:lvl8pPr marL="3391281" indent="-226085" fontAlgn="base">
              <a:spcBef>
                <a:spcPct val="0"/>
              </a:spcBef>
              <a:spcAft>
                <a:spcPct val="0"/>
              </a:spcAft>
              <a:defRPr>
                <a:solidFill>
                  <a:schemeClr val="tx1"/>
                </a:solidFill>
                <a:latin typeface="Insight screen" panose="02010605030100020000" pitchFamily="2" charset="0"/>
              </a:defRPr>
            </a:lvl8pPr>
            <a:lvl9pPr marL="3843452" indent="-226085" fontAlgn="base">
              <a:spcBef>
                <a:spcPct val="0"/>
              </a:spcBef>
              <a:spcAft>
                <a:spcPct val="0"/>
              </a:spcAft>
              <a:defRPr>
                <a:solidFill>
                  <a:schemeClr val="tx1"/>
                </a:solidFill>
                <a:latin typeface="Insight screen" panose="02010605030100020000" pitchFamily="2" charset="0"/>
              </a:defRPr>
            </a:lvl9pPr>
          </a:lstStyle>
          <a:p>
            <a:pPr fontAlgn="base">
              <a:spcBef>
                <a:spcPct val="0"/>
              </a:spcBef>
              <a:spcAft>
                <a:spcPct val="0"/>
              </a:spcAft>
            </a:pPr>
            <a:fld id="{6425D43F-B701-4F35-8717-5FE8F9670711}" type="slidenum">
              <a:rPr lang="it-IT" altLang="it-IT">
                <a:latin typeface="Calibri" panose="020F0502020204030204" pitchFamily="34" charset="0"/>
              </a:rPr>
              <a:pPr fontAlgn="base">
                <a:spcBef>
                  <a:spcPct val="0"/>
                </a:spcBef>
                <a:spcAft>
                  <a:spcPct val="0"/>
                </a:spcAft>
              </a:pPr>
              <a:t>10</a:t>
            </a:fld>
            <a:endParaRPr lang="it-IT" altLang="it-IT">
              <a:latin typeface="Calibri" panose="020F0502020204030204" pitchFamily="34" charset="0"/>
            </a:endParaRPr>
          </a:p>
        </p:txBody>
      </p:sp>
    </p:spTree>
    <p:extLst>
      <p:ext uri="{BB962C8B-B14F-4D97-AF65-F5344CB8AC3E}">
        <p14:creationId xmlns:p14="http://schemas.microsoft.com/office/powerpoint/2010/main" val="2809656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egnaposto immagine diapositiva 1"/>
          <p:cNvSpPr>
            <a:spLocks noGrp="1" noRot="1" noChangeAspect="1" noTextEdit="1"/>
          </p:cNvSpPr>
          <p:nvPr>
            <p:ph type="sldImg"/>
          </p:nvPr>
        </p:nvSpPr>
        <p:spPr bwMode="auto">
          <a:xfrm>
            <a:off x="79375" y="739775"/>
            <a:ext cx="6583363" cy="37036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it-IT" altLang="it-IT" smtClean="0"/>
          </a:p>
        </p:txBody>
      </p:sp>
      <p:sp>
        <p:nvSpPr>
          <p:cNvPr id="5734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Insight screen" panose="02010605030100020000" pitchFamily="2" charset="0"/>
              </a:defRPr>
            </a:lvl1pPr>
            <a:lvl2pPr marL="734778" indent="-282607">
              <a:defRPr>
                <a:solidFill>
                  <a:schemeClr val="tx1"/>
                </a:solidFill>
                <a:latin typeface="Insight screen" panose="02010605030100020000" pitchFamily="2" charset="0"/>
              </a:defRPr>
            </a:lvl2pPr>
            <a:lvl3pPr marL="1130427" indent="-226085">
              <a:defRPr>
                <a:solidFill>
                  <a:schemeClr val="tx1"/>
                </a:solidFill>
                <a:latin typeface="Insight screen" panose="02010605030100020000" pitchFamily="2" charset="0"/>
              </a:defRPr>
            </a:lvl3pPr>
            <a:lvl4pPr marL="1582598" indent="-226085">
              <a:defRPr>
                <a:solidFill>
                  <a:schemeClr val="tx1"/>
                </a:solidFill>
                <a:latin typeface="Insight screen" panose="02010605030100020000" pitchFamily="2" charset="0"/>
              </a:defRPr>
            </a:lvl4pPr>
            <a:lvl5pPr marL="2034769" indent="-226085">
              <a:defRPr>
                <a:solidFill>
                  <a:schemeClr val="tx1"/>
                </a:solidFill>
                <a:latin typeface="Insight screen" panose="02010605030100020000" pitchFamily="2" charset="0"/>
              </a:defRPr>
            </a:lvl5pPr>
            <a:lvl6pPr marL="2486939" indent="-226085" fontAlgn="base">
              <a:spcBef>
                <a:spcPct val="0"/>
              </a:spcBef>
              <a:spcAft>
                <a:spcPct val="0"/>
              </a:spcAft>
              <a:defRPr>
                <a:solidFill>
                  <a:schemeClr val="tx1"/>
                </a:solidFill>
                <a:latin typeface="Insight screen" panose="02010605030100020000" pitchFamily="2" charset="0"/>
              </a:defRPr>
            </a:lvl6pPr>
            <a:lvl7pPr marL="2939110" indent="-226085" fontAlgn="base">
              <a:spcBef>
                <a:spcPct val="0"/>
              </a:spcBef>
              <a:spcAft>
                <a:spcPct val="0"/>
              </a:spcAft>
              <a:defRPr>
                <a:solidFill>
                  <a:schemeClr val="tx1"/>
                </a:solidFill>
                <a:latin typeface="Insight screen" panose="02010605030100020000" pitchFamily="2" charset="0"/>
              </a:defRPr>
            </a:lvl7pPr>
            <a:lvl8pPr marL="3391281" indent="-226085" fontAlgn="base">
              <a:spcBef>
                <a:spcPct val="0"/>
              </a:spcBef>
              <a:spcAft>
                <a:spcPct val="0"/>
              </a:spcAft>
              <a:defRPr>
                <a:solidFill>
                  <a:schemeClr val="tx1"/>
                </a:solidFill>
                <a:latin typeface="Insight screen" panose="02010605030100020000" pitchFamily="2" charset="0"/>
              </a:defRPr>
            </a:lvl8pPr>
            <a:lvl9pPr marL="3843452" indent="-226085" fontAlgn="base">
              <a:spcBef>
                <a:spcPct val="0"/>
              </a:spcBef>
              <a:spcAft>
                <a:spcPct val="0"/>
              </a:spcAft>
              <a:defRPr>
                <a:solidFill>
                  <a:schemeClr val="tx1"/>
                </a:solidFill>
                <a:latin typeface="Insight screen" panose="02010605030100020000" pitchFamily="2" charset="0"/>
              </a:defRPr>
            </a:lvl9pPr>
          </a:lstStyle>
          <a:p>
            <a:pPr fontAlgn="base">
              <a:spcBef>
                <a:spcPct val="0"/>
              </a:spcBef>
              <a:spcAft>
                <a:spcPct val="0"/>
              </a:spcAft>
            </a:pPr>
            <a:fld id="{6425D43F-B701-4F35-8717-5FE8F9670711}" type="slidenum">
              <a:rPr lang="it-IT" altLang="it-IT">
                <a:latin typeface="Calibri" panose="020F0502020204030204" pitchFamily="34" charset="0"/>
              </a:rPr>
              <a:pPr fontAlgn="base">
                <a:spcBef>
                  <a:spcPct val="0"/>
                </a:spcBef>
                <a:spcAft>
                  <a:spcPct val="0"/>
                </a:spcAft>
              </a:pPr>
              <a:t>11</a:t>
            </a:fld>
            <a:endParaRPr lang="it-IT" altLang="it-IT">
              <a:latin typeface="Calibri" panose="020F0502020204030204" pitchFamily="34" charset="0"/>
            </a:endParaRPr>
          </a:p>
        </p:txBody>
      </p:sp>
    </p:spTree>
    <p:extLst>
      <p:ext uri="{BB962C8B-B14F-4D97-AF65-F5344CB8AC3E}">
        <p14:creationId xmlns:p14="http://schemas.microsoft.com/office/powerpoint/2010/main" val="11980868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VCT_Marker_ID_4" hidden="1"/>
          <p:cNvSpPr/>
          <p:nvPr>
            <p:custDataLst>
              <p:tags r:id="rId1"/>
            </p:custDataLst>
          </p:nvPr>
        </p:nvSpPr>
        <p:spPr bwMode="gray">
          <a:xfrm>
            <a:off x="1270001" y="95280"/>
            <a:ext cx="127000" cy="9527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charset="0"/>
              <a:buNone/>
              <a:defRPr/>
            </a:pPr>
            <a:endParaRPr lang="en-US" sz="1200" dirty="0">
              <a:solidFill>
                <a:srgbClr val="000000"/>
              </a:solidFill>
              <a:latin typeface="Arial" charset="0"/>
            </a:endParaRPr>
          </a:p>
        </p:txBody>
      </p:sp>
      <p:sp>
        <p:nvSpPr>
          <p:cNvPr id="5" name="VCT_Backup_ID_27806" hidden="1"/>
          <p:cNvSpPr txBox="1">
            <a:spLocks noChangeArrowheads="1"/>
          </p:cNvSpPr>
          <p:nvPr userDrawn="1">
            <p:custDataLst>
              <p:tags r:id="rId2"/>
            </p:custDataLst>
          </p:nvPr>
        </p:nvSpPr>
        <p:spPr bwMode="gray">
          <a:xfrm>
            <a:off x="323850" y="1654290"/>
            <a:ext cx="8496300" cy="11886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algn="l">
              <a:spcBef>
                <a:spcPct val="0"/>
              </a:spcBef>
              <a:defRPr>
                <a:solidFill>
                  <a:schemeClr val="tx1"/>
                </a:solidFill>
                <a:latin typeface="Arial Unicode MS" pitchFamily="34" charset="-128"/>
              </a:defRPr>
            </a:lvl1pPr>
            <a:lvl2pPr algn="l">
              <a:spcBef>
                <a:spcPct val="0"/>
              </a:spcBef>
              <a:defRPr>
                <a:solidFill>
                  <a:schemeClr val="tx1"/>
                </a:solidFill>
                <a:latin typeface="Arial Unicode MS" pitchFamily="34" charset="-128"/>
              </a:defRPr>
            </a:lvl2pPr>
            <a:lvl3pPr algn="l">
              <a:spcBef>
                <a:spcPct val="0"/>
              </a:spcBef>
              <a:defRPr>
                <a:solidFill>
                  <a:schemeClr val="tx1"/>
                </a:solidFill>
                <a:latin typeface="Arial Unicode MS" pitchFamily="34" charset="-128"/>
              </a:defRPr>
            </a:lvl3pPr>
            <a:lvl4pPr algn="l">
              <a:spcBef>
                <a:spcPct val="0"/>
              </a:spcBef>
              <a:defRPr>
                <a:solidFill>
                  <a:schemeClr val="tx1"/>
                </a:solidFill>
                <a:latin typeface="Arial Unicode MS" pitchFamily="34" charset="-128"/>
              </a:defRPr>
            </a:lvl4pPr>
            <a:lvl5pPr algn="l">
              <a:spcBef>
                <a:spcPct val="0"/>
              </a:spcBef>
              <a:defRPr>
                <a:solidFill>
                  <a:schemeClr val="tx1"/>
                </a:solidFill>
                <a:latin typeface="Arial Unicode MS" pitchFamily="34" charset="-128"/>
              </a:defRPr>
            </a:lvl5pPr>
            <a:lvl6pPr marL="457200" fontAlgn="base">
              <a:spcBef>
                <a:spcPct val="0"/>
              </a:spcBef>
              <a:spcAft>
                <a:spcPct val="0"/>
              </a:spcAft>
              <a:defRPr>
                <a:solidFill>
                  <a:schemeClr val="tx1"/>
                </a:solidFill>
                <a:latin typeface="Arial Unicode MS" pitchFamily="34" charset="-128"/>
              </a:defRPr>
            </a:lvl6pPr>
            <a:lvl7pPr marL="914400" fontAlgn="base">
              <a:spcBef>
                <a:spcPct val="0"/>
              </a:spcBef>
              <a:spcAft>
                <a:spcPct val="0"/>
              </a:spcAft>
              <a:defRPr>
                <a:solidFill>
                  <a:schemeClr val="tx1"/>
                </a:solidFill>
                <a:latin typeface="Arial Unicode MS" pitchFamily="34" charset="-128"/>
              </a:defRPr>
            </a:lvl7pPr>
            <a:lvl8pPr marL="1371600" fontAlgn="base">
              <a:spcBef>
                <a:spcPct val="0"/>
              </a:spcBef>
              <a:spcAft>
                <a:spcPct val="0"/>
              </a:spcAft>
              <a:defRPr>
                <a:solidFill>
                  <a:schemeClr val="tx1"/>
                </a:solidFill>
                <a:latin typeface="Arial Unicode MS" pitchFamily="34" charset="-128"/>
              </a:defRPr>
            </a:lvl8pPr>
            <a:lvl9pPr marL="1828800" fontAlgn="base">
              <a:spcBef>
                <a:spcPct val="0"/>
              </a:spcBef>
              <a:spcAft>
                <a:spcPct val="0"/>
              </a:spcAft>
              <a:defRPr>
                <a:solidFill>
                  <a:schemeClr val="tx1"/>
                </a:solidFill>
                <a:latin typeface="Arial Unicode MS" pitchFamily="34" charset="-128"/>
              </a:defRPr>
            </a:lvl9pPr>
          </a:lstStyle>
          <a:p>
            <a:pPr eaLnBrk="1" hangingPunct="1">
              <a:buFont typeface="Arial" charset="0"/>
              <a:buNone/>
              <a:defRPr/>
            </a:pPr>
            <a:r>
              <a:rPr lang="en-US" sz="2850" dirty="0">
                <a:solidFill>
                  <a:srgbClr val="000000"/>
                </a:solidFill>
                <a:latin typeface="Arial" charset="0"/>
                <a:cs typeface="Arial" charset="0"/>
              </a:rPr>
              <a:t>Click to edit Master title style</a:t>
            </a:r>
          </a:p>
        </p:txBody>
      </p:sp>
      <p:sp>
        <p:nvSpPr>
          <p:cNvPr id="6" name="VCT_Backup_ID_27807" hidden="1"/>
          <p:cNvSpPr txBox="1">
            <a:spLocks noChangeArrowheads="1"/>
          </p:cNvSpPr>
          <p:nvPr userDrawn="1">
            <p:custDataLst>
              <p:tags r:id="rId3"/>
            </p:custDataLst>
          </p:nvPr>
        </p:nvSpPr>
        <p:spPr bwMode="gray">
          <a:xfrm>
            <a:off x="323850" y="2896495"/>
            <a:ext cx="8496300" cy="1080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3500" rIns="0" bIns="0"/>
          <a:lstStyle>
            <a:lvl1pPr algn="l">
              <a:spcBef>
                <a:spcPct val="0"/>
              </a:spcBef>
              <a:defRPr>
                <a:solidFill>
                  <a:schemeClr val="tx1"/>
                </a:solidFill>
                <a:latin typeface="Arial Unicode MS" pitchFamily="34" charset="-128"/>
              </a:defRPr>
            </a:lvl1pPr>
            <a:lvl2pPr marL="1588" algn="l">
              <a:spcBef>
                <a:spcPct val="0"/>
              </a:spcBef>
              <a:defRPr>
                <a:solidFill>
                  <a:schemeClr val="tx1"/>
                </a:solidFill>
                <a:latin typeface="Arial Unicode MS" pitchFamily="34" charset="-128"/>
              </a:defRPr>
            </a:lvl2pPr>
            <a:lvl3pPr marL="3175" algn="l">
              <a:spcBef>
                <a:spcPct val="0"/>
              </a:spcBef>
              <a:defRPr>
                <a:solidFill>
                  <a:schemeClr val="tx1"/>
                </a:solidFill>
                <a:latin typeface="Arial Unicode MS" pitchFamily="34" charset="-128"/>
              </a:defRPr>
            </a:lvl3pPr>
            <a:lvl4pPr marL="4763" algn="l">
              <a:spcBef>
                <a:spcPct val="0"/>
              </a:spcBef>
              <a:defRPr>
                <a:solidFill>
                  <a:schemeClr val="tx1"/>
                </a:solidFill>
                <a:latin typeface="Arial Unicode MS" pitchFamily="34" charset="-128"/>
              </a:defRPr>
            </a:lvl4pPr>
            <a:lvl5pPr marL="6350" algn="l">
              <a:spcBef>
                <a:spcPct val="0"/>
              </a:spcBef>
              <a:defRPr>
                <a:solidFill>
                  <a:schemeClr val="tx1"/>
                </a:solidFill>
                <a:latin typeface="Arial Unicode MS" pitchFamily="34" charset="-128"/>
              </a:defRPr>
            </a:lvl5pPr>
            <a:lvl6pPr marL="463550" fontAlgn="base">
              <a:spcBef>
                <a:spcPct val="0"/>
              </a:spcBef>
              <a:spcAft>
                <a:spcPct val="0"/>
              </a:spcAft>
              <a:defRPr>
                <a:solidFill>
                  <a:schemeClr val="tx1"/>
                </a:solidFill>
                <a:latin typeface="Arial Unicode MS" pitchFamily="34" charset="-128"/>
              </a:defRPr>
            </a:lvl6pPr>
            <a:lvl7pPr marL="920750" fontAlgn="base">
              <a:spcBef>
                <a:spcPct val="0"/>
              </a:spcBef>
              <a:spcAft>
                <a:spcPct val="0"/>
              </a:spcAft>
              <a:defRPr>
                <a:solidFill>
                  <a:schemeClr val="tx1"/>
                </a:solidFill>
                <a:latin typeface="Arial Unicode MS" pitchFamily="34" charset="-128"/>
              </a:defRPr>
            </a:lvl7pPr>
            <a:lvl8pPr marL="1377950" fontAlgn="base">
              <a:spcBef>
                <a:spcPct val="0"/>
              </a:spcBef>
              <a:spcAft>
                <a:spcPct val="0"/>
              </a:spcAft>
              <a:defRPr>
                <a:solidFill>
                  <a:schemeClr val="tx1"/>
                </a:solidFill>
                <a:latin typeface="Arial Unicode MS" pitchFamily="34" charset="-128"/>
              </a:defRPr>
            </a:lvl8pPr>
            <a:lvl9pPr marL="1835150" fontAlgn="base">
              <a:spcBef>
                <a:spcPct val="0"/>
              </a:spcBef>
              <a:spcAft>
                <a:spcPct val="0"/>
              </a:spcAft>
              <a:defRPr>
                <a:solidFill>
                  <a:schemeClr val="tx1"/>
                </a:solidFill>
                <a:latin typeface="Arial Unicode MS" pitchFamily="34" charset="-128"/>
              </a:defRPr>
            </a:lvl9pPr>
          </a:lstStyle>
          <a:p>
            <a:pPr eaLnBrk="1" hangingPunct="1">
              <a:spcBef>
                <a:spcPct val="20000"/>
              </a:spcBef>
              <a:buFont typeface="Arial" charset="0"/>
              <a:buNone/>
              <a:defRPr/>
            </a:pPr>
            <a:r>
              <a:rPr lang="en-US" sz="1500" dirty="0">
                <a:solidFill>
                  <a:srgbClr val="000000"/>
                </a:solidFill>
                <a:latin typeface="Arial" charset="0"/>
                <a:cs typeface="Arial" charset="0"/>
              </a:rPr>
              <a:t>Click to edit Master subtitle style</a:t>
            </a:r>
          </a:p>
        </p:txBody>
      </p:sp>
      <p:sp>
        <p:nvSpPr>
          <p:cNvPr id="27651" name="Title Placeholder 1"/>
          <p:cNvSpPr>
            <a:spLocks noGrp="1"/>
          </p:cNvSpPr>
          <p:nvPr>
            <p:ph type="ctrTitle"/>
          </p:nvPr>
        </p:nvSpPr>
        <p:spPr>
          <a:xfrm>
            <a:off x="323850" y="1654290"/>
            <a:ext cx="8496300" cy="1188611"/>
          </a:xfrm>
        </p:spPr>
        <p:txBody>
          <a:bodyPr/>
          <a:lstStyle>
            <a:lvl1pPr>
              <a:defRPr sz="2850" smtClean="0">
                <a:solidFill>
                  <a:schemeClr val="tx2"/>
                </a:solidFill>
              </a:defRPr>
            </a:lvl1pPr>
          </a:lstStyle>
          <a:p>
            <a:pPr lvl="0"/>
            <a:r>
              <a:rPr lang="it-IT" noProof="0" smtClean="0"/>
              <a:t>Fare clic per modificare lo stile del titolo</a:t>
            </a:r>
          </a:p>
        </p:txBody>
      </p:sp>
      <p:sp>
        <p:nvSpPr>
          <p:cNvPr id="27652" name="Text Placeholder 2"/>
          <p:cNvSpPr>
            <a:spLocks noGrp="1"/>
          </p:cNvSpPr>
          <p:nvPr>
            <p:ph type="subTitle" idx="1"/>
          </p:nvPr>
        </p:nvSpPr>
        <p:spPr>
          <a:xfrm>
            <a:off x="323850" y="2896495"/>
            <a:ext cx="8496300" cy="1080231"/>
          </a:xfrm>
        </p:spPr>
        <p:txBody>
          <a:bodyPr/>
          <a:lstStyle>
            <a:lvl1pPr>
              <a:spcBef>
                <a:spcPct val="20000"/>
              </a:spcBef>
              <a:defRPr sz="1500" smtClean="0"/>
            </a:lvl1pPr>
          </a:lstStyle>
          <a:p>
            <a:pPr lvl="0"/>
            <a:r>
              <a:rPr lang="it-IT" noProof="0" smtClean="0"/>
              <a:t>Fare clic per modificare lo stile del sottotitolo dello schema</a:t>
            </a:r>
          </a:p>
        </p:txBody>
      </p:sp>
      <p:pic>
        <p:nvPicPr>
          <p:cNvPr id="8"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gray">
          <a:xfrm>
            <a:off x="8507659" y="127819"/>
            <a:ext cx="57626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092280" y="127819"/>
            <a:ext cx="1224136" cy="543411"/>
          </a:xfrm>
          <a:prstGeom prst="rect">
            <a:avLst/>
          </a:prstGeom>
          <a:noFill/>
        </p:spPr>
      </p:pic>
    </p:spTree>
    <p:extLst>
      <p:ext uri="{BB962C8B-B14F-4D97-AF65-F5344CB8AC3E}">
        <p14:creationId xmlns:p14="http://schemas.microsoft.com/office/powerpoint/2010/main" val="38034797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323529" y="789796"/>
            <a:ext cx="8496944" cy="1174903"/>
          </a:xfrm>
        </p:spPr>
        <p:txBody>
          <a:bodyPr>
            <a:spAutoFit/>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vl6pPr>
              <a:defRPr>
                <a:latin typeface="Arial" pitchFamily="34" charset="0"/>
                <a:cs typeface="Arial" pitchFamily="34" charset="0"/>
              </a:defRPr>
            </a:lvl6pPr>
            <a:lvl7pPr>
              <a:defRPr>
                <a:latin typeface="Arial" pitchFamily="34" charset="0"/>
                <a:cs typeface="Arial" pitchFamily="34" charset="0"/>
              </a:defRPr>
            </a:lvl7pPr>
            <a:lvl8pPr>
              <a:defRPr>
                <a:latin typeface="Arial" pitchFamily="34" charset="0"/>
                <a:cs typeface="Arial" pitchFamily="34" charset="0"/>
              </a:defRPr>
            </a:lvl8pPr>
            <a:lvl9pPr>
              <a:defRPr>
                <a:latin typeface="Arial" pitchFamily="34" charset="0"/>
                <a:cs typeface="Arial" pitchFamily="34" charset="0"/>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Title 3"/>
          <p:cNvSpPr>
            <a:spLocks noGrp="1"/>
          </p:cNvSpPr>
          <p:nvPr>
            <p:ph type="title"/>
          </p:nvPr>
        </p:nvSpPr>
        <p:spPr bwMode="gray"/>
        <p:txBody>
          <a:bodyPr/>
          <a:lstStyle>
            <a:lvl1pPr>
              <a:defRPr>
                <a:latin typeface="Arial" pitchFamily="34" charset="0"/>
              </a:defRPr>
            </a:lvl1pPr>
          </a:lstStyle>
          <a:p>
            <a:r>
              <a:rPr lang="it-IT" smtClean="0"/>
              <a:t>Fare clic per modificare lo stile del titolo</a:t>
            </a:r>
            <a:endParaRPr lang="en-GB" dirty="0"/>
          </a:p>
        </p:txBody>
      </p:sp>
    </p:spTree>
    <p:extLst>
      <p:ext uri="{BB962C8B-B14F-4D97-AF65-F5344CB8AC3E}">
        <p14:creationId xmlns:p14="http://schemas.microsoft.com/office/powerpoint/2010/main" val="354596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6" name="Title 5"/>
          <p:cNvSpPr>
            <a:spLocks noGrp="1"/>
          </p:cNvSpPr>
          <p:nvPr>
            <p:ph type="title"/>
          </p:nvPr>
        </p:nvSpPr>
        <p:spPr bwMode="gray"/>
        <p:txBody>
          <a:bodyPr/>
          <a:lstStyle/>
          <a:p>
            <a:r>
              <a:rPr lang="it-IT" noProof="0" smtClean="0"/>
              <a:t>Fare clic per modificare lo stile del titolo</a:t>
            </a:r>
            <a:endParaRPr lang="it-IT" noProof="0"/>
          </a:p>
        </p:txBody>
      </p:sp>
    </p:spTree>
    <p:extLst>
      <p:ext uri="{BB962C8B-B14F-4D97-AF65-F5344CB8AC3E}">
        <p14:creationId xmlns:p14="http://schemas.microsoft.com/office/powerpoint/2010/main" val="3573869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323529" y="789796"/>
            <a:ext cx="8496944" cy="3997678"/>
          </a:xfrm>
        </p:spPr>
        <p:txBody>
          <a:bodyPr/>
          <a:lstStyle>
            <a:lvl2pPr marL="1191" indent="-1191">
              <a:spcAft>
                <a:spcPts val="0"/>
              </a:spcAft>
              <a:defRPr/>
            </a:lvl2p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4" name="Title 3"/>
          <p:cNvSpPr>
            <a:spLocks noGrp="1"/>
          </p:cNvSpPr>
          <p:nvPr>
            <p:ph type="title"/>
          </p:nvPr>
        </p:nvSpPr>
        <p:spPr bwMode="gray"/>
        <p:txBody>
          <a:bodyPr/>
          <a:lstStyle>
            <a:lvl1pPr>
              <a:defRPr/>
            </a:lvl1pPr>
          </a:lstStyle>
          <a:p>
            <a:r>
              <a:rPr lang="it-IT" noProof="0" smtClean="0"/>
              <a:t>Fare clic per modificare lo stile del titolo</a:t>
            </a:r>
            <a:endParaRPr lang="it-IT" noProof="0"/>
          </a:p>
        </p:txBody>
      </p:sp>
    </p:spTree>
    <p:extLst>
      <p:ext uri="{BB962C8B-B14F-4D97-AF65-F5344CB8AC3E}">
        <p14:creationId xmlns:p14="http://schemas.microsoft.com/office/powerpoint/2010/main" val="164901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acts with Pictures">
    <p:spTree>
      <p:nvGrpSpPr>
        <p:cNvPr id="1" name=""/>
        <p:cNvGrpSpPr/>
        <p:nvPr/>
      </p:nvGrpSpPr>
      <p:grpSpPr>
        <a:xfrm>
          <a:off x="0" y="0"/>
          <a:ext cx="0" cy="0"/>
          <a:chOff x="0" y="0"/>
          <a:chExt cx="0" cy="0"/>
        </a:xfrm>
      </p:grpSpPr>
      <p:sp>
        <p:nvSpPr>
          <p:cNvPr id="5" name="Picture Placeholder 4"/>
          <p:cNvSpPr>
            <a:spLocks noGrp="1"/>
          </p:cNvSpPr>
          <p:nvPr>
            <p:ph type="pic" sz="quarter" idx="15"/>
          </p:nvPr>
        </p:nvSpPr>
        <p:spPr bwMode="gray">
          <a:xfrm>
            <a:off x="323528" y="2302431"/>
            <a:ext cx="1296144" cy="1458612"/>
          </a:xfrm>
        </p:spPr>
        <p:txBody>
          <a:bodyPr rtlCol="0">
            <a:noAutofit/>
          </a:bodyPr>
          <a:lstStyle>
            <a:lvl1pPr marL="0" indent="0">
              <a:buNone/>
              <a:defRPr/>
            </a:lvl1pPr>
          </a:lstStyle>
          <a:p>
            <a:pPr lvl="0"/>
            <a:r>
              <a:rPr lang="it-IT" noProof="0" dirty="0" smtClean="0"/>
              <a:t>Fare clic sull'icona per inserire un'immagine</a:t>
            </a:r>
            <a:endParaRPr lang="it-IT" noProof="0" dirty="0"/>
          </a:p>
        </p:txBody>
      </p:sp>
      <p:sp>
        <p:nvSpPr>
          <p:cNvPr id="13" name="Picture Placeholder 4"/>
          <p:cNvSpPr>
            <a:spLocks noGrp="1"/>
          </p:cNvSpPr>
          <p:nvPr>
            <p:ph type="pic" sz="quarter" idx="16"/>
          </p:nvPr>
        </p:nvSpPr>
        <p:spPr bwMode="gray">
          <a:xfrm>
            <a:off x="4644009" y="2302431"/>
            <a:ext cx="1296144" cy="1458612"/>
          </a:xfrm>
        </p:spPr>
        <p:txBody>
          <a:bodyPr rtlCol="0">
            <a:noAutofit/>
          </a:bodyPr>
          <a:lstStyle>
            <a:lvl1pPr marL="0" indent="0">
              <a:buNone/>
              <a:defRPr/>
            </a:lvl1pPr>
          </a:lstStyle>
          <a:p>
            <a:pPr lvl="0"/>
            <a:r>
              <a:rPr lang="it-IT" noProof="0" dirty="0" smtClean="0"/>
              <a:t>Fare clic sull'icona per inserire un'immagine</a:t>
            </a:r>
            <a:endParaRPr lang="it-IT" noProof="0" dirty="0"/>
          </a:p>
        </p:txBody>
      </p:sp>
      <p:sp>
        <p:nvSpPr>
          <p:cNvPr id="14" name="Text Placeholder 3"/>
          <p:cNvSpPr>
            <a:spLocks noGrp="1"/>
          </p:cNvSpPr>
          <p:nvPr>
            <p:ph type="body" sz="quarter" idx="18"/>
          </p:nvPr>
        </p:nvSpPr>
        <p:spPr bwMode="gray">
          <a:xfrm>
            <a:off x="1763690" y="3274840"/>
            <a:ext cx="2736303" cy="162068"/>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15" name="Text Placeholder 3"/>
          <p:cNvSpPr>
            <a:spLocks noGrp="1"/>
          </p:cNvSpPr>
          <p:nvPr>
            <p:ph type="body" sz="quarter" idx="19"/>
          </p:nvPr>
        </p:nvSpPr>
        <p:spPr bwMode="gray">
          <a:xfrm>
            <a:off x="1763688" y="2950703"/>
            <a:ext cx="2736304" cy="162068"/>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16" name="Text Placeholder 3"/>
          <p:cNvSpPr>
            <a:spLocks noGrp="1"/>
          </p:cNvSpPr>
          <p:nvPr>
            <p:ph type="body" sz="quarter" idx="20"/>
          </p:nvPr>
        </p:nvSpPr>
        <p:spPr bwMode="gray">
          <a:xfrm>
            <a:off x="1763688" y="2302425"/>
            <a:ext cx="2736304" cy="648279"/>
          </a:xfrm>
        </p:spPr>
        <p:txBody>
          <a:bodyPr tIns="0" anchor="b"/>
          <a:lstStyle>
            <a:lvl1pPr marL="0" indent="0">
              <a:spcBef>
                <a:spcPts val="0"/>
              </a:spcBef>
              <a:spcAft>
                <a:spcPts val="0"/>
              </a:spcAft>
              <a:buFontTx/>
              <a:buNone/>
              <a:defRPr sz="1050"/>
            </a:lvl1pPr>
            <a:lvl2pPr marL="0" indent="0">
              <a:spcBef>
                <a:spcPts val="0"/>
              </a:spcBef>
              <a:spcAft>
                <a:spcPts val="0"/>
              </a:spcAft>
              <a:buNone/>
              <a:defRPr sz="1050"/>
            </a:lvl2pPr>
            <a:lvl3pPr marL="0" indent="0" algn="l">
              <a:spcBef>
                <a:spcPts val="0"/>
              </a:spcBef>
              <a:spcAft>
                <a:spcPts val="0"/>
              </a:spcAft>
              <a:buFontTx/>
              <a:buNone/>
              <a:tabLst>
                <a:tab pos="472679" algn="l"/>
              </a:tabLst>
              <a:defRPr sz="1050"/>
            </a:lvl3pPr>
            <a:lvl4pPr marL="0" indent="0" algn="l">
              <a:spcBef>
                <a:spcPts val="0"/>
              </a:spcBef>
              <a:spcAft>
                <a:spcPts val="0"/>
              </a:spcAft>
              <a:buFontTx/>
              <a:buNone/>
              <a:defRPr sz="1050">
                <a:solidFill>
                  <a:schemeClr val="tx1"/>
                </a:solidFill>
              </a:defRPr>
            </a:lvl4pPr>
            <a:lvl5pPr marL="0" indent="0" algn="l">
              <a:spcBef>
                <a:spcPts val="0"/>
              </a:spcBef>
              <a:spcAft>
                <a:spcPts val="0"/>
              </a:spcAft>
              <a:buFontTx/>
              <a:buNone/>
              <a:defRPr sz="1050" b="0"/>
            </a:lvl5pPr>
            <a:lvl6pPr marL="0" indent="0" algn="l">
              <a:spcBef>
                <a:spcPts val="0"/>
              </a:spcBef>
              <a:spcAft>
                <a:spcPts val="0"/>
              </a:spcAft>
              <a:buFontTx/>
              <a:buNone/>
              <a:defRPr sz="1050"/>
            </a:lvl6pPr>
            <a:lvl7pPr marL="0" indent="0" algn="l">
              <a:spcBef>
                <a:spcPts val="0"/>
              </a:spcBef>
              <a:spcAft>
                <a:spcPts val="0"/>
              </a:spcAft>
              <a:buFontTx/>
              <a:buNone/>
              <a:defRPr sz="1050"/>
            </a:lvl7pPr>
            <a:lvl8pPr marL="0" indent="0" algn="l">
              <a:spcBef>
                <a:spcPts val="0"/>
              </a:spcBef>
              <a:spcAft>
                <a:spcPts val="0"/>
              </a:spcAft>
              <a:buFontTx/>
              <a:buNone/>
              <a:defRPr sz="1050"/>
            </a:lvl8pPr>
            <a:lvl9pPr marL="0" indent="0" algn="l">
              <a:spcBef>
                <a:spcPts val="0"/>
              </a:spcBef>
              <a:spcAft>
                <a:spcPts val="0"/>
              </a:spcAft>
              <a:buFontTx/>
              <a:buNone/>
              <a:defRPr sz="1050"/>
            </a:lvl9pPr>
          </a:lstStyle>
          <a:p>
            <a:pPr lvl="0"/>
            <a:r>
              <a:rPr lang="it-IT" noProof="0" smtClean="0"/>
              <a:t>Fare clic per modificare stili del testo dello schema</a:t>
            </a:r>
          </a:p>
        </p:txBody>
      </p:sp>
      <p:sp>
        <p:nvSpPr>
          <p:cNvPr id="22" name="Text Placeholder 3"/>
          <p:cNvSpPr>
            <a:spLocks noGrp="1"/>
          </p:cNvSpPr>
          <p:nvPr>
            <p:ph type="body" sz="quarter" idx="26"/>
          </p:nvPr>
        </p:nvSpPr>
        <p:spPr bwMode="gray">
          <a:xfrm>
            <a:off x="1763688" y="3436907"/>
            <a:ext cx="2736304" cy="162068"/>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23" name="Text Placeholder 3"/>
          <p:cNvSpPr>
            <a:spLocks noGrp="1"/>
          </p:cNvSpPr>
          <p:nvPr>
            <p:ph type="body" sz="quarter" idx="27"/>
          </p:nvPr>
        </p:nvSpPr>
        <p:spPr bwMode="gray">
          <a:xfrm>
            <a:off x="1763768" y="3598975"/>
            <a:ext cx="2736226" cy="161310"/>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24" name="Text Placeholder 3"/>
          <p:cNvSpPr>
            <a:spLocks noGrp="1"/>
          </p:cNvSpPr>
          <p:nvPr>
            <p:ph type="body" sz="quarter" idx="28"/>
          </p:nvPr>
        </p:nvSpPr>
        <p:spPr bwMode="gray">
          <a:xfrm>
            <a:off x="6084168" y="3274841"/>
            <a:ext cx="2736304" cy="162067"/>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25" name="Text Placeholder 3"/>
          <p:cNvSpPr>
            <a:spLocks noGrp="1"/>
          </p:cNvSpPr>
          <p:nvPr>
            <p:ph type="body" sz="quarter" idx="29"/>
          </p:nvPr>
        </p:nvSpPr>
        <p:spPr bwMode="gray">
          <a:xfrm>
            <a:off x="6084168" y="2950703"/>
            <a:ext cx="2736304" cy="162068"/>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26" name="Text Placeholder 3"/>
          <p:cNvSpPr>
            <a:spLocks noGrp="1"/>
          </p:cNvSpPr>
          <p:nvPr>
            <p:ph type="body" sz="quarter" idx="30"/>
          </p:nvPr>
        </p:nvSpPr>
        <p:spPr bwMode="gray">
          <a:xfrm>
            <a:off x="6084168" y="2302431"/>
            <a:ext cx="2736304" cy="648272"/>
          </a:xfrm>
        </p:spPr>
        <p:txBody>
          <a:bodyPr tIns="0" anchor="b"/>
          <a:lstStyle>
            <a:lvl1pPr marL="0" indent="0">
              <a:spcBef>
                <a:spcPts val="0"/>
              </a:spcBef>
              <a:spcAft>
                <a:spcPts val="0"/>
              </a:spcAft>
              <a:buFontTx/>
              <a:buNone/>
              <a:defRPr sz="1050"/>
            </a:lvl1pPr>
            <a:lvl2pPr marL="0" indent="0">
              <a:spcBef>
                <a:spcPts val="0"/>
              </a:spcBef>
              <a:spcAft>
                <a:spcPts val="0"/>
              </a:spcAft>
              <a:buNone/>
              <a:defRPr sz="1050"/>
            </a:lvl2pPr>
            <a:lvl3pPr marL="0" indent="0" algn="l">
              <a:spcBef>
                <a:spcPts val="0"/>
              </a:spcBef>
              <a:spcAft>
                <a:spcPts val="0"/>
              </a:spcAft>
              <a:buFontTx/>
              <a:buNone/>
              <a:tabLst>
                <a:tab pos="472679" algn="l"/>
              </a:tabLst>
              <a:defRPr sz="1050"/>
            </a:lvl3pPr>
            <a:lvl4pPr marL="0" indent="0" algn="l">
              <a:spcBef>
                <a:spcPts val="0"/>
              </a:spcBef>
              <a:spcAft>
                <a:spcPts val="0"/>
              </a:spcAft>
              <a:buFontTx/>
              <a:buNone/>
              <a:defRPr sz="1050">
                <a:solidFill>
                  <a:schemeClr val="tx1"/>
                </a:solidFill>
              </a:defRPr>
            </a:lvl4pPr>
            <a:lvl5pPr marL="0" indent="0" algn="l">
              <a:spcBef>
                <a:spcPts val="0"/>
              </a:spcBef>
              <a:spcAft>
                <a:spcPts val="0"/>
              </a:spcAft>
              <a:buFontTx/>
              <a:buNone/>
              <a:defRPr sz="1050" b="0"/>
            </a:lvl5pPr>
            <a:lvl6pPr marL="0" indent="0" algn="l">
              <a:spcBef>
                <a:spcPts val="0"/>
              </a:spcBef>
              <a:spcAft>
                <a:spcPts val="0"/>
              </a:spcAft>
              <a:buFontTx/>
              <a:buNone/>
              <a:defRPr sz="1050"/>
            </a:lvl6pPr>
            <a:lvl7pPr marL="0" indent="0" algn="l">
              <a:spcBef>
                <a:spcPts val="0"/>
              </a:spcBef>
              <a:spcAft>
                <a:spcPts val="0"/>
              </a:spcAft>
              <a:buFontTx/>
              <a:buNone/>
              <a:defRPr sz="1050"/>
            </a:lvl7pPr>
            <a:lvl8pPr marL="0" indent="0" algn="l">
              <a:spcBef>
                <a:spcPts val="0"/>
              </a:spcBef>
              <a:spcAft>
                <a:spcPts val="0"/>
              </a:spcAft>
              <a:buFontTx/>
              <a:buNone/>
              <a:defRPr sz="1050"/>
            </a:lvl8pPr>
            <a:lvl9pPr marL="0" indent="0" algn="l">
              <a:spcBef>
                <a:spcPts val="0"/>
              </a:spcBef>
              <a:spcAft>
                <a:spcPts val="0"/>
              </a:spcAft>
              <a:buFontTx/>
              <a:buNone/>
              <a:defRPr sz="1050"/>
            </a:lvl9pPr>
          </a:lstStyle>
          <a:p>
            <a:pPr lvl="0"/>
            <a:r>
              <a:rPr lang="it-IT" noProof="0" smtClean="0"/>
              <a:t>Fare clic per modificare stili del testo dello schema</a:t>
            </a:r>
          </a:p>
        </p:txBody>
      </p:sp>
      <p:sp>
        <p:nvSpPr>
          <p:cNvPr id="27" name="Text Placeholder 3"/>
          <p:cNvSpPr>
            <a:spLocks noGrp="1"/>
          </p:cNvSpPr>
          <p:nvPr>
            <p:ph type="body" sz="quarter" idx="31"/>
          </p:nvPr>
        </p:nvSpPr>
        <p:spPr bwMode="gray">
          <a:xfrm>
            <a:off x="6084168" y="3436907"/>
            <a:ext cx="2736304" cy="162068"/>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28" name="Text Placeholder 3"/>
          <p:cNvSpPr>
            <a:spLocks noGrp="1"/>
          </p:cNvSpPr>
          <p:nvPr>
            <p:ph type="body" sz="quarter" idx="32"/>
          </p:nvPr>
        </p:nvSpPr>
        <p:spPr bwMode="gray">
          <a:xfrm>
            <a:off x="6084168" y="3598975"/>
            <a:ext cx="2736304" cy="162068"/>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4" name="Title 3"/>
          <p:cNvSpPr>
            <a:spLocks noGrp="1"/>
          </p:cNvSpPr>
          <p:nvPr>
            <p:ph type="title"/>
          </p:nvPr>
        </p:nvSpPr>
        <p:spPr bwMode="gray"/>
        <p:txBody>
          <a:bodyPr/>
          <a:lstStyle/>
          <a:p>
            <a:r>
              <a:rPr lang="it-IT" noProof="0" smtClean="0"/>
              <a:t>Fare clic per modificare lo stile del titolo</a:t>
            </a:r>
            <a:endParaRPr lang="it-IT" noProof="0"/>
          </a:p>
        </p:txBody>
      </p:sp>
    </p:spTree>
    <p:extLst>
      <p:ext uri="{BB962C8B-B14F-4D97-AF65-F5344CB8AC3E}">
        <p14:creationId xmlns:p14="http://schemas.microsoft.com/office/powerpoint/2010/main" val="564897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ur Contacts with Pictures">
    <p:spTree>
      <p:nvGrpSpPr>
        <p:cNvPr id="1" name=""/>
        <p:cNvGrpSpPr/>
        <p:nvPr/>
      </p:nvGrpSpPr>
      <p:grpSpPr>
        <a:xfrm>
          <a:off x="0" y="0"/>
          <a:ext cx="0" cy="0"/>
          <a:chOff x="0" y="0"/>
          <a:chExt cx="0" cy="0"/>
        </a:xfrm>
      </p:grpSpPr>
      <p:sp>
        <p:nvSpPr>
          <p:cNvPr id="44" name="Picture Placeholder 4"/>
          <p:cNvSpPr>
            <a:spLocks noGrp="1"/>
          </p:cNvSpPr>
          <p:nvPr>
            <p:ph type="pic" sz="quarter" idx="26"/>
          </p:nvPr>
        </p:nvSpPr>
        <p:spPr bwMode="gray">
          <a:xfrm>
            <a:off x="323850" y="1708141"/>
            <a:ext cx="1295400" cy="1458653"/>
          </a:xfrm>
        </p:spPr>
        <p:txBody>
          <a:bodyPr rtlCol="0">
            <a:noAutofit/>
          </a:bodyPr>
          <a:lstStyle>
            <a:lvl1pPr marL="0" indent="0">
              <a:buNone/>
              <a:defRPr/>
            </a:lvl1pPr>
          </a:lstStyle>
          <a:p>
            <a:pPr lvl="0"/>
            <a:r>
              <a:rPr lang="it-IT" noProof="0" dirty="0" smtClean="0"/>
              <a:t>Fare clic sull'icona per inserire un'immagine</a:t>
            </a:r>
            <a:endParaRPr lang="it-IT" noProof="0" dirty="0"/>
          </a:p>
        </p:txBody>
      </p:sp>
      <p:sp>
        <p:nvSpPr>
          <p:cNvPr id="45" name="Picture Placeholder 4"/>
          <p:cNvSpPr>
            <a:spLocks noGrp="1"/>
          </p:cNvSpPr>
          <p:nvPr>
            <p:ph type="pic" sz="quarter" idx="27"/>
          </p:nvPr>
        </p:nvSpPr>
        <p:spPr bwMode="gray">
          <a:xfrm>
            <a:off x="4645025" y="1708141"/>
            <a:ext cx="1295400" cy="1458653"/>
          </a:xfrm>
        </p:spPr>
        <p:txBody>
          <a:bodyPr rtlCol="0">
            <a:noAutofit/>
          </a:bodyPr>
          <a:lstStyle>
            <a:lvl1pPr marL="0" indent="0">
              <a:buNone/>
              <a:defRPr/>
            </a:lvl1pPr>
          </a:lstStyle>
          <a:p>
            <a:pPr lvl="0"/>
            <a:r>
              <a:rPr lang="it-IT" noProof="0" dirty="0" smtClean="0"/>
              <a:t>Fare clic sull'icona per inserire un'immagine</a:t>
            </a:r>
            <a:endParaRPr lang="it-IT" noProof="0" dirty="0"/>
          </a:p>
        </p:txBody>
      </p:sp>
      <p:sp>
        <p:nvSpPr>
          <p:cNvPr id="46" name="Text Placeholder 3"/>
          <p:cNvSpPr>
            <a:spLocks noGrp="1"/>
          </p:cNvSpPr>
          <p:nvPr>
            <p:ph type="body" sz="quarter" idx="28"/>
          </p:nvPr>
        </p:nvSpPr>
        <p:spPr bwMode="gray">
          <a:xfrm>
            <a:off x="1763610" y="2680591"/>
            <a:ext cx="2736953" cy="162067"/>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47" name="Text Placeholder 3"/>
          <p:cNvSpPr>
            <a:spLocks noGrp="1"/>
          </p:cNvSpPr>
          <p:nvPr>
            <p:ph type="body" sz="quarter" idx="29"/>
          </p:nvPr>
        </p:nvSpPr>
        <p:spPr bwMode="gray">
          <a:xfrm>
            <a:off x="1763688" y="2356453"/>
            <a:ext cx="2736874" cy="162068"/>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48" name="Text Placeholder 3"/>
          <p:cNvSpPr>
            <a:spLocks noGrp="1"/>
          </p:cNvSpPr>
          <p:nvPr>
            <p:ph type="body" sz="quarter" idx="30"/>
          </p:nvPr>
        </p:nvSpPr>
        <p:spPr bwMode="gray">
          <a:xfrm>
            <a:off x="1763688" y="1708182"/>
            <a:ext cx="2736304" cy="648272"/>
          </a:xfrm>
        </p:spPr>
        <p:txBody>
          <a:bodyPr tIns="0" anchor="b"/>
          <a:lstStyle>
            <a:lvl1pPr marL="0" indent="0">
              <a:spcBef>
                <a:spcPts val="0"/>
              </a:spcBef>
              <a:spcAft>
                <a:spcPts val="0"/>
              </a:spcAft>
              <a:buFontTx/>
              <a:buNone/>
              <a:defRPr sz="1050"/>
            </a:lvl1pPr>
            <a:lvl2pPr marL="0" indent="0">
              <a:spcBef>
                <a:spcPts val="0"/>
              </a:spcBef>
              <a:spcAft>
                <a:spcPts val="0"/>
              </a:spcAft>
              <a:buNone/>
              <a:defRPr sz="1050"/>
            </a:lvl2pPr>
            <a:lvl3pPr marL="0" indent="0" algn="l">
              <a:spcBef>
                <a:spcPts val="0"/>
              </a:spcBef>
              <a:spcAft>
                <a:spcPts val="0"/>
              </a:spcAft>
              <a:buFontTx/>
              <a:buNone/>
              <a:tabLst>
                <a:tab pos="472679" algn="l"/>
              </a:tabLst>
              <a:defRPr sz="1050"/>
            </a:lvl3pPr>
            <a:lvl4pPr marL="0" indent="0" algn="l">
              <a:spcBef>
                <a:spcPts val="0"/>
              </a:spcBef>
              <a:spcAft>
                <a:spcPts val="0"/>
              </a:spcAft>
              <a:buFontTx/>
              <a:buNone/>
              <a:defRPr sz="1050">
                <a:solidFill>
                  <a:schemeClr val="tx1"/>
                </a:solidFill>
              </a:defRPr>
            </a:lvl4pPr>
            <a:lvl5pPr marL="0" indent="0" algn="l">
              <a:spcBef>
                <a:spcPts val="0"/>
              </a:spcBef>
              <a:spcAft>
                <a:spcPts val="0"/>
              </a:spcAft>
              <a:buFontTx/>
              <a:buNone/>
              <a:defRPr sz="1050" b="0"/>
            </a:lvl5pPr>
            <a:lvl6pPr marL="0" indent="0" algn="l">
              <a:spcBef>
                <a:spcPts val="0"/>
              </a:spcBef>
              <a:spcAft>
                <a:spcPts val="0"/>
              </a:spcAft>
              <a:buFontTx/>
              <a:buNone/>
              <a:defRPr sz="1050"/>
            </a:lvl6pPr>
            <a:lvl7pPr marL="0" indent="0" algn="l">
              <a:spcBef>
                <a:spcPts val="0"/>
              </a:spcBef>
              <a:spcAft>
                <a:spcPts val="0"/>
              </a:spcAft>
              <a:buFontTx/>
              <a:buNone/>
              <a:defRPr sz="1050"/>
            </a:lvl7pPr>
            <a:lvl8pPr marL="0" indent="0" algn="l">
              <a:spcBef>
                <a:spcPts val="0"/>
              </a:spcBef>
              <a:spcAft>
                <a:spcPts val="0"/>
              </a:spcAft>
              <a:buFontTx/>
              <a:buNone/>
              <a:defRPr sz="1050"/>
            </a:lvl8pPr>
            <a:lvl9pPr marL="0" indent="0" algn="l">
              <a:spcBef>
                <a:spcPts val="0"/>
              </a:spcBef>
              <a:spcAft>
                <a:spcPts val="0"/>
              </a:spcAft>
              <a:buFontTx/>
              <a:buNone/>
              <a:defRPr sz="1050"/>
            </a:lvl9pPr>
          </a:lstStyle>
          <a:p>
            <a:pPr lvl="0"/>
            <a:r>
              <a:rPr lang="it-IT" noProof="0" smtClean="0"/>
              <a:t>Fare clic per modificare stili del testo dello schema</a:t>
            </a:r>
          </a:p>
        </p:txBody>
      </p:sp>
      <p:sp>
        <p:nvSpPr>
          <p:cNvPr id="49" name="Text Placeholder 3"/>
          <p:cNvSpPr>
            <a:spLocks noGrp="1"/>
          </p:cNvSpPr>
          <p:nvPr>
            <p:ph type="body" sz="quarter" idx="31"/>
          </p:nvPr>
        </p:nvSpPr>
        <p:spPr bwMode="gray">
          <a:xfrm>
            <a:off x="1763688" y="2842657"/>
            <a:ext cx="2736875" cy="162068"/>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50" name="Text Placeholder 3"/>
          <p:cNvSpPr>
            <a:spLocks noGrp="1"/>
          </p:cNvSpPr>
          <p:nvPr>
            <p:ph type="body" sz="quarter" idx="32"/>
          </p:nvPr>
        </p:nvSpPr>
        <p:spPr bwMode="gray">
          <a:xfrm>
            <a:off x="1763768" y="3004725"/>
            <a:ext cx="2736226" cy="162068"/>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51" name="Text Placeholder 3"/>
          <p:cNvSpPr>
            <a:spLocks noGrp="1"/>
          </p:cNvSpPr>
          <p:nvPr>
            <p:ph type="body" sz="quarter" idx="33"/>
          </p:nvPr>
        </p:nvSpPr>
        <p:spPr bwMode="gray">
          <a:xfrm>
            <a:off x="6084168" y="2680590"/>
            <a:ext cx="2736304" cy="162068"/>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52" name="Text Placeholder 3"/>
          <p:cNvSpPr>
            <a:spLocks noGrp="1"/>
          </p:cNvSpPr>
          <p:nvPr>
            <p:ph type="body" sz="quarter" idx="34"/>
          </p:nvPr>
        </p:nvSpPr>
        <p:spPr bwMode="gray">
          <a:xfrm>
            <a:off x="6084168" y="2356454"/>
            <a:ext cx="2736304" cy="162624"/>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53" name="Text Placeholder 3"/>
          <p:cNvSpPr>
            <a:spLocks noGrp="1"/>
          </p:cNvSpPr>
          <p:nvPr>
            <p:ph type="body" sz="quarter" idx="35"/>
          </p:nvPr>
        </p:nvSpPr>
        <p:spPr bwMode="gray">
          <a:xfrm>
            <a:off x="6084168" y="1708149"/>
            <a:ext cx="2736304" cy="648305"/>
          </a:xfrm>
        </p:spPr>
        <p:txBody>
          <a:bodyPr tIns="0" anchor="b"/>
          <a:lstStyle>
            <a:lvl1pPr marL="0" indent="0">
              <a:spcBef>
                <a:spcPts val="0"/>
              </a:spcBef>
              <a:spcAft>
                <a:spcPts val="0"/>
              </a:spcAft>
              <a:buFontTx/>
              <a:buNone/>
              <a:defRPr sz="1050"/>
            </a:lvl1pPr>
            <a:lvl2pPr marL="0" indent="0">
              <a:spcBef>
                <a:spcPts val="0"/>
              </a:spcBef>
              <a:spcAft>
                <a:spcPts val="0"/>
              </a:spcAft>
              <a:buNone/>
              <a:defRPr sz="1050"/>
            </a:lvl2pPr>
            <a:lvl3pPr marL="0" indent="0" algn="l">
              <a:spcBef>
                <a:spcPts val="0"/>
              </a:spcBef>
              <a:spcAft>
                <a:spcPts val="0"/>
              </a:spcAft>
              <a:buFontTx/>
              <a:buNone/>
              <a:tabLst>
                <a:tab pos="472679" algn="l"/>
              </a:tabLst>
              <a:defRPr sz="1050"/>
            </a:lvl3pPr>
            <a:lvl4pPr marL="0" indent="0" algn="l">
              <a:spcBef>
                <a:spcPts val="0"/>
              </a:spcBef>
              <a:spcAft>
                <a:spcPts val="0"/>
              </a:spcAft>
              <a:buFontTx/>
              <a:buNone/>
              <a:defRPr sz="1050">
                <a:solidFill>
                  <a:schemeClr val="tx1"/>
                </a:solidFill>
              </a:defRPr>
            </a:lvl4pPr>
            <a:lvl5pPr marL="0" indent="0" algn="l">
              <a:spcBef>
                <a:spcPts val="0"/>
              </a:spcBef>
              <a:spcAft>
                <a:spcPts val="0"/>
              </a:spcAft>
              <a:buFontTx/>
              <a:buNone/>
              <a:defRPr sz="1050" b="0"/>
            </a:lvl5pPr>
            <a:lvl6pPr marL="0" indent="0" algn="l">
              <a:spcBef>
                <a:spcPts val="0"/>
              </a:spcBef>
              <a:spcAft>
                <a:spcPts val="0"/>
              </a:spcAft>
              <a:buFontTx/>
              <a:buNone/>
              <a:defRPr sz="1050"/>
            </a:lvl6pPr>
            <a:lvl7pPr marL="0" indent="0" algn="l">
              <a:spcBef>
                <a:spcPts val="0"/>
              </a:spcBef>
              <a:spcAft>
                <a:spcPts val="0"/>
              </a:spcAft>
              <a:buFontTx/>
              <a:buNone/>
              <a:defRPr sz="1050"/>
            </a:lvl7pPr>
            <a:lvl8pPr marL="0" indent="0" algn="l">
              <a:spcBef>
                <a:spcPts val="0"/>
              </a:spcBef>
              <a:spcAft>
                <a:spcPts val="0"/>
              </a:spcAft>
              <a:buFontTx/>
              <a:buNone/>
              <a:defRPr sz="1050"/>
            </a:lvl8pPr>
            <a:lvl9pPr marL="0" indent="0" algn="l">
              <a:spcBef>
                <a:spcPts val="0"/>
              </a:spcBef>
              <a:spcAft>
                <a:spcPts val="0"/>
              </a:spcAft>
              <a:buFontTx/>
              <a:buNone/>
              <a:defRPr sz="1050"/>
            </a:lvl9pPr>
          </a:lstStyle>
          <a:p>
            <a:pPr lvl="0"/>
            <a:r>
              <a:rPr lang="it-IT" noProof="0" smtClean="0"/>
              <a:t>Fare clic per modificare stili del testo dello schema</a:t>
            </a:r>
          </a:p>
        </p:txBody>
      </p:sp>
      <p:sp>
        <p:nvSpPr>
          <p:cNvPr id="54" name="Text Placeholder 3"/>
          <p:cNvSpPr>
            <a:spLocks noGrp="1"/>
          </p:cNvSpPr>
          <p:nvPr>
            <p:ph type="body" sz="quarter" idx="36"/>
          </p:nvPr>
        </p:nvSpPr>
        <p:spPr bwMode="gray">
          <a:xfrm>
            <a:off x="6084168" y="2842657"/>
            <a:ext cx="2736304" cy="162068"/>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55" name="Text Placeholder 3"/>
          <p:cNvSpPr>
            <a:spLocks noGrp="1"/>
          </p:cNvSpPr>
          <p:nvPr>
            <p:ph type="body" sz="quarter" idx="37"/>
          </p:nvPr>
        </p:nvSpPr>
        <p:spPr bwMode="gray">
          <a:xfrm>
            <a:off x="6084168" y="3004725"/>
            <a:ext cx="2736304" cy="162068"/>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56" name="Picture Placeholder 4"/>
          <p:cNvSpPr>
            <a:spLocks noGrp="1"/>
          </p:cNvSpPr>
          <p:nvPr>
            <p:ph type="pic" sz="quarter" idx="38"/>
          </p:nvPr>
        </p:nvSpPr>
        <p:spPr bwMode="gray">
          <a:xfrm>
            <a:off x="323528" y="3328821"/>
            <a:ext cx="1295400" cy="1458653"/>
          </a:xfrm>
        </p:spPr>
        <p:txBody>
          <a:bodyPr rtlCol="0">
            <a:noAutofit/>
          </a:bodyPr>
          <a:lstStyle>
            <a:lvl1pPr marL="0" indent="0">
              <a:buNone/>
              <a:defRPr/>
            </a:lvl1pPr>
          </a:lstStyle>
          <a:p>
            <a:pPr lvl="0"/>
            <a:r>
              <a:rPr lang="it-IT" noProof="0" dirty="0" smtClean="0"/>
              <a:t>Fare clic sull'icona per inserire un'immagine</a:t>
            </a:r>
            <a:endParaRPr lang="it-IT" noProof="0" dirty="0"/>
          </a:p>
        </p:txBody>
      </p:sp>
      <p:sp>
        <p:nvSpPr>
          <p:cNvPr id="57" name="Picture Placeholder 4"/>
          <p:cNvSpPr>
            <a:spLocks noGrp="1"/>
          </p:cNvSpPr>
          <p:nvPr>
            <p:ph type="pic" sz="quarter" idx="39"/>
          </p:nvPr>
        </p:nvSpPr>
        <p:spPr bwMode="gray">
          <a:xfrm>
            <a:off x="4644703" y="3328821"/>
            <a:ext cx="1295400" cy="1458653"/>
          </a:xfrm>
        </p:spPr>
        <p:txBody>
          <a:bodyPr rtlCol="0">
            <a:noAutofit/>
          </a:bodyPr>
          <a:lstStyle>
            <a:lvl1pPr marL="0" indent="0">
              <a:buNone/>
              <a:defRPr/>
            </a:lvl1pPr>
          </a:lstStyle>
          <a:p>
            <a:pPr lvl="0"/>
            <a:r>
              <a:rPr lang="it-IT" noProof="0" dirty="0" smtClean="0"/>
              <a:t>Fare clic sull'icona per inserire un'immagine</a:t>
            </a:r>
            <a:endParaRPr lang="it-IT" noProof="0" dirty="0"/>
          </a:p>
        </p:txBody>
      </p:sp>
      <p:sp>
        <p:nvSpPr>
          <p:cNvPr id="58" name="Text Placeholder 3"/>
          <p:cNvSpPr>
            <a:spLocks noGrp="1"/>
          </p:cNvSpPr>
          <p:nvPr>
            <p:ph type="body" sz="quarter" idx="40"/>
          </p:nvPr>
        </p:nvSpPr>
        <p:spPr bwMode="gray">
          <a:xfrm>
            <a:off x="1763688" y="4301629"/>
            <a:ext cx="2736874" cy="161701"/>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59" name="Text Placeholder 3"/>
          <p:cNvSpPr>
            <a:spLocks noGrp="1"/>
          </p:cNvSpPr>
          <p:nvPr>
            <p:ph type="body" sz="quarter" idx="41"/>
          </p:nvPr>
        </p:nvSpPr>
        <p:spPr bwMode="gray">
          <a:xfrm>
            <a:off x="1763688" y="3977134"/>
            <a:ext cx="2736304" cy="162068"/>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60" name="Text Placeholder 3"/>
          <p:cNvSpPr>
            <a:spLocks noGrp="1"/>
          </p:cNvSpPr>
          <p:nvPr>
            <p:ph type="body" sz="quarter" idx="42"/>
          </p:nvPr>
        </p:nvSpPr>
        <p:spPr bwMode="gray">
          <a:xfrm>
            <a:off x="1763688" y="3328821"/>
            <a:ext cx="2736304" cy="648313"/>
          </a:xfrm>
        </p:spPr>
        <p:txBody>
          <a:bodyPr tIns="0" anchor="b"/>
          <a:lstStyle>
            <a:lvl1pPr marL="0" indent="0">
              <a:spcBef>
                <a:spcPts val="0"/>
              </a:spcBef>
              <a:spcAft>
                <a:spcPts val="0"/>
              </a:spcAft>
              <a:buFontTx/>
              <a:buNone/>
              <a:defRPr sz="1050"/>
            </a:lvl1pPr>
            <a:lvl2pPr marL="0" indent="0">
              <a:spcBef>
                <a:spcPts val="0"/>
              </a:spcBef>
              <a:spcAft>
                <a:spcPts val="0"/>
              </a:spcAft>
              <a:buNone/>
              <a:defRPr sz="1050"/>
            </a:lvl2pPr>
            <a:lvl3pPr marL="0" indent="0" algn="l">
              <a:spcBef>
                <a:spcPts val="0"/>
              </a:spcBef>
              <a:spcAft>
                <a:spcPts val="0"/>
              </a:spcAft>
              <a:buFontTx/>
              <a:buNone/>
              <a:tabLst>
                <a:tab pos="472679" algn="l"/>
              </a:tabLst>
              <a:defRPr sz="1050"/>
            </a:lvl3pPr>
            <a:lvl4pPr marL="0" indent="0" algn="l">
              <a:spcBef>
                <a:spcPts val="0"/>
              </a:spcBef>
              <a:spcAft>
                <a:spcPts val="0"/>
              </a:spcAft>
              <a:buFontTx/>
              <a:buNone/>
              <a:defRPr sz="1050">
                <a:solidFill>
                  <a:schemeClr val="tx1"/>
                </a:solidFill>
              </a:defRPr>
            </a:lvl4pPr>
            <a:lvl5pPr marL="0" indent="0" algn="l">
              <a:spcBef>
                <a:spcPts val="0"/>
              </a:spcBef>
              <a:spcAft>
                <a:spcPts val="0"/>
              </a:spcAft>
              <a:buFontTx/>
              <a:buNone/>
              <a:defRPr sz="1050" b="0"/>
            </a:lvl5pPr>
            <a:lvl6pPr marL="0" indent="0" algn="l">
              <a:spcBef>
                <a:spcPts val="0"/>
              </a:spcBef>
              <a:spcAft>
                <a:spcPts val="0"/>
              </a:spcAft>
              <a:buFontTx/>
              <a:buNone/>
              <a:defRPr sz="1050"/>
            </a:lvl6pPr>
            <a:lvl7pPr marL="0" indent="0" algn="l">
              <a:spcBef>
                <a:spcPts val="0"/>
              </a:spcBef>
              <a:spcAft>
                <a:spcPts val="0"/>
              </a:spcAft>
              <a:buFontTx/>
              <a:buNone/>
              <a:defRPr sz="1050"/>
            </a:lvl7pPr>
            <a:lvl8pPr marL="0" indent="0" algn="l">
              <a:spcBef>
                <a:spcPts val="0"/>
              </a:spcBef>
              <a:spcAft>
                <a:spcPts val="0"/>
              </a:spcAft>
              <a:buFontTx/>
              <a:buNone/>
              <a:defRPr sz="1050"/>
            </a:lvl8pPr>
            <a:lvl9pPr marL="0" indent="0" algn="l">
              <a:spcBef>
                <a:spcPts val="0"/>
              </a:spcBef>
              <a:spcAft>
                <a:spcPts val="0"/>
              </a:spcAft>
              <a:buFontTx/>
              <a:buNone/>
              <a:defRPr sz="1050"/>
            </a:lvl9pPr>
          </a:lstStyle>
          <a:p>
            <a:pPr lvl="0"/>
            <a:r>
              <a:rPr lang="it-IT" noProof="0" smtClean="0"/>
              <a:t>Fare clic per modificare stili del testo dello schema</a:t>
            </a:r>
          </a:p>
        </p:txBody>
      </p:sp>
      <p:sp>
        <p:nvSpPr>
          <p:cNvPr id="61" name="Text Placeholder 3"/>
          <p:cNvSpPr>
            <a:spLocks noGrp="1"/>
          </p:cNvSpPr>
          <p:nvPr>
            <p:ph type="body" sz="quarter" idx="43"/>
          </p:nvPr>
        </p:nvSpPr>
        <p:spPr bwMode="gray">
          <a:xfrm>
            <a:off x="1763688" y="4463306"/>
            <a:ext cx="2736874" cy="161701"/>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62" name="Text Placeholder 3"/>
          <p:cNvSpPr>
            <a:spLocks noGrp="1"/>
          </p:cNvSpPr>
          <p:nvPr>
            <p:ph type="body" sz="quarter" idx="44"/>
          </p:nvPr>
        </p:nvSpPr>
        <p:spPr bwMode="gray">
          <a:xfrm>
            <a:off x="1763688" y="4624983"/>
            <a:ext cx="2736874" cy="161701"/>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63" name="Text Placeholder 3"/>
          <p:cNvSpPr>
            <a:spLocks noGrp="1"/>
          </p:cNvSpPr>
          <p:nvPr>
            <p:ph type="body" sz="quarter" idx="45"/>
          </p:nvPr>
        </p:nvSpPr>
        <p:spPr bwMode="gray">
          <a:xfrm>
            <a:off x="6084168" y="4301636"/>
            <a:ext cx="2736304" cy="161701"/>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64" name="Text Placeholder 3"/>
          <p:cNvSpPr>
            <a:spLocks noGrp="1"/>
          </p:cNvSpPr>
          <p:nvPr>
            <p:ph type="body" sz="quarter" idx="46"/>
          </p:nvPr>
        </p:nvSpPr>
        <p:spPr bwMode="gray">
          <a:xfrm>
            <a:off x="6084168" y="3977134"/>
            <a:ext cx="2736304" cy="162068"/>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65" name="Text Placeholder 3"/>
          <p:cNvSpPr>
            <a:spLocks noGrp="1"/>
          </p:cNvSpPr>
          <p:nvPr>
            <p:ph type="body" sz="quarter" idx="47"/>
          </p:nvPr>
        </p:nvSpPr>
        <p:spPr bwMode="gray">
          <a:xfrm>
            <a:off x="6084168" y="3328829"/>
            <a:ext cx="2736304" cy="648305"/>
          </a:xfrm>
        </p:spPr>
        <p:txBody>
          <a:bodyPr tIns="0" anchor="b"/>
          <a:lstStyle>
            <a:lvl1pPr marL="0" indent="0">
              <a:spcBef>
                <a:spcPts val="0"/>
              </a:spcBef>
              <a:spcAft>
                <a:spcPts val="0"/>
              </a:spcAft>
              <a:buFontTx/>
              <a:buNone/>
              <a:defRPr sz="1050"/>
            </a:lvl1pPr>
            <a:lvl2pPr marL="0" indent="0">
              <a:spcBef>
                <a:spcPts val="0"/>
              </a:spcBef>
              <a:spcAft>
                <a:spcPts val="0"/>
              </a:spcAft>
              <a:buNone/>
              <a:defRPr sz="1050"/>
            </a:lvl2pPr>
            <a:lvl3pPr marL="0" indent="0" algn="l">
              <a:spcBef>
                <a:spcPts val="0"/>
              </a:spcBef>
              <a:spcAft>
                <a:spcPts val="0"/>
              </a:spcAft>
              <a:buFontTx/>
              <a:buNone/>
              <a:tabLst>
                <a:tab pos="472679" algn="l"/>
              </a:tabLst>
              <a:defRPr sz="1050"/>
            </a:lvl3pPr>
            <a:lvl4pPr marL="0" indent="0" algn="l">
              <a:spcBef>
                <a:spcPts val="0"/>
              </a:spcBef>
              <a:spcAft>
                <a:spcPts val="0"/>
              </a:spcAft>
              <a:buFontTx/>
              <a:buNone/>
              <a:defRPr sz="1050">
                <a:solidFill>
                  <a:schemeClr val="tx1"/>
                </a:solidFill>
              </a:defRPr>
            </a:lvl4pPr>
            <a:lvl5pPr marL="0" indent="0" algn="l">
              <a:spcBef>
                <a:spcPts val="0"/>
              </a:spcBef>
              <a:spcAft>
                <a:spcPts val="0"/>
              </a:spcAft>
              <a:buFontTx/>
              <a:buNone/>
              <a:defRPr sz="1050" b="0"/>
            </a:lvl5pPr>
            <a:lvl6pPr marL="0" indent="0" algn="l">
              <a:spcBef>
                <a:spcPts val="0"/>
              </a:spcBef>
              <a:spcAft>
                <a:spcPts val="0"/>
              </a:spcAft>
              <a:buFontTx/>
              <a:buNone/>
              <a:defRPr sz="1050"/>
            </a:lvl6pPr>
            <a:lvl7pPr marL="0" indent="0" algn="l">
              <a:spcBef>
                <a:spcPts val="0"/>
              </a:spcBef>
              <a:spcAft>
                <a:spcPts val="0"/>
              </a:spcAft>
              <a:buFontTx/>
              <a:buNone/>
              <a:defRPr sz="1050"/>
            </a:lvl7pPr>
            <a:lvl8pPr marL="0" indent="0" algn="l">
              <a:spcBef>
                <a:spcPts val="0"/>
              </a:spcBef>
              <a:spcAft>
                <a:spcPts val="0"/>
              </a:spcAft>
              <a:buFontTx/>
              <a:buNone/>
              <a:defRPr sz="1050"/>
            </a:lvl8pPr>
            <a:lvl9pPr marL="0" indent="0" algn="l">
              <a:spcBef>
                <a:spcPts val="0"/>
              </a:spcBef>
              <a:spcAft>
                <a:spcPts val="0"/>
              </a:spcAft>
              <a:buFontTx/>
              <a:buNone/>
              <a:defRPr sz="1050"/>
            </a:lvl9pPr>
          </a:lstStyle>
          <a:p>
            <a:pPr lvl="0"/>
            <a:r>
              <a:rPr lang="it-IT" noProof="0" smtClean="0"/>
              <a:t>Fare clic per modificare stili del testo dello schema</a:t>
            </a:r>
          </a:p>
        </p:txBody>
      </p:sp>
      <p:sp>
        <p:nvSpPr>
          <p:cNvPr id="66" name="Text Placeholder 3"/>
          <p:cNvSpPr>
            <a:spLocks noGrp="1"/>
          </p:cNvSpPr>
          <p:nvPr>
            <p:ph type="body" sz="quarter" idx="48"/>
          </p:nvPr>
        </p:nvSpPr>
        <p:spPr bwMode="gray">
          <a:xfrm>
            <a:off x="6084168" y="4463313"/>
            <a:ext cx="2736304" cy="161701"/>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67" name="Text Placeholder 3"/>
          <p:cNvSpPr>
            <a:spLocks noGrp="1"/>
          </p:cNvSpPr>
          <p:nvPr>
            <p:ph type="body" sz="quarter" idx="49"/>
          </p:nvPr>
        </p:nvSpPr>
        <p:spPr bwMode="gray">
          <a:xfrm>
            <a:off x="6084168" y="4624990"/>
            <a:ext cx="2736304" cy="161701"/>
          </a:xfrm>
        </p:spPr>
        <p:txBody>
          <a:bodyPr tIns="0" anchor="b"/>
          <a:lstStyle>
            <a:lvl1pPr marL="0" indent="0">
              <a:spcBef>
                <a:spcPts val="0"/>
              </a:spcBef>
              <a:spcAft>
                <a:spcPts val="0"/>
              </a:spcAft>
              <a:buNone/>
              <a:defRPr sz="900">
                <a:solidFill>
                  <a:schemeClr val="tx1"/>
                </a:solidFill>
              </a:defRPr>
            </a:lvl1pPr>
            <a:lvl2pPr marL="0" indent="0">
              <a:spcBef>
                <a:spcPts val="0"/>
              </a:spcBef>
              <a:spcAft>
                <a:spcPts val="0"/>
              </a:spcAft>
              <a:buNone/>
              <a:defRPr sz="900"/>
            </a:lvl2pPr>
            <a:lvl3pPr marL="0" indent="0" algn="l">
              <a:spcBef>
                <a:spcPts val="0"/>
              </a:spcBef>
              <a:spcAft>
                <a:spcPts val="0"/>
              </a:spcAft>
              <a:buFontTx/>
              <a:buNone/>
              <a:tabLst>
                <a:tab pos="472679" algn="l"/>
              </a:tabLst>
              <a:defRPr sz="900"/>
            </a:lvl3pPr>
            <a:lvl4pPr marL="0" indent="0" algn="l">
              <a:spcBef>
                <a:spcPts val="0"/>
              </a:spcBef>
              <a:spcAft>
                <a:spcPts val="0"/>
              </a:spcAft>
              <a:buFontTx/>
              <a:buNone/>
              <a:defRPr sz="900">
                <a:solidFill>
                  <a:schemeClr val="tx1"/>
                </a:solidFill>
              </a:defRPr>
            </a:lvl4pPr>
            <a:lvl5pPr marL="0" indent="0" algn="l">
              <a:spcBef>
                <a:spcPts val="0"/>
              </a:spcBef>
              <a:spcAft>
                <a:spcPts val="0"/>
              </a:spcAft>
              <a:buFontTx/>
              <a:buNone/>
              <a:defRPr sz="900"/>
            </a:lvl5pPr>
            <a:lvl6pPr marL="0" indent="0" algn="l">
              <a:spcBef>
                <a:spcPts val="0"/>
              </a:spcBef>
              <a:spcAft>
                <a:spcPts val="0"/>
              </a:spcAft>
              <a:buFontTx/>
              <a:buNone/>
              <a:defRPr sz="900"/>
            </a:lvl6pPr>
            <a:lvl7pPr marL="0" indent="0" algn="l">
              <a:spcBef>
                <a:spcPts val="0"/>
              </a:spcBef>
              <a:spcAft>
                <a:spcPts val="0"/>
              </a:spcAft>
              <a:buFontTx/>
              <a:buNone/>
              <a:defRPr sz="900"/>
            </a:lvl7pPr>
            <a:lvl8pPr marL="0" indent="0" algn="l">
              <a:spcBef>
                <a:spcPts val="0"/>
              </a:spcBef>
              <a:spcAft>
                <a:spcPts val="0"/>
              </a:spcAft>
              <a:buFontTx/>
              <a:buNone/>
              <a:defRPr sz="900"/>
            </a:lvl8pPr>
            <a:lvl9pPr marL="0" indent="0" algn="l">
              <a:spcBef>
                <a:spcPts val="0"/>
              </a:spcBef>
              <a:spcAft>
                <a:spcPts val="0"/>
              </a:spcAft>
              <a:buFontTx/>
              <a:buNone/>
              <a:defRPr sz="900"/>
            </a:lvl9pPr>
          </a:lstStyle>
          <a:p>
            <a:pPr lvl="0"/>
            <a:r>
              <a:rPr lang="it-IT" noProof="0" smtClean="0"/>
              <a:t>Fare clic per modificare stili del testo dello schema</a:t>
            </a:r>
          </a:p>
        </p:txBody>
      </p:sp>
      <p:sp>
        <p:nvSpPr>
          <p:cNvPr id="3" name="Title 2"/>
          <p:cNvSpPr>
            <a:spLocks noGrp="1"/>
          </p:cNvSpPr>
          <p:nvPr>
            <p:ph type="title"/>
          </p:nvPr>
        </p:nvSpPr>
        <p:spPr bwMode="gray"/>
        <p:txBody>
          <a:bodyPr/>
          <a:lstStyle/>
          <a:p>
            <a:r>
              <a:rPr lang="it-IT" noProof="0" smtClean="0"/>
              <a:t>Fare clic per modificare lo stile del titolo</a:t>
            </a:r>
            <a:endParaRPr lang="it-IT" noProof="0"/>
          </a:p>
        </p:txBody>
      </p:sp>
    </p:spTree>
    <p:extLst>
      <p:ext uri="{BB962C8B-B14F-4D97-AF65-F5344CB8AC3E}">
        <p14:creationId xmlns:p14="http://schemas.microsoft.com/office/powerpoint/2010/main" val="2722975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1520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23851" y="195323"/>
            <a:ext cx="6335713" cy="485925"/>
          </a:xfrm>
        </p:spPr>
        <p:txBody>
          <a:bodyPr/>
          <a:lstStyle/>
          <a:p>
            <a:r>
              <a:rPr lang="it-IT" noProof="0" smtClean="0"/>
              <a:t>Fare clic per modificare lo stile del titolo</a:t>
            </a:r>
            <a:endParaRPr lang="it-IT" noProof="0"/>
          </a:p>
        </p:txBody>
      </p:sp>
      <p:sp>
        <p:nvSpPr>
          <p:cNvPr id="3" name="Inhaltsplatzhalter 2"/>
          <p:cNvSpPr>
            <a:spLocks noGrp="1"/>
          </p:cNvSpPr>
          <p:nvPr>
            <p:ph idx="1"/>
          </p:nvPr>
        </p:nvSpPr>
        <p:spPr>
          <a:xfrm>
            <a:off x="323850" y="789629"/>
            <a:ext cx="8496300" cy="3998162"/>
          </a:xfrm>
        </p:spPr>
        <p:txBody>
          <a:bodyPr/>
          <a:lstStyle>
            <a:lvl2pPr marL="1191" indent="-1191">
              <a:defRPr/>
            </a:lvl2p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Tree>
    <p:extLst>
      <p:ext uri="{BB962C8B-B14F-4D97-AF65-F5344CB8AC3E}">
        <p14:creationId xmlns:p14="http://schemas.microsoft.com/office/powerpoint/2010/main" val="1070465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1" y="195323"/>
            <a:ext cx="6335713" cy="485925"/>
          </a:xfrm>
        </p:spPr>
        <p:txBody>
          <a:bodyPr/>
          <a:lstStyle/>
          <a:p>
            <a:r>
              <a:rPr lang="it-IT" noProof="0" smtClean="0"/>
              <a:t>Fare clic per modificare lo stile del titolo</a:t>
            </a:r>
            <a:endParaRPr lang="it-IT" noProof="0"/>
          </a:p>
        </p:txBody>
      </p:sp>
    </p:spTree>
    <p:extLst>
      <p:ext uri="{BB962C8B-B14F-4D97-AF65-F5344CB8AC3E}">
        <p14:creationId xmlns:p14="http://schemas.microsoft.com/office/powerpoint/2010/main" val="2734060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Slide with Picture">
    <p:spTree>
      <p:nvGrpSpPr>
        <p:cNvPr id="1" name=""/>
        <p:cNvGrpSpPr/>
        <p:nvPr/>
      </p:nvGrpSpPr>
      <p:grpSpPr>
        <a:xfrm>
          <a:off x="0" y="0"/>
          <a:ext cx="0" cy="0"/>
          <a:chOff x="0" y="0"/>
          <a:chExt cx="0" cy="0"/>
        </a:xfrm>
      </p:grpSpPr>
      <p:sp>
        <p:nvSpPr>
          <p:cNvPr id="68" name="Picture Placeholder 67"/>
          <p:cNvSpPr>
            <a:spLocks noGrp="1"/>
          </p:cNvSpPr>
          <p:nvPr>
            <p:ph type="pic" sz="quarter" idx="12"/>
          </p:nvPr>
        </p:nvSpPr>
        <p:spPr bwMode="gray">
          <a:xfrm>
            <a:off x="323529" y="843223"/>
            <a:ext cx="8496944" cy="4106320"/>
          </a:xfrm>
          <a:prstGeom prst="rect">
            <a:avLst/>
          </a:prstGeom>
          <a:noFill/>
        </p:spPr>
        <p:txBody>
          <a:bodyPr/>
          <a:lstStyle>
            <a:lvl1pPr marL="0" indent="0">
              <a:buNone/>
              <a:defRPr>
                <a:latin typeface="Arial" pitchFamily="34" charset="0"/>
              </a:defRPr>
            </a:lvl1pPr>
          </a:lstStyle>
          <a:p>
            <a:pPr lvl="0"/>
            <a:r>
              <a:rPr lang="en-US" noProof="0" dirty="0" smtClean="0"/>
              <a:t>Click icon to add picture</a:t>
            </a:r>
            <a:endParaRPr lang="en-GB" noProof="0" dirty="0"/>
          </a:p>
        </p:txBody>
      </p:sp>
      <p:sp>
        <p:nvSpPr>
          <p:cNvPr id="2" name="Title 1"/>
          <p:cNvSpPr>
            <a:spLocks noGrp="1"/>
          </p:cNvSpPr>
          <p:nvPr>
            <p:ph type="ctrTitle"/>
          </p:nvPr>
        </p:nvSpPr>
        <p:spPr bwMode="gray">
          <a:xfrm>
            <a:off x="467544" y="1816226"/>
            <a:ext cx="8208912" cy="1026431"/>
          </a:xfrm>
          <a:prstGeom prst="rect">
            <a:avLst/>
          </a:prstGeom>
        </p:spPr>
        <p:txBody>
          <a:bodyPr/>
          <a:lstStyle>
            <a:lvl1pPr>
              <a:defRPr sz="3000" cap="all" baseline="0">
                <a:solidFill>
                  <a:schemeClr val="bg1"/>
                </a:solidFill>
                <a:latin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bwMode="gray">
          <a:xfrm>
            <a:off x="467546" y="2896680"/>
            <a:ext cx="8208913" cy="1134476"/>
          </a:xfrm>
          <a:prstGeom prst="rect">
            <a:avLst/>
          </a:prstGeom>
        </p:spPr>
        <p:txBody>
          <a:bodyPr/>
          <a:lstStyle>
            <a:lvl1pPr marL="0" indent="0" algn="l">
              <a:spcBef>
                <a:spcPts val="225"/>
              </a:spcBef>
              <a:spcAft>
                <a:spcPts val="0"/>
              </a:spcAft>
              <a:buNone/>
              <a:defRPr sz="1500">
                <a:solidFill>
                  <a:schemeClr val="bg1"/>
                </a:solidFill>
                <a:latin typeface="Arial" pitchFamily="34" charset="0"/>
              </a:defRPr>
            </a:lvl1pPr>
            <a:lvl2pPr marL="0" indent="0" algn="l">
              <a:spcBef>
                <a:spcPts val="225"/>
              </a:spcBef>
              <a:spcAft>
                <a:spcPts val="0"/>
              </a:spcAft>
              <a:buNone/>
              <a:defRPr sz="1500">
                <a:solidFill>
                  <a:schemeClr val="bg1"/>
                </a:solidFill>
              </a:defRPr>
            </a:lvl2pPr>
            <a:lvl3pPr marL="0" indent="0" algn="l">
              <a:spcBef>
                <a:spcPts val="225"/>
              </a:spcBef>
              <a:spcAft>
                <a:spcPts val="0"/>
              </a:spcAft>
              <a:buNone/>
              <a:defRPr sz="1500">
                <a:solidFill>
                  <a:schemeClr val="bg1"/>
                </a:solidFill>
              </a:defRPr>
            </a:lvl3pPr>
            <a:lvl4pPr marL="0" indent="0" algn="l">
              <a:spcBef>
                <a:spcPts val="225"/>
              </a:spcBef>
              <a:spcAft>
                <a:spcPts val="0"/>
              </a:spcAft>
              <a:buNone/>
              <a:defRPr sz="1500">
                <a:solidFill>
                  <a:schemeClr val="bg1"/>
                </a:solidFill>
              </a:defRPr>
            </a:lvl4pPr>
            <a:lvl5pPr marL="0" indent="0" algn="l">
              <a:spcBef>
                <a:spcPts val="225"/>
              </a:spcBef>
              <a:spcAft>
                <a:spcPts val="0"/>
              </a:spcAft>
              <a:buNone/>
              <a:defRPr sz="1500">
                <a:solidFill>
                  <a:schemeClr val="bg1"/>
                </a:solidFill>
              </a:defRPr>
            </a:lvl5pPr>
            <a:lvl6pPr marL="0" indent="0" algn="l">
              <a:spcBef>
                <a:spcPts val="225"/>
              </a:spcBef>
              <a:spcAft>
                <a:spcPts val="0"/>
              </a:spcAft>
              <a:buNone/>
              <a:defRPr sz="1500">
                <a:solidFill>
                  <a:schemeClr val="bg1"/>
                </a:solidFill>
              </a:defRPr>
            </a:lvl6pPr>
            <a:lvl7pPr marL="0" indent="0" algn="l">
              <a:spcBef>
                <a:spcPts val="225"/>
              </a:spcBef>
              <a:spcAft>
                <a:spcPts val="0"/>
              </a:spcAft>
              <a:buNone/>
              <a:defRPr sz="1500">
                <a:solidFill>
                  <a:schemeClr val="bg1"/>
                </a:solidFill>
              </a:defRPr>
            </a:lvl7pPr>
            <a:lvl8pPr marL="0" indent="0" algn="l">
              <a:spcBef>
                <a:spcPts val="225"/>
              </a:spcBef>
              <a:spcAft>
                <a:spcPts val="0"/>
              </a:spcAft>
              <a:buNone/>
              <a:defRPr sz="1500">
                <a:solidFill>
                  <a:schemeClr val="bg1"/>
                </a:solidFill>
              </a:defRPr>
            </a:lvl8pPr>
            <a:lvl9pPr marL="0" indent="0" algn="l">
              <a:spcBef>
                <a:spcPts val="225"/>
              </a:spcBef>
              <a:spcAft>
                <a:spcPts val="0"/>
              </a:spcAft>
              <a:buNone/>
              <a:defRPr sz="1500">
                <a:solidFill>
                  <a:schemeClr val="bg1"/>
                </a:solidFill>
              </a:defRPr>
            </a:lvl9pPr>
          </a:lstStyle>
          <a:p>
            <a:r>
              <a:rPr lang="it-IT" smtClean="0"/>
              <a:t>Fare clic per modificare lo stile del sottotitolo dello schema</a:t>
            </a:r>
            <a:endParaRPr lang="en-US" dirty="0" smtClean="0"/>
          </a:p>
        </p:txBody>
      </p:sp>
      <p:sp>
        <p:nvSpPr>
          <p:cNvPr id="58" name="Text Placeholder 10"/>
          <p:cNvSpPr>
            <a:spLocks noGrp="1"/>
          </p:cNvSpPr>
          <p:nvPr>
            <p:ph type="body" sz="quarter" idx="10"/>
          </p:nvPr>
        </p:nvSpPr>
        <p:spPr bwMode="gray">
          <a:xfrm>
            <a:off x="467430" y="4679428"/>
            <a:ext cx="8209140" cy="162068"/>
          </a:xfrm>
          <a:prstGeom prst="rect">
            <a:avLst/>
          </a:prstGeom>
        </p:spPr>
        <p:txBody>
          <a:bodyPr tIns="0" anchor="b"/>
          <a:lstStyle>
            <a:lvl1pPr marL="0" indent="0">
              <a:spcBef>
                <a:spcPts val="0"/>
              </a:spcBef>
              <a:spcAft>
                <a:spcPts val="0"/>
              </a:spcAft>
              <a:buFontTx/>
              <a:buNone/>
              <a:defRPr sz="900">
                <a:solidFill>
                  <a:schemeClr val="bg1"/>
                </a:solidFill>
              </a:defRPr>
            </a:lvl1pPr>
            <a:lvl2pPr marL="0" indent="0">
              <a:spcBef>
                <a:spcPts val="0"/>
              </a:spcBef>
              <a:spcAft>
                <a:spcPts val="0"/>
              </a:spcAft>
              <a:buFontTx/>
              <a:buNone/>
              <a:defRPr sz="900">
                <a:solidFill>
                  <a:schemeClr val="bg2"/>
                </a:solidFill>
              </a:defRPr>
            </a:lvl2pPr>
            <a:lvl3pPr marL="0" indent="0">
              <a:spcBef>
                <a:spcPts val="0"/>
              </a:spcBef>
              <a:spcAft>
                <a:spcPts val="0"/>
              </a:spcAft>
              <a:buFontTx/>
              <a:buNone/>
              <a:defRPr sz="900">
                <a:solidFill>
                  <a:schemeClr val="bg2"/>
                </a:solidFill>
              </a:defRPr>
            </a:lvl3pPr>
            <a:lvl4pPr marL="0" indent="0">
              <a:spcBef>
                <a:spcPts val="0"/>
              </a:spcBef>
              <a:spcAft>
                <a:spcPts val="0"/>
              </a:spcAft>
              <a:buFontTx/>
              <a:buNone/>
              <a:defRPr sz="900">
                <a:solidFill>
                  <a:schemeClr val="bg2"/>
                </a:solidFill>
              </a:defRPr>
            </a:lvl4pPr>
            <a:lvl5pPr marL="0" indent="0">
              <a:spcBef>
                <a:spcPts val="0"/>
              </a:spcBef>
              <a:spcAft>
                <a:spcPts val="0"/>
              </a:spcAft>
              <a:buFontTx/>
              <a:buNone/>
              <a:defRPr sz="900">
                <a:solidFill>
                  <a:schemeClr val="bg2"/>
                </a:solidFill>
              </a:defRPr>
            </a:lvl5pPr>
            <a:lvl6pPr marL="0" indent="0">
              <a:spcBef>
                <a:spcPts val="0"/>
              </a:spcBef>
              <a:spcAft>
                <a:spcPts val="0"/>
              </a:spcAft>
              <a:buFontTx/>
              <a:buNone/>
              <a:defRPr sz="900">
                <a:solidFill>
                  <a:schemeClr val="bg2"/>
                </a:solidFill>
              </a:defRPr>
            </a:lvl6pPr>
            <a:lvl7pPr marL="0" indent="0">
              <a:spcBef>
                <a:spcPts val="0"/>
              </a:spcBef>
              <a:spcAft>
                <a:spcPts val="0"/>
              </a:spcAft>
              <a:buFontTx/>
              <a:buNone/>
              <a:defRPr sz="900">
                <a:solidFill>
                  <a:schemeClr val="bg2"/>
                </a:solidFill>
              </a:defRPr>
            </a:lvl7pPr>
            <a:lvl8pPr marL="0" indent="0">
              <a:spcBef>
                <a:spcPts val="0"/>
              </a:spcBef>
              <a:spcAft>
                <a:spcPts val="0"/>
              </a:spcAft>
              <a:buFontTx/>
              <a:buNone/>
              <a:defRPr sz="900">
                <a:solidFill>
                  <a:schemeClr val="bg2"/>
                </a:solidFill>
              </a:defRPr>
            </a:lvl8pPr>
            <a:lvl9pPr marL="0" indent="0">
              <a:spcBef>
                <a:spcPts val="0"/>
              </a:spcBef>
              <a:spcAft>
                <a:spcPts val="0"/>
              </a:spcAft>
              <a:buFontTx/>
              <a:buNone/>
              <a:defRPr sz="900">
                <a:solidFill>
                  <a:schemeClr val="bg2"/>
                </a:solidFill>
                <a:latin typeface="Arial" pitchFamily="34" charset="0"/>
              </a:defRPr>
            </a:lvl9pPr>
          </a:lstStyle>
          <a:p>
            <a:pPr lvl="0"/>
            <a:r>
              <a:rPr lang="it-IT" smtClean="0"/>
              <a:t>Fare clic per modificare stili del testo dello schema</a:t>
            </a:r>
          </a:p>
        </p:txBody>
      </p:sp>
    </p:spTree>
    <p:extLst>
      <p:ext uri="{BB962C8B-B14F-4D97-AF65-F5344CB8AC3E}">
        <p14:creationId xmlns:p14="http://schemas.microsoft.com/office/powerpoint/2010/main" val="415677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gray">
          <a:xfrm>
            <a:off x="323851" y="195323"/>
            <a:ext cx="6335713" cy="4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it-IT" altLang="it-IT" smtClean="0"/>
              <a:t>Titolo</a:t>
            </a:r>
          </a:p>
        </p:txBody>
      </p:sp>
      <p:sp>
        <p:nvSpPr>
          <p:cNvPr id="1027" name="Text Placeholder 2"/>
          <p:cNvSpPr>
            <a:spLocks noGrp="1"/>
          </p:cNvSpPr>
          <p:nvPr>
            <p:ph type="body" idx="1"/>
            <p:custDataLst>
              <p:tags r:id="rId12"/>
            </p:custDataLst>
          </p:nvPr>
        </p:nvSpPr>
        <p:spPr bwMode="gray">
          <a:xfrm>
            <a:off x="323850" y="789629"/>
            <a:ext cx="8496300" cy="399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18000" rIns="0" bIns="0" numCol="1" anchor="t" anchorCtr="0" compatLnSpc="1">
            <a:prstTxWarp prst="textNoShape">
              <a:avLst/>
            </a:prstTxWarp>
          </a:bodyPr>
          <a:lstStyle/>
          <a:p>
            <a:pPr lvl="0"/>
            <a:r>
              <a:rPr lang="it-IT" altLang="it-IT" smtClean="0"/>
              <a:t>Testo</a:t>
            </a:r>
          </a:p>
          <a:p>
            <a:pPr lvl="1"/>
            <a:r>
              <a:rPr lang="it-IT" altLang="it-IT" smtClean="0"/>
              <a:t>Testo</a:t>
            </a:r>
          </a:p>
          <a:p>
            <a:pPr lvl="2"/>
            <a:r>
              <a:rPr lang="it-IT" altLang="it-IT" smtClean="0"/>
              <a:t>Testo</a:t>
            </a:r>
          </a:p>
          <a:p>
            <a:pPr lvl="3"/>
            <a:r>
              <a:rPr lang="it-IT" altLang="it-IT" smtClean="0"/>
              <a:t>Testo</a:t>
            </a:r>
          </a:p>
          <a:p>
            <a:pPr lvl="4"/>
            <a:r>
              <a:rPr lang="it-IT" altLang="it-IT" smtClean="0"/>
              <a:t>Testo</a:t>
            </a:r>
          </a:p>
        </p:txBody>
      </p:sp>
      <p:sp>
        <p:nvSpPr>
          <p:cNvPr id="4" name="VCT_Marker_ID_4" hidden="1"/>
          <p:cNvSpPr/>
          <p:nvPr>
            <p:custDataLst>
              <p:tags r:id="rId13"/>
            </p:custDataLst>
          </p:nvPr>
        </p:nvSpPr>
        <p:spPr bwMode="gray">
          <a:xfrm>
            <a:off x="1270001" y="95280"/>
            <a:ext cx="127000" cy="9527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Font typeface="Arial" charset="0"/>
              <a:buNone/>
              <a:defRPr/>
            </a:pPr>
            <a:endParaRPr lang="en-US" sz="1200" dirty="0">
              <a:solidFill>
                <a:srgbClr val="000000"/>
              </a:solidFill>
              <a:latin typeface="Arial" charset="0"/>
            </a:endParaRPr>
          </a:p>
        </p:txBody>
      </p:sp>
      <p:sp>
        <p:nvSpPr>
          <p:cNvPr id="61" name="Rectangle 86"/>
          <p:cNvSpPr>
            <a:spLocks noChangeArrowheads="1"/>
          </p:cNvSpPr>
          <p:nvPr userDrawn="1"/>
        </p:nvSpPr>
        <p:spPr bwMode="gray">
          <a:xfrm>
            <a:off x="7596189" y="4975967"/>
            <a:ext cx="1223962" cy="80987"/>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cs typeface="Arial" pitchFamily="34" charset="0"/>
              </a:defRPr>
            </a:lvl9pPr>
          </a:lstStyle>
          <a:p>
            <a:pPr algn="r" eaLnBrk="1" fontAlgn="auto" hangingPunct="1">
              <a:spcBef>
                <a:spcPts val="0"/>
              </a:spcBef>
              <a:spcAft>
                <a:spcPts val="0"/>
              </a:spcAft>
              <a:defRPr/>
            </a:pPr>
            <a:fld id="{BECAE516-1993-4EE1-BC38-A34C0B5A79A3}" type="slidenum">
              <a:rPr lang="en-US" altLang="it-IT" sz="600" smtClean="0">
                <a:solidFill>
                  <a:schemeClr val="bg2"/>
                </a:solidFill>
              </a:rPr>
              <a:pPr algn="r" eaLnBrk="1" fontAlgn="auto" hangingPunct="1">
                <a:spcBef>
                  <a:spcPts val="0"/>
                </a:spcBef>
                <a:spcAft>
                  <a:spcPts val="0"/>
                </a:spcAft>
                <a:defRPr/>
              </a:pPr>
              <a:t>‹N›</a:t>
            </a:fld>
            <a:endParaRPr lang="en-US" altLang="it-IT" sz="600" dirty="0" smtClean="0">
              <a:solidFill>
                <a:schemeClr val="bg2"/>
              </a:solidFill>
            </a:endParaRPr>
          </a:p>
        </p:txBody>
      </p:sp>
      <p:pic>
        <p:nvPicPr>
          <p:cNvPr id="7"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gray">
          <a:xfrm>
            <a:off x="8507659" y="127819"/>
            <a:ext cx="57626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magine 7"/>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092280" y="127819"/>
            <a:ext cx="1224136" cy="543411"/>
          </a:xfrm>
          <a:prstGeom prst="rect">
            <a:avLst/>
          </a:prstGeom>
          <a:noFill/>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1" r:id="rId9"/>
    <p:sldLayoutId id="2147483682" r:id="rId10"/>
  </p:sldLayoutIdLst>
  <p:timing>
    <p:tnLst>
      <p:par>
        <p:cTn id="1" dur="indefinite" restart="never" nodeType="tmRoot"/>
      </p:par>
    </p:tnLst>
  </p:timing>
  <p:hf sldNum="0" hdr="0" ftr="0" dt="0"/>
  <p:txStyles>
    <p:titleStyle>
      <a:lvl1pPr algn="l" rtl="0" fontAlgn="base">
        <a:spcBef>
          <a:spcPct val="0"/>
        </a:spcBef>
        <a:spcAft>
          <a:spcPct val="0"/>
        </a:spcAft>
        <a:defRPr sz="1500" kern="1200">
          <a:solidFill>
            <a:schemeClr val="tx1"/>
          </a:solidFill>
          <a:latin typeface="Arial" charset="0"/>
          <a:ea typeface="+mj-ea"/>
          <a:cs typeface="+mj-cs"/>
        </a:defRPr>
      </a:lvl1pPr>
      <a:lvl2pPr algn="l" rtl="0" fontAlgn="base">
        <a:spcBef>
          <a:spcPct val="0"/>
        </a:spcBef>
        <a:spcAft>
          <a:spcPct val="0"/>
        </a:spcAft>
        <a:defRPr sz="1500">
          <a:solidFill>
            <a:schemeClr val="tx1"/>
          </a:solidFill>
          <a:latin typeface="Arial" charset="0"/>
        </a:defRPr>
      </a:lvl2pPr>
      <a:lvl3pPr algn="l" rtl="0" fontAlgn="base">
        <a:spcBef>
          <a:spcPct val="0"/>
        </a:spcBef>
        <a:spcAft>
          <a:spcPct val="0"/>
        </a:spcAft>
        <a:defRPr sz="1500">
          <a:solidFill>
            <a:schemeClr val="tx1"/>
          </a:solidFill>
          <a:latin typeface="Arial" charset="0"/>
        </a:defRPr>
      </a:lvl3pPr>
      <a:lvl4pPr algn="l" rtl="0" fontAlgn="base">
        <a:spcBef>
          <a:spcPct val="0"/>
        </a:spcBef>
        <a:spcAft>
          <a:spcPct val="0"/>
        </a:spcAft>
        <a:defRPr sz="1500">
          <a:solidFill>
            <a:schemeClr val="tx1"/>
          </a:solidFill>
          <a:latin typeface="Arial" charset="0"/>
        </a:defRPr>
      </a:lvl4pPr>
      <a:lvl5pPr algn="l" rtl="0" fontAlgn="base">
        <a:spcBef>
          <a:spcPct val="0"/>
        </a:spcBef>
        <a:spcAft>
          <a:spcPct val="0"/>
        </a:spcAft>
        <a:defRPr sz="1500">
          <a:solidFill>
            <a:schemeClr val="tx1"/>
          </a:solidFill>
          <a:latin typeface="Arial" charset="0"/>
        </a:defRPr>
      </a:lvl5pPr>
      <a:lvl6pPr marL="342900" algn="l" rtl="0" eaLnBrk="1" fontAlgn="base" hangingPunct="1">
        <a:spcBef>
          <a:spcPct val="0"/>
        </a:spcBef>
        <a:spcAft>
          <a:spcPct val="0"/>
        </a:spcAft>
        <a:defRPr sz="1500">
          <a:solidFill>
            <a:schemeClr val="tx1"/>
          </a:solidFill>
          <a:latin typeface="Arial" charset="0"/>
        </a:defRPr>
      </a:lvl6pPr>
      <a:lvl7pPr marL="685800" algn="l" rtl="0" eaLnBrk="1" fontAlgn="base" hangingPunct="1">
        <a:spcBef>
          <a:spcPct val="0"/>
        </a:spcBef>
        <a:spcAft>
          <a:spcPct val="0"/>
        </a:spcAft>
        <a:defRPr sz="1500">
          <a:solidFill>
            <a:schemeClr val="tx1"/>
          </a:solidFill>
          <a:latin typeface="Arial" charset="0"/>
        </a:defRPr>
      </a:lvl7pPr>
      <a:lvl8pPr marL="1028700" algn="l" rtl="0" eaLnBrk="1" fontAlgn="base" hangingPunct="1">
        <a:spcBef>
          <a:spcPct val="0"/>
        </a:spcBef>
        <a:spcAft>
          <a:spcPct val="0"/>
        </a:spcAft>
        <a:defRPr sz="1500">
          <a:solidFill>
            <a:schemeClr val="tx1"/>
          </a:solidFill>
          <a:latin typeface="Arial" charset="0"/>
        </a:defRPr>
      </a:lvl8pPr>
      <a:lvl9pPr marL="1371600" algn="l" rtl="0" eaLnBrk="1" fontAlgn="base" hangingPunct="1">
        <a:spcBef>
          <a:spcPct val="0"/>
        </a:spcBef>
        <a:spcAft>
          <a:spcPct val="0"/>
        </a:spcAft>
        <a:defRPr sz="1500">
          <a:solidFill>
            <a:schemeClr val="tx1"/>
          </a:solidFill>
          <a:latin typeface="Arial" charset="0"/>
        </a:defRPr>
      </a:lvl9pPr>
    </p:titleStyle>
    <p:bodyStyle>
      <a:lvl1pPr marL="257175" indent="-257175" algn="l" rtl="0" fontAlgn="base">
        <a:spcBef>
          <a:spcPts val="450"/>
        </a:spcBef>
        <a:spcAft>
          <a:spcPct val="0"/>
        </a:spcAft>
        <a:buFont typeface="Arial" panose="020B0604020202020204" pitchFamily="34" charset="0"/>
        <a:defRPr kern="1200">
          <a:solidFill>
            <a:schemeClr val="tx2"/>
          </a:solidFill>
          <a:latin typeface="Arial" charset="0"/>
          <a:ea typeface="+mn-ea"/>
          <a:cs typeface="+mn-cs"/>
        </a:defRPr>
      </a:lvl1pPr>
      <a:lvl2pPr marL="1191" indent="-1191" algn="l" rtl="0" fontAlgn="base">
        <a:spcBef>
          <a:spcPts val="450"/>
        </a:spcBef>
        <a:spcAft>
          <a:spcPct val="0"/>
        </a:spcAft>
        <a:buFont typeface="Arial" panose="020B0604020202020204" pitchFamily="34" charset="0"/>
        <a:defRPr sz="1200" kern="1200">
          <a:solidFill>
            <a:schemeClr val="tx1"/>
          </a:solidFill>
          <a:latin typeface="Arial" charset="0"/>
          <a:ea typeface="+mn-ea"/>
          <a:cs typeface="+mn-cs"/>
        </a:defRPr>
      </a:lvl2pPr>
      <a:lvl3pPr marL="135731" indent="-133350" algn="l" rtl="0" fontAlgn="base">
        <a:spcBef>
          <a:spcPts val="225"/>
        </a:spcBef>
        <a:spcAft>
          <a:spcPct val="0"/>
        </a:spcAft>
        <a:buFont typeface="Arial" panose="020B0604020202020204" pitchFamily="34" charset="0"/>
        <a:buChar char="•"/>
        <a:defRPr sz="1200" kern="1200">
          <a:solidFill>
            <a:schemeClr val="tx1"/>
          </a:solidFill>
          <a:latin typeface="Arial" charset="0"/>
          <a:ea typeface="+mn-ea"/>
          <a:cs typeface="+mn-cs"/>
        </a:defRPr>
      </a:lvl3pPr>
      <a:lvl4pPr marL="270272" indent="-133350" algn="l" rtl="0" fontAlgn="base">
        <a:spcBef>
          <a:spcPts val="225"/>
        </a:spcBef>
        <a:spcAft>
          <a:spcPct val="0"/>
        </a:spcAft>
        <a:buFont typeface="Arial" panose="020B0604020202020204" pitchFamily="34" charset="0"/>
        <a:buChar char="•"/>
        <a:defRPr sz="1200" kern="1200">
          <a:solidFill>
            <a:schemeClr val="tx1"/>
          </a:solidFill>
          <a:latin typeface="Arial" charset="0"/>
          <a:ea typeface="+mn-ea"/>
          <a:cs typeface="+mn-cs"/>
        </a:defRPr>
      </a:lvl4pPr>
      <a:lvl5pPr marL="404813" indent="-133350" algn="l" rtl="0" fontAlgn="base">
        <a:spcBef>
          <a:spcPts val="225"/>
        </a:spcBef>
        <a:spcAft>
          <a:spcPct val="0"/>
        </a:spcAft>
        <a:buFont typeface="Arial" panose="020B0604020202020204" pitchFamily="34" charset="0"/>
        <a:buChar char="•"/>
        <a:defRPr sz="1200" kern="1200">
          <a:solidFill>
            <a:schemeClr val="tx1"/>
          </a:solidFill>
          <a:latin typeface="Arial" charset="0"/>
          <a:ea typeface="+mn-ea"/>
          <a:cs typeface="+mn-cs"/>
        </a:defRPr>
      </a:lvl5pPr>
      <a:lvl6pPr marL="0" indent="0" algn="l" defTabSz="685800" rtl="0" eaLnBrk="1" latinLnBrk="0" hangingPunct="1">
        <a:spcBef>
          <a:spcPts val="450"/>
        </a:spcBef>
        <a:spcAft>
          <a:spcPts val="0"/>
        </a:spcAft>
        <a:buFont typeface="Arial" pitchFamily="34" charset="0"/>
        <a:buNone/>
        <a:defRPr sz="1200" kern="1200">
          <a:solidFill>
            <a:schemeClr val="tx1"/>
          </a:solidFill>
          <a:latin typeface="+mn-lt"/>
          <a:ea typeface="+mn-ea"/>
          <a:cs typeface="+mn-cs"/>
        </a:defRPr>
      </a:lvl6pPr>
      <a:lvl7pPr marL="0" indent="0" algn="l" defTabSz="685800" rtl="0" eaLnBrk="1" latinLnBrk="0" hangingPunct="1">
        <a:spcBef>
          <a:spcPts val="450"/>
        </a:spcBef>
        <a:spcAft>
          <a:spcPts val="0"/>
        </a:spcAft>
        <a:buFont typeface="Arial" pitchFamily="34" charset="0"/>
        <a:buNone/>
        <a:defRPr sz="1200" kern="1200">
          <a:solidFill>
            <a:schemeClr val="tx1"/>
          </a:solidFill>
          <a:latin typeface="+mn-lt"/>
          <a:ea typeface="+mn-ea"/>
          <a:cs typeface="+mn-cs"/>
        </a:defRPr>
      </a:lvl7pPr>
      <a:lvl8pPr marL="0" indent="0" algn="l" defTabSz="685800" rtl="0" eaLnBrk="1" latinLnBrk="0" hangingPunct="1">
        <a:spcBef>
          <a:spcPts val="450"/>
        </a:spcBef>
        <a:spcAft>
          <a:spcPts val="0"/>
        </a:spcAft>
        <a:buFont typeface="Arial" pitchFamily="34" charset="0"/>
        <a:buNone/>
        <a:defRPr sz="1200" kern="1200">
          <a:solidFill>
            <a:schemeClr val="tx1"/>
          </a:solidFill>
          <a:latin typeface="+mn-lt"/>
          <a:ea typeface="+mn-ea"/>
          <a:cs typeface="+mn-cs"/>
        </a:defRPr>
      </a:lvl8pPr>
      <a:lvl9pPr marL="0" indent="0" algn="l" defTabSz="685800" rtl="0" eaLnBrk="1" latinLnBrk="0" hangingPunct="1">
        <a:spcBef>
          <a:spcPts val="450"/>
        </a:spcBef>
        <a:spcAft>
          <a:spcPts val="0"/>
        </a:spcAft>
        <a:buFont typeface="Arial" pitchFamily="34" charset="0"/>
        <a:buNone/>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9.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9.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hart" Target="../charts/chart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9.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p:cNvSpPr>
          <p:nvPr>
            <p:ph type="ctrTitle"/>
          </p:nvPr>
        </p:nvSpPr>
        <p:spPr>
          <a:xfrm>
            <a:off x="2844403" y="1348408"/>
            <a:ext cx="5156597" cy="1835944"/>
          </a:xfrm>
        </p:spPr>
        <p:txBody>
          <a:bodyPr vert="horz" wrap="square" lIns="270000" tIns="0" rIns="0" bIns="0" numCol="1" anchor="t" anchorCtr="0" compatLnSpc="1">
            <a:prstTxWarp prst="textNoShape">
              <a:avLst/>
            </a:prstTxWarp>
            <a:normAutofit fontScale="90000"/>
          </a:bodyPr>
          <a:lstStyle/>
          <a:p>
            <a:pPr algn="ctr">
              <a:defRPr/>
            </a:pPr>
            <a:r>
              <a:rPr lang="it-IT" sz="2550" b="1" dirty="0">
                <a:solidFill>
                  <a:srgbClr val="FF6600"/>
                </a:solidFill>
                <a:latin typeface="Arial" panose="020B0604020202020204" pitchFamily="34" charset="0"/>
                <a:cs typeface="Arial" panose="020B0604020202020204" pitchFamily="34" charset="0"/>
              </a:rPr>
              <a:t>Indagine</a:t>
            </a:r>
            <a:br>
              <a:rPr lang="it-IT" sz="2550" b="1" dirty="0">
                <a:solidFill>
                  <a:srgbClr val="FF6600"/>
                </a:solidFill>
                <a:latin typeface="Arial" panose="020B0604020202020204" pitchFamily="34" charset="0"/>
                <a:cs typeface="Arial" panose="020B0604020202020204" pitchFamily="34" charset="0"/>
              </a:rPr>
            </a:br>
            <a:r>
              <a:rPr lang="it-IT" sz="2550" b="1" dirty="0">
                <a:solidFill>
                  <a:srgbClr val="FF6600"/>
                </a:solidFill>
                <a:latin typeface="Arial" panose="020B0604020202020204" pitchFamily="34" charset="0"/>
                <a:cs typeface="Arial" panose="020B0604020202020204" pitchFamily="34" charset="0"/>
              </a:rPr>
              <a:t>Confcommercio – GfK </a:t>
            </a:r>
            <a:r>
              <a:rPr lang="it-IT" sz="2550" b="1" dirty="0" smtClean="0">
                <a:solidFill>
                  <a:srgbClr val="FF6600"/>
                </a:solidFill>
                <a:latin typeface="Arial" panose="020B0604020202020204" pitchFamily="34" charset="0"/>
                <a:cs typeface="Arial" panose="020B0604020202020204" pitchFamily="34" charset="0"/>
              </a:rPr>
              <a:t>Italia</a:t>
            </a:r>
            <a:r>
              <a:rPr lang="it-IT" sz="2550" b="1" dirty="0">
                <a:solidFill>
                  <a:srgbClr val="FF6600"/>
                </a:solidFill>
                <a:latin typeface="Arial" panose="020B0604020202020204" pitchFamily="34" charset="0"/>
                <a:cs typeface="Arial" panose="020B0604020202020204" pitchFamily="34" charset="0"/>
              </a:rPr>
              <a:t/>
            </a:r>
            <a:br>
              <a:rPr lang="it-IT" sz="2550" b="1" dirty="0">
                <a:solidFill>
                  <a:srgbClr val="FF6600"/>
                </a:solidFill>
                <a:latin typeface="Arial" panose="020B0604020202020204" pitchFamily="34" charset="0"/>
                <a:cs typeface="Arial" panose="020B0604020202020204" pitchFamily="34" charset="0"/>
              </a:rPr>
            </a:br>
            <a:r>
              <a:rPr lang="it-IT" sz="2550" b="1" dirty="0">
                <a:solidFill>
                  <a:srgbClr val="FF6600"/>
                </a:solidFill>
                <a:latin typeface="Arial" panose="020B0604020202020204" pitchFamily="34" charset="0"/>
                <a:cs typeface="Arial" panose="020B0604020202020204" pitchFamily="34" charset="0"/>
              </a:rPr>
              <a:t>sui fenomeni criminali</a:t>
            </a:r>
            <a:r>
              <a:rPr lang="it-IT" sz="2550" dirty="0">
                <a:solidFill>
                  <a:srgbClr val="FF6600"/>
                </a:solidFill>
                <a:latin typeface="Arial" panose="020B0604020202020204" pitchFamily="34" charset="0"/>
                <a:cs typeface="Arial" panose="020B0604020202020204" pitchFamily="34" charset="0"/>
              </a:rPr>
              <a:t/>
            </a:r>
            <a:br>
              <a:rPr lang="it-IT" sz="2550" dirty="0">
                <a:solidFill>
                  <a:srgbClr val="FF6600"/>
                </a:solidFill>
                <a:latin typeface="Arial" panose="020B0604020202020204" pitchFamily="34" charset="0"/>
                <a:cs typeface="Arial" panose="020B0604020202020204" pitchFamily="34" charset="0"/>
              </a:rPr>
            </a:br>
            <a:r>
              <a:rPr lang="it-IT" sz="2550" dirty="0" smtClean="0">
                <a:solidFill>
                  <a:srgbClr val="FF6600"/>
                </a:solidFill>
                <a:latin typeface="Arial" panose="020B0604020202020204" pitchFamily="34" charset="0"/>
                <a:cs typeface="Arial" panose="020B0604020202020204" pitchFamily="34" charset="0"/>
              </a:rPr>
              <a:t/>
            </a:r>
            <a:br>
              <a:rPr lang="it-IT" sz="2550" dirty="0" smtClean="0">
                <a:solidFill>
                  <a:srgbClr val="FF6600"/>
                </a:solidFill>
                <a:latin typeface="Arial" panose="020B0604020202020204" pitchFamily="34" charset="0"/>
                <a:cs typeface="Arial" panose="020B0604020202020204" pitchFamily="34" charset="0"/>
              </a:rPr>
            </a:br>
            <a:r>
              <a:rPr lang="it-IT" sz="2550" dirty="0" smtClean="0">
                <a:solidFill>
                  <a:srgbClr val="FF6600"/>
                </a:solidFill>
                <a:latin typeface="Arial" panose="020B0604020202020204" pitchFamily="34" charset="0"/>
                <a:cs typeface="Arial" panose="020B0604020202020204" pitchFamily="34" charset="0"/>
              </a:rPr>
              <a:t>Sardegna</a:t>
            </a:r>
            <a:br>
              <a:rPr lang="it-IT" sz="2550" dirty="0" smtClean="0">
                <a:solidFill>
                  <a:srgbClr val="FF6600"/>
                </a:solidFill>
                <a:latin typeface="Arial" panose="020B0604020202020204" pitchFamily="34" charset="0"/>
                <a:cs typeface="Arial" panose="020B0604020202020204" pitchFamily="34" charset="0"/>
              </a:rPr>
            </a:br>
            <a:r>
              <a:rPr lang="it-IT" sz="1800" dirty="0">
                <a:solidFill>
                  <a:srgbClr val="FF6600"/>
                </a:solidFill>
                <a:latin typeface="Arial" panose="020B0604020202020204" pitchFamily="34" charset="0"/>
                <a:cs typeface="Arial" panose="020B0604020202020204" pitchFamily="34" charset="0"/>
              </a:rPr>
              <a:t/>
            </a:r>
            <a:br>
              <a:rPr lang="it-IT" sz="1800" dirty="0">
                <a:solidFill>
                  <a:srgbClr val="FF6600"/>
                </a:solidFill>
                <a:latin typeface="Arial" panose="020B0604020202020204" pitchFamily="34" charset="0"/>
                <a:cs typeface="Arial" panose="020B0604020202020204" pitchFamily="34" charset="0"/>
              </a:rPr>
            </a:br>
            <a:r>
              <a:rPr lang="it-IT" sz="1800" dirty="0">
                <a:solidFill>
                  <a:srgbClr val="FF6600"/>
                </a:solidFill>
                <a:latin typeface="Arial" panose="020B0604020202020204" pitchFamily="34" charset="0"/>
                <a:cs typeface="Arial" panose="020B0604020202020204" pitchFamily="34" charset="0"/>
              </a:rPr>
              <a:t>Roma, </a:t>
            </a:r>
            <a:r>
              <a:rPr lang="it-IT" sz="1800" dirty="0" smtClean="0">
                <a:solidFill>
                  <a:srgbClr val="FF6600"/>
                </a:solidFill>
                <a:latin typeface="Arial" panose="020B0604020202020204" pitchFamily="34" charset="0"/>
                <a:cs typeface="Arial" panose="020B0604020202020204" pitchFamily="34" charset="0"/>
              </a:rPr>
              <a:t>21 </a:t>
            </a:r>
            <a:r>
              <a:rPr lang="it-IT" sz="1800" dirty="0">
                <a:solidFill>
                  <a:srgbClr val="FF6600"/>
                </a:solidFill>
                <a:latin typeface="Arial" panose="020B0604020202020204" pitchFamily="34" charset="0"/>
                <a:cs typeface="Arial" panose="020B0604020202020204" pitchFamily="34" charset="0"/>
              </a:rPr>
              <a:t>novembre </a:t>
            </a:r>
            <a:r>
              <a:rPr lang="it-IT" sz="1800" dirty="0" smtClean="0">
                <a:solidFill>
                  <a:srgbClr val="FF6600"/>
                </a:solidFill>
                <a:latin typeface="Arial" panose="020B0604020202020204" pitchFamily="34" charset="0"/>
                <a:cs typeface="Arial" panose="020B0604020202020204" pitchFamily="34" charset="0"/>
              </a:rPr>
              <a:t>2018</a:t>
            </a:r>
            <a:r>
              <a:rPr lang="it-IT" sz="2550" dirty="0">
                <a:solidFill>
                  <a:srgbClr val="FF6600"/>
                </a:solidFill>
                <a:latin typeface="Arial" panose="020B0604020202020204" pitchFamily="34" charset="0"/>
                <a:cs typeface="Arial" panose="020B0604020202020204" pitchFamily="34" charset="0"/>
              </a:rPr>
              <a:t/>
            </a:r>
            <a:br>
              <a:rPr lang="it-IT" sz="2550" dirty="0">
                <a:solidFill>
                  <a:srgbClr val="FF6600"/>
                </a:solidFill>
                <a:latin typeface="Arial" panose="020B0604020202020204" pitchFamily="34" charset="0"/>
                <a:cs typeface="Arial" panose="020B0604020202020204" pitchFamily="34" charset="0"/>
              </a:rPr>
            </a:br>
            <a:r>
              <a:rPr lang="it-IT" sz="2550" dirty="0">
                <a:solidFill>
                  <a:srgbClr val="FF6600"/>
                </a:solidFill>
                <a:latin typeface="Arial" panose="020B0604020202020204" pitchFamily="34" charset="0"/>
                <a:cs typeface="Arial" panose="020B0604020202020204" pitchFamily="34" charset="0"/>
              </a:rPr>
              <a:t/>
            </a:r>
            <a:br>
              <a:rPr lang="it-IT" sz="2550" dirty="0">
                <a:solidFill>
                  <a:srgbClr val="FF6600"/>
                </a:solidFill>
                <a:latin typeface="Arial" panose="020B0604020202020204" pitchFamily="34" charset="0"/>
                <a:cs typeface="Arial" panose="020B0604020202020204" pitchFamily="34" charset="0"/>
              </a:rPr>
            </a:br>
            <a:r>
              <a:rPr lang="it-IT" sz="2550" dirty="0">
                <a:solidFill>
                  <a:srgbClr val="FF6600"/>
                </a:solidFill>
                <a:latin typeface="Arial" panose="020B0604020202020204" pitchFamily="34" charset="0"/>
                <a:cs typeface="Arial" panose="020B0604020202020204" pitchFamily="34" charset="0"/>
              </a:rPr>
              <a:t/>
            </a:r>
            <a:br>
              <a:rPr lang="it-IT" sz="2550" dirty="0">
                <a:solidFill>
                  <a:srgbClr val="FF6600"/>
                </a:solidFill>
                <a:latin typeface="Arial" panose="020B0604020202020204" pitchFamily="34" charset="0"/>
                <a:cs typeface="Arial" panose="020B0604020202020204" pitchFamily="34" charset="0"/>
              </a:rPr>
            </a:br>
            <a:endParaRPr lang="it-IT" sz="2550" i="1" dirty="0">
              <a:solidFill>
                <a:schemeClr val="bg2">
                  <a:lumMod val="75000"/>
                </a:schemeClr>
              </a:solidFill>
              <a:latin typeface="Arial" panose="020B0604020202020204" pitchFamily="34" charset="0"/>
              <a:cs typeface="Arial" panose="020B0604020202020204" pitchFamily="34" charset="0"/>
            </a:endParaRPr>
          </a:p>
        </p:txBody>
      </p:sp>
      <p:grpSp>
        <p:nvGrpSpPr>
          <p:cNvPr id="5" name="Gruppo 4"/>
          <p:cNvGrpSpPr/>
          <p:nvPr/>
        </p:nvGrpSpPr>
        <p:grpSpPr>
          <a:xfrm>
            <a:off x="3772" y="-42144"/>
            <a:ext cx="1620180" cy="5184000"/>
            <a:chOff x="85818" y="-27384"/>
            <a:chExt cx="2485454" cy="6912000"/>
          </a:xfrm>
          <a:effectLst>
            <a:outerShdw blurRad="50800" dist="38100" dir="8100000" algn="tr" rotWithShape="0">
              <a:prstClr val="black">
                <a:alpha val="40000"/>
              </a:prstClr>
            </a:outerShdw>
          </a:effectLst>
        </p:grpSpPr>
        <p:pic>
          <p:nvPicPr>
            <p:cNvPr id="8" name="Immagine 7"/>
            <p:cNvPicPr preferRelativeResize="0">
              <a:picLocks/>
            </p:cNvPicPr>
            <p:nvPr/>
          </p:nvPicPr>
          <p:blipFill>
            <a:blip r:embed="rId3" cstate="email">
              <a:extLst>
                <a:ext uri="{28A0092B-C50C-407E-A947-70E740481C1C}">
                  <a14:useLocalDpi xmlns:a14="http://schemas.microsoft.com/office/drawing/2010/main"/>
                </a:ext>
              </a:extLst>
            </a:blip>
            <a:stretch>
              <a:fillRect/>
            </a:stretch>
          </p:blipFill>
          <p:spPr>
            <a:xfrm>
              <a:off x="87272" y="-27384"/>
              <a:ext cx="2484000" cy="1130112"/>
            </a:xfrm>
            <a:prstGeom prst="rect">
              <a:avLst/>
            </a:prstGeom>
          </p:spPr>
        </p:pic>
        <p:pic>
          <p:nvPicPr>
            <p:cNvPr id="9" name="Immagin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7272" y="4624477"/>
              <a:ext cx="2482751" cy="1158364"/>
            </a:xfrm>
            <a:prstGeom prst="rect">
              <a:avLst/>
            </a:prstGeom>
          </p:spPr>
        </p:pic>
        <p:pic>
          <p:nvPicPr>
            <p:cNvPr id="11" name="Immagine 10"/>
            <p:cNvPicPr preferRelativeResize="0">
              <a:picLocks/>
            </p:cNvPicPr>
            <p:nvPr/>
          </p:nvPicPr>
          <p:blipFill rotWithShape="1">
            <a:blip r:embed="rId5"/>
            <a:srcRect r="5847" b="12367"/>
            <a:stretch/>
          </p:blipFill>
          <p:spPr>
            <a:xfrm>
              <a:off x="87272" y="1949218"/>
              <a:ext cx="2484000" cy="1211893"/>
            </a:xfrm>
            <a:prstGeom prst="rect">
              <a:avLst/>
            </a:prstGeom>
          </p:spPr>
        </p:pic>
        <p:pic>
          <p:nvPicPr>
            <p:cNvPr id="12" name="Immagine 11"/>
            <p:cNvPicPr preferRelativeResize="0">
              <a:picLocks/>
            </p:cNvPicPr>
            <p:nvPr/>
          </p:nvPicPr>
          <p:blipFill>
            <a:blip r:embed="rId6"/>
            <a:stretch>
              <a:fillRect/>
            </a:stretch>
          </p:blipFill>
          <p:spPr>
            <a:xfrm>
              <a:off x="87271" y="5754504"/>
              <a:ext cx="2484000" cy="1130112"/>
            </a:xfrm>
            <a:prstGeom prst="rect">
              <a:avLst/>
            </a:prstGeom>
          </p:spPr>
        </p:pic>
        <p:pic>
          <p:nvPicPr>
            <p:cNvPr id="13" name="Immagine 12"/>
            <p:cNvPicPr preferRelativeResize="0">
              <a:picLocks/>
            </p:cNvPicPr>
            <p:nvPr/>
          </p:nvPicPr>
          <p:blipFill rotWithShape="1">
            <a:blip r:embed="rId7"/>
            <a:srcRect t="7046" b="4812"/>
            <a:stretch/>
          </p:blipFill>
          <p:spPr>
            <a:xfrm>
              <a:off x="87272" y="3155261"/>
              <a:ext cx="2484000" cy="1469308"/>
            </a:xfrm>
            <a:prstGeom prst="rect">
              <a:avLst/>
            </a:prstGeom>
          </p:spPr>
        </p:pic>
        <p:pic>
          <p:nvPicPr>
            <p:cNvPr id="10" name="Immagine 9"/>
            <p:cNvPicPr preferRelativeResize="0">
              <a:picLocks/>
            </p:cNvPicPr>
            <p:nvPr/>
          </p:nvPicPr>
          <p:blipFill>
            <a:blip r:embed="rId8" cstate="email">
              <a:extLst>
                <a:ext uri="{28A0092B-C50C-407E-A947-70E740481C1C}">
                  <a14:useLocalDpi xmlns:a14="http://schemas.microsoft.com/office/drawing/2010/main"/>
                </a:ext>
              </a:extLst>
            </a:blip>
            <a:stretch>
              <a:fillRect/>
            </a:stretch>
          </p:blipFill>
          <p:spPr>
            <a:xfrm>
              <a:off x="85818" y="1106488"/>
              <a:ext cx="2484000" cy="875836"/>
            </a:xfrm>
            <a:prstGeom prst="rect">
              <a:avLst/>
            </a:prstGeom>
          </p:spPr>
        </p:pic>
      </p:grpSp>
      <p:pic>
        <p:nvPicPr>
          <p:cNvPr id="5125" name="Immagine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20766" y="3896520"/>
            <a:ext cx="2214563" cy="756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589757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txBox="1">
            <a:spLocks/>
          </p:cNvSpPr>
          <p:nvPr/>
        </p:nvSpPr>
        <p:spPr bwMode="auto">
          <a:xfrm>
            <a:off x="1385888" y="412750"/>
            <a:ext cx="572452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ts val="600"/>
              </a:spcBef>
              <a:buFont typeface="Arial" panose="020B0604020202020204" pitchFamily="34" charset="0"/>
              <a:defRPr>
                <a:solidFill>
                  <a:schemeClr val="tx2"/>
                </a:solidFill>
                <a:latin typeface="Arial" panose="020B0604020202020204" pitchFamily="34" charset="0"/>
              </a:defRPr>
            </a:lvl1pPr>
            <a:lvl2pPr marL="1588" indent="-1588">
              <a:spcBef>
                <a:spcPts val="600"/>
              </a:spcBef>
              <a:buFont typeface="Arial" panose="020B0604020202020204" pitchFamily="34" charset="0"/>
              <a:defRPr sz="1600">
                <a:solidFill>
                  <a:schemeClr val="tx1"/>
                </a:solidFill>
                <a:latin typeface="Arial" panose="020B0604020202020204" pitchFamily="34" charset="0"/>
              </a:defRPr>
            </a:lvl2pPr>
            <a:lvl3pPr marL="180975" indent="-177800">
              <a:spcBef>
                <a:spcPts val="300"/>
              </a:spcBef>
              <a:buFont typeface="Arial" panose="020B0604020202020204" pitchFamily="34" charset="0"/>
              <a:buChar char="•"/>
              <a:defRPr sz="1600">
                <a:solidFill>
                  <a:schemeClr val="tx1"/>
                </a:solidFill>
                <a:latin typeface="Arial" panose="020B0604020202020204" pitchFamily="34" charset="0"/>
              </a:defRPr>
            </a:lvl3pPr>
            <a:lvl4pPr marL="360363" indent="-177800">
              <a:spcBef>
                <a:spcPts val="300"/>
              </a:spcBef>
              <a:buFont typeface="Arial" panose="020B0604020202020204" pitchFamily="34" charset="0"/>
              <a:buChar char="•"/>
              <a:defRPr sz="1600">
                <a:solidFill>
                  <a:schemeClr val="tx1"/>
                </a:solidFill>
                <a:latin typeface="Arial" panose="020B0604020202020204" pitchFamily="34" charset="0"/>
              </a:defRPr>
            </a:lvl4pPr>
            <a:lvl5pPr marL="539750" indent="-177800">
              <a:spcBef>
                <a:spcPts val="300"/>
              </a:spcBef>
              <a:buFont typeface="Arial" panose="020B0604020202020204" pitchFamily="34" charset="0"/>
              <a:buChar char="•"/>
              <a:defRPr sz="1600">
                <a:solidFill>
                  <a:schemeClr val="tx1"/>
                </a:solidFill>
                <a:latin typeface="Arial" panose="020B0604020202020204" pitchFamily="34" charset="0"/>
              </a:defRPr>
            </a:lvl5pPr>
            <a:lvl6pPr marL="9969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14541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19113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23685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FontTx/>
              <a:buNone/>
            </a:pPr>
            <a:endParaRPr lang="it-IT" altLang="it-IT" sz="1650" dirty="0">
              <a:latin typeface="Century Gothic" panose="020B0502020202020204" pitchFamily="34" charset="0"/>
            </a:endParaRPr>
          </a:p>
        </p:txBody>
      </p:sp>
      <p:sp>
        <p:nvSpPr>
          <p:cNvPr id="56325" name="Text Box 9"/>
          <p:cNvSpPr txBox="1">
            <a:spLocks noChangeArrowheads="1"/>
          </p:cNvSpPr>
          <p:nvPr/>
        </p:nvSpPr>
        <p:spPr bwMode="auto">
          <a:xfrm>
            <a:off x="1907704" y="1030759"/>
            <a:ext cx="3796904" cy="461665"/>
          </a:xfrm>
          <a:prstGeom prst="rect">
            <a:avLst/>
          </a:prstGeom>
          <a:solidFill>
            <a:schemeClr val="bg1"/>
          </a:solidFill>
          <a:ln w="9525">
            <a:noFill/>
          </a:ln>
          <a:effectLst>
            <a:outerShdw blurRad="50800" dist="38100" dir="5400000" algn="t"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it-IT"/>
            </a:defPPr>
            <a:lvl1pPr algn="ctr" eaLnBrk="1" fontAlgn="auto" hangingPunct="1">
              <a:spcBef>
                <a:spcPts val="0"/>
              </a:spcBef>
              <a:spcAft>
                <a:spcPts val="0"/>
              </a:spcAft>
              <a:defRPr sz="1200" b="1">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it-IT" altLang="it-IT" dirty="0">
                <a:solidFill>
                  <a:schemeClr val="tx1"/>
                </a:solidFill>
              </a:rPr>
              <a:t>Le leggi che contrastano i fenomeni criminali sono efficaci</a:t>
            </a:r>
            <a:r>
              <a:rPr lang="it-IT" altLang="it-IT" dirty="0"/>
              <a:t>… </a:t>
            </a:r>
          </a:p>
        </p:txBody>
      </p:sp>
      <p:sp>
        <p:nvSpPr>
          <p:cNvPr id="56326" name="Rettangolo 1"/>
          <p:cNvSpPr>
            <a:spLocks noChangeArrowheads="1"/>
          </p:cNvSpPr>
          <p:nvPr/>
        </p:nvSpPr>
        <p:spPr bwMode="auto">
          <a:xfrm>
            <a:off x="179512" y="522452"/>
            <a:ext cx="637460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Insight screen" panose="02010605030100020000" pitchFamily="2" charset="0"/>
              </a:defRPr>
            </a:lvl1pPr>
            <a:lvl2pPr marL="742950" indent="-285750">
              <a:defRPr>
                <a:solidFill>
                  <a:schemeClr val="tx1"/>
                </a:solidFill>
                <a:latin typeface="Insight screen" panose="02010605030100020000" pitchFamily="2" charset="0"/>
              </a:defRPr>
            </a:lvl2pPr>
            <a:lvl3pPr marL="1143000" indent="-228600">
              <a:defRPr>
                <a:solidFill>
                  <a:schemeClr val="tx1"/>
                </a:solidFill>
                <a:latin typeface="Insight screen" panose="02010605030100020000" pitchFamily="2" charset="0"/>
              </a:defRPr>
            </a:lvl3pPr>
            <a:lvl4pPr marL="1600200" indent="-228600">
              <a:defRPr>
                <a:solidFill>
                  <a:schemeClr val="tx1"/>
                </a:solidFill>
                <a:latin typeface="Insight screen" panose="02010605030100020000" pitchFamily="2" charset="0"/>
              </a:defRPr>
            </a:lvl4pPr>
            <a:lvl5pPr marL="2057400" indent="-228600">
              <a:defRPr>
                <a:solidFill>
                  <a:schemeClr val="tx1"/>
                </a:solidFill>
                <a:latin typeface="Insight screen" panose="02010605030100020000" pitchFamily="2" charset="0"/>
              </a:defRPr>
            </a:lvl5pPr>
            <a:lvl6pPr marL="2514600" indent="-228600" fontAlgn="base">
              <a:spcBef>
                <a:spcPct val="0"/>
              </a:spcBef>
              <a:spcAft>
                <a:spcPct val="0"/>
              </a:spcAft>
              <a:defRPr>
                <a:solidFill>
                  <a:schemeClr val="tx1"/>
                </a:solidFill>
                <a:latin typeface="Insight screen" panose="02010605030100020000" pitchFamily="2" charset="0"/>
              </a:defRPr>
            </a:lvl6pPr>
            <a:lvl7pPr marL="2971800" indent="-228600" fontAlgn="base">
              <a:spcBef>
                <a:spcPct val="0"/>
              </a:spcBef>
              <a:spcAft>
                <a:spcPct val="0"/>
              </a:spcAft>
              <a:defRPr>
                <a:solidFill>
                  <a:schemeClr val="tx1"/>
                </a:solidFill>
                <a:latin typeface="Insight screen" panose="02010605030100020000" pitchFamily="2" charset="0"/>
              </a:defRPr>
            </a:lvl7pPr>
            <a:lvl8pPr marL="3429000" indent="-228600" fontAlgn="base">
              <a:spcBef>
                <a:spcPct val="0"/>
              </a:spcBef>
              <a:spcAft>
                <a:spcPct val="0"/>
              </a:spcAft>
              <a:defRPr>
                <a:solidFill>
                  <a:schemeClr val="tx1"/>
                </a:solidFill>
                <a:latin typeface="Insight screen" panose="02010605030100020000" pitchFamily="2" charset="0"/>
              </a:defRPr>
            </a:lvl8pPr>
            <a:lvl9pPr marL="3886200" indent="-228600" fontAlgn="base">
              <a:spcBef>
                <a:spcPct val="0"/>
              </a:spcBef>
              <a:spcAft>
                <a:spcPct val="0"/>
              </a:spcAft>
              <a:defRPr>
                <a:solidFill>
                  <a:schemeClr val="tx1"/>
                </a:solidFill>
                <a:latin typeface="Insight screen" panose="02010605030100020000" pitchFamily="2" charset="0"/>
              </a:defRPr>
            </a:lvl9pPr>
          </a:lstStyle>
          <a:p>
            <a:pPr eaLnBrk="1" hangingPunct="1"/>
            <a:r>
              <a:rPr lang="it-IT" altLang="it-IT" sz="750" i="1" dirty="0" smtClean="0">
                <a:latin typeface="Arial" panose="020B0604020202020204" pitchFamily="34" charset="0"/>
                <a:cs typeface="Arial" panose="020B0604020202020204" pitchFamily="34" charset="0"/>
              </a:rPr>
              <a:t>Secondo lei, le leggi che contrastano i reati citati (furti, rapine, estorsioni, usura, contraffazione e abusivismo) funzionano? </a:t>
            </a:r>
          </a:p>
          <a:p>
            <a:pPr eaLnBrk="1" hangingPunct="1"/>
            <a:r>
              <a:rPr lang="it-IT" altLang="it-IT" sz="750" i="1" dirty="0" smtClean="0">
                <a:latin typeface="Arial" panose="020B0604020202020204" pitchFamily="34" charset="0"/>
                <a:cs typeface="Arial" panose="020B0604020202020204" pitchFamily="34" charset="0"/>
              </a:rPr>
              <a:t>(</a:t>
            </a:r>
            <a:r>
              <a:rPr lang="it-IT" altLang="it-IT" sz="750" i="1" dirty="0">
                <a:latin typeface="Arial" panose="020B0604020202020204" pitchFamily="34" charset="0"/>
                <a:cs typeface="Arial" panose="020B0604020202020204" pitchFamily="34" charset="0"/>
              </a:rPr>
              <a:t>base = totale campione, </a:t>
            </a:r>
            <a:r>
              <a:rPr lang="it-IT" sz="750" i="1" dirty="0">
                <a:solidFill>
                  <a:schemeClr val="bg2">
                    <a:lumMod val="50000"/>
                  </a:schemeClr>
                </a:solidFill>
                <a:latin typeface="Arial" panose="020B0604020202020204" pitchFamily="34" charset="0"/>
                <a:cs typeface="Arial" panose="020B0604020202020204" pitchFamily="34" charset="0"/>
              </a:rPr>
              <a:t>n=</a:t>
            </a:r>
            <a:r>
              <a:rPr lang="it-IT" sz="750" i="1" dirty="0">
                <a:latin typeface="Arial" panose="020B0604020202020204" pitchFamily="34" charset="0"/>
                <a:cs typeface="Arial" panose="020B0604020202020204" pitchFamily="34" charset="0"/>
              </a:rPr>
              <a:t> 4.628</a:t>
            </a:r>
            <a:r>
              <a:rPr lang="it-IT" altLang="it-IT" sz="750" i="1" dirty="0" smtClean="0">
                <a:latin typeface="Arial" panose="020B0604020202020204" pitchFamily="34" charset="0"/>
                <a:cs typeface="Arial" panose="020B0604020202020204" pitchFamily="34" charset="0"/>
              </a:rPr>
              <a:t>)</a:t>
            </a:r>
            <a:endParaRPr lang="it-IT" altLang="it-IT" sz="750" dirty="0">
              <a:latin typeface="Arial" panose="020B0604020202020204" pitchFamily="34" charset="0"/>
              <a:cs typeface="Arial" panose="020B0604020202020204" pitchFamily="34" charset="0"/>
            </a:endParaRPr>
          </a:p>
        </p:txBody>
      </p:sp>
      <p:sp>
        <p:nvSpPr>
          <p:cNvPr id="12" name="Rectangle 2"/>
          <p:cNvSpPr txBox="1">
            <a:spLocks/>
          </p:cNvSpPr>
          <p:nvPr/>
        </p:nvSpPr>
        <p:spPr bwMode="auto">
          <a:xfrm>
            <a:off x="258098" y="146353"/>
            <a:ext cx="7488510" cy="337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ts val="600"/>
              </a:spcBef>
              <a:buFont typeface="Arial" panose="020B0604020202020204" pitchFamily="34" charset="0"/>
              <a:defRPr>
                <a:solidFill>
                  <a:schemeClr val="tx2"/>
                </a:solidFill>
                <a:latin typeface="Arial" panose="020B0604020202020204" pitchFamily="34" charset="0"/>
              </a:defRPr>
            </a:lvl1pPr>
            <a:lvl2pPr marL="1588" indent="-1588">
              <a:spcBef>
                <a:spcPts val="600"/>
              </a:spcBef>
              <a:buFont typeface="Arial" panose="020B0604020202020204" pitchFamily="34" charset="0"/>
              <a:defRPr sz="1600">
                <a:solidFill>
                  <a:schemeClr val="tx1"/>
                </a:solidFill>
                <a:latin typeface="Arial" panose="020B0604020202020204" pitchFamily="34" charset="0"/>
              </a:defRPr>
            </a:lvl2pPr>
            <a:lvl3pPr marL="180975" indent="-177800">
              <a:spcBef>
                <a:spcPts val="300"/>
              </a:spcBef>
              <a:buFont typeface="Arial" panose="020B0604020202020204" pitchFamily="34" charset="0"/>
              <a:buChar char="•"/>
              <a:defRPr sz="1600">
                <a:solidFill>
                  <a:schemeClr val="tx1"/>
                </a:solidFill>
                <a:latin typeface="Arial" panose="020B0604020202020204" pitchFamily="34" charset="0"/>
              </a:defRPr>
            </a:lvl3pPr>
            <a:lvl4pPr marL="360363" indent="-177800">
              <a:spcBef>
                <a:spcPts val="300"/>
              </a:spcBef>
              <a:buFont typeface="Arial" panose="020B0604020202020204" pitchFamily="34" charset="0"/>
              <a:buChar char="•"/>
              <a:defRPr sz="1600">
                <a:solidFill>
                  <a:schemeClr val="tx1"/>
                </a:solidFill>
                <a:latin typeface="Arial" panose="020B0604020202020204" pitchFamily="34" charset="0"/>
              </a:defRPr>
            </a:lvl4pPr>
            <a:lvl5pPr marL="539750" indent="-177800">
              <a:spcBef>
                <a:spcPts val="300"/>
              </a:spcBef>
              <a:buFont typeface="Arial" panose="020B0604020202020204" pitchFamily="34" charset="0"/>
              <a:buChar char="•"/>
              <a:defRPr sz="1600">
                <a:solidFill>
                  <a:schemeClr val="tx1"/>
                </a:solidFill>
                <a:latin typeface="Arial" panose="020B0604020202020204" pitchFamily="34" charset="0"/>
              </a:defRPr>
            </a:lvl5pPr>
            <a:lvl6pPr marL="9969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14541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19113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23685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FontTx/>
              <a:buNone/>
            </a:pPr>
            <a:r>
              <a:rPr lang="it-IT" altLang="it-IT" sz="1600" dirty="0" smtClean="0">
                <a:cs typeface="Arial" panose="020B0604020202020204" pitchFamily="34" charset="0"/>
              </a:rPr>
              <a:t>La percezione sull’efficacia delle leggi che contrastano i fenomeni criminali </a:t>
            </a:r>
          </a:p>
        </p:txBody>
      </p:sp>
      <p:graphicFrame>
        <p:nvGraphicFramePr>
          <p:cNvPr id="2" name="Grafico 9"/>
          <p:cNvGraphicFramePr>
            <a:graphicFrameLocks/>
          </p:cNvGraphicFramePr>
          <p:nvPr>
            <p:extLst>
              <p:ext uri="{D42A27DB-BD31-4B8C-83A1-F6EECF244321}">
                <p14:modId xmlns:p14="http://schemas.microsoft.com/office/powerpoint/2010/main" val="3199126897"/>
              </p:ext>
            </p:extLst>
          </p:nvPr>
        </p:nvGraphicFramePr>
        <p:xfrm>
          <a:off x="2335779" y="2030983"/>
          <a:ext cx="4192587" cy="29178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Tabella 18"/>
          <p:cNvGraphicFramePr>
            <a:graphicFrameLocks noGrp="1"/>
          </p:cNvGraphicFramePr>
          <p:nvPr>
            <p:extLst>
              <p:ext uri="{D42A27DB-BD31-4B8C-83A1-F6EECF244321}">
                <p14:modId xmlns:p14="http://schemas.microsoft.com/office/powerpoint/2010/main" val="3384491332"/>
              </p:ext>
            </p:extLst>
          </p:nvPr>
        </p:nvGraphicFramePr>
        <p:xfrm>
          <a:off x="1907704" y="2019092"/>
          <a:ext cx="1407347" cy="2137628"/>
        </p:xfrm>
        <a:graphic>
          <a:graphicData uri="http://schemas.openxmlformats.org/drawingml/2006/table">
            <a:tbl>
              <a:tblPr firstRow="1" bandRow="1">
                <a:tableStyleId>{5C22544A-7EE6-4342-B048-85BDC9FD1C3A}</a:tableStyleId>
              </a:tblPr>
              <a:tblGrid>
                <a:gridCol w="1407347">
                  <a:extLst>
                    <a:ext uri="{9D8B030D-6E8A-4147-A177-3AD203B41FA5}">
                      <a16:colId xmlns="" xmlns:a16="http://schemas.microsoft.com/office/drawing/2014/main" val="578250433"/>
                    </a:ext>
                  </a:extLst>
                </a:gridCol>
              </a:tblGrid>
              <a:tr h="534407">
                <a:tc>
                  <a:txBody>
                    <a:bodyPr/>
                    <a:lstStyle/>
                    <a:p>
                      <a:pPr algn="r" fontAlgn="b"/>
                      <a:r>
                        <a:rPr lang="it-IT" sz="1100" b="1" i="0" u="none" strike="noStrike" dirty="0">
                          <a:solidFill>
                            <a:srgbClr val="000000"/>
                          </a:solidFill>
                          <a:effectLst/>
                          <a:latin typeface="Arial" panose="020B0604020202020204" pitchFamily="34" charset="0"/>
                          <a:cs typeface="Arial" panose="020B0604020202020204" pitchFamily="34" charset="0"/>
                        </a:rPr>
                        <a:t>NO, PER NIENTE</a:t>
                      </a:r>
                    </a:p>
                  </a:txBody>
                  <a:tcPr marL="9525" marR="9525" marT="9525" marB="0" anchor="ctr">
                    <a:noFill/>
                  </a:tcPr>
                </a:tc>
                <a:extLst>
                  <a:ext uri="{0D108BD9-81ED-4DB2-BD59-A6C34878D82A}">
                    <a16:rowId xmlns="" xmlns:a16="http://schemas.microsoft.com/office/drawing/2014/main" val="1509265287"/>
                  </a:ext>
                </a:extLst>
              </a:tr>
              <a:tr h="534407">
                <a:tc>
                  <a:txBody>
                    <a:bodyPr/>
                    <a:lstStyle/>
                    <a:p>
                      <a:pPr algn="r" fontAlgn="b"/>
                      <a:r>
                        <a:rPr lang="it-IT" sz="1100" b="1" dirty="0">
                          <a:latin typeface="Arial" panose="020B0604020202020204" pitchFamily="34" charset="0"/>
                          <a:cs typeface="Arial" panose="020B0604020202020204" pitchFamily="34" charset="0"/>
                        </a:rPr>
                        <a:t>NO, POCO</a:t>
                      </a:r>
                    </a:p>
                  </a:txBody>
                  <a:tcPr marL="9525" marR="9525" marT="9525" marB="0" anchor="ctr">
                    <a:noFill/>
                  </a:tcPr>
                </a:tc>
                <a:extLst>
                  <a:ext uri="{0D108BD9-81ED-4DB2-BD59-A6C34878D82A}">
                    <a16:rowId xmlns="" xmlns:a16="http://schemas.microsoft.com/office/drawing/2014/main" val="2652001402"/>
                  </a:ext>
                </a:extLst>
              </a:tr>
              <a:tr h="534407">
                <a:tc>
                  <a:txBody>
                    <a:bodyPr/>
                    <a:lstStyle/>
                    <a:p>
                      <a:pPr algn="r" fontAlgn="b"/>
                      <a:r>
                        <a:rPr lang="it-IT" sz="1100" b="0" i="0" u="none" strike="noStrike" dirty="0">
                          <a:solidFill>
                            <a:srgbClr val="000000"/>
                          </a:solidFill>
                          <a:effectLst/>
                          <a:latin typeface="Arial" panose="020B0604020202020204" pitchFamily="34" charset="0"/>
                          <a:cs typeface="Arial" panose="020B0604020202020204" pitchFamily="34" charset="0"/>
                        </a:rPr>
                        <a:t>s</a:t>
                      </a:r>
                      <a:r>
                        <a:rPr lang="it-IT" sz="1100" b="0" i="0" u="none" strike="noStrike" dirty="0" smtClean="0">
                          <a:solidFill>
                            <a:srgbClr val="000000"/>
                          </a:solidFill>
                          <a:effectLst/>
                          <a:latin typeface="Arial" panose="020B0604020202020204" pitchFamily="34" charset="0"/>
                          <a:cs typeface="Arial" panose="020B0604020202020204" pitchFamily="34" charset="0"/>
                        </a:rPr>
                        <a:t>i</a:t>
                      </a:r>
                      <a:r>
                        <a:rPr lang="it-IT" sz="1100" b="0" i="0" u="none" strike="noStrike" dirty="0">
                          <a:solidFill>
                            <a:srgbClr val="000000"/>
                          </a:solidFill>
                          <a:effectLst/>
                          <a:latin typeface="Arial" panose="020B0604020202020204" pitchFamily="34" charset="0"/>
                          <a:cs typeface="Arial" panose="020B0604020202020204" pitchFamily="34" charset="0"/>
                        </a:rPr>
                        <a:t>, abbastanza </a:t>
                      </a:r>
                    </a:p>
                  </a:txBody>
                  <a:tcPr marL="9525" marR="9525" marT="9525" marB="0" anchor="ctr">
                    <a:noFill/>
                  </a:tcPr>
                </a:tc>
                <a:extLst>
                  <a:ext uri="{0D108BD9-81ED-4DB2-BD59-A6C34878D82A}">
                    <a16:rowId xmlns="" xmlns:a16="http://schemas.microsoft.com/office/drawing/2014/main" val="938757734"/>
                  </a:ext>
                </a:extLst>
              </a:tr>
              <a:tr h="534407">
                <a:tc>
                  <a:txBody>
                    <a:bodyPr/>
                    <a:lstStyle/>
                    <a:p>
                      <a:pPr algn="r" fontAlgn="b"/>
                      <a:r>
                        <a:rPr lang="it-IT" sz="1100" b="0" i="0" u="none" strike="noStrike" dirty="0">
                          <a:solidFill>
                            <a:srgbClr val="000000"/>
                          </a:solidFill>
                          <a:effectLst/>
                          <a:latin typeface="Arial" panose="020B0604020202020204" pitchFamily="34" charset="0"/>
                          <a:cs typeface="Arial" panose="020B0604020202020204" pitchFamily="34" charset="0"/>
                        </a:rPr>
                        <a:t>s</a:t>
                      </a:r>
                      <a:r>
                        <a:rPr lang="it-IT" sz="1100" b="0" i="0" u="none" strike="noStrike" dirty="0" smtClean="0">
                          <a:solidFill>
                            <a:srgbClr val="000000"/>
                          </a:solidFill>
                          <a:effectLst/>
                          <a:latin typeface="Arial" panose="020B0604020202020204" pitchFamily="34" charset="0"/>
                          <a:cs typeface="Arial" panose="020B0604020202020204" pitchFamily="34" charset="0"/>
                        </a:rPr>
                        <a:t>i</a:t>
                      </a:r>
                      <a:r>
                        <a:rPr lang="it-IT" sz="1100" b="0" i="0" u="none" strike="noStrike" dirty="0">
                          <a:solidFill>
                            <a:srgbClr val="000000"/>
                          </a:solidFill>
                          <a:effectLst/>
                          <a:latin typeface="Arial" panose="020B0604020202020204" pitchFamily="34" charset="0"/>
                          <a:cs typeface="Arial" panose="020B0604020202020204" pitchFamily="34" charset="0"/>
                        </a:rPr>
                        <a:t>, molto</a:t>
                      </a:r>
                    </a:p>
                  </a:txBody>
                  <a:tcPr marL="9525" marR="9525" marT="9525" marB="0" anchor="ctr">
                    <a:noFill/>
                  </a:tcPr>
                </a:tc>
                <a:extLst>
                  <a:ext uri="{0D108BD9-81ED-4DB2-BD59-A6C34878D82A}">
                    <a16:rowId xmlns="" xmlns:a16="http://schemas.microsoft.com/office/drawing/2014/main" val="1354182535"/>
                  </a:ext>
                </a:extLst>
              </a:tr>
            </a:tbl>
          </a:graphicData>
        </a:graphic>
      </p:graphicFrame>
      <p:sp>
        <p:nvSpPr>
          <p:cNvPr id="17" name="Text Box 8"/>
          <p:cNvSpPr txBox="1">
            <a:spLocks noChangeArrowheads="1"/>
          </p:cNvSpPr>
          <p:nvPr/>
        </p:nvSpPr>
        <p:spPr bwMode="auto">
          <a:xfrm>
            <a:off x="3798863" y="1779139"/>
            <a:ext cx="269081" cy="161583"/>
          </a:xfrm>
          <a:prstGeom prst="rect">
            <a:avLst/>
          </a:prstGeom>
          <a:noFill/>
          <a:ln>
            <a:noFill/>
          </a:ln>
          <a:effectLst/>
          <a:extLst/>
        </p:spPr>
        <p:txBody>
          <a:bodyPr lIns="0" tIns="0" rIns="0" bIns="0" anchor="ctr">
            <a:spAutoFit/>
          </a:bodyPr>
          <a:lstStyle/>
          <a:p>
            <a:pPr algn="ctr" eaLnBrk="1" fontAlgn="auto" hangingPunct="1">
              <a:spcBef>
                <a:spcPts val="0"/>
              </a:spcBef>
              <a:spcAft>
                <a:spcPts val="0"/>
              </a:spcAft>
              <a:defRPr/>
            </a:pPr>
            <a:r>
              <a:rPr lang="it-IT" sz="1050" i="1" dirty="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a:t>
            </a:r>
          </a:p>
        </p:txBody>
      </p:sp>
      <p:graphicFrame>
        <p:nvGraphicFramePr>
          <p:cNvPr id="14" name="Tabella 13"/>
          <p:cNvGraphicFramePr>
            <a:graphicFrameLocks noGrp="1"/>
          </p:cNvGraphicFramePr>
          <p:nvPr>
            <p:extLst>
              <p:ext uri="{D42A27DB-BD31-4B8C-83A1-F6EECF244321}">
                <p14:modId xmlns:p14="http://schemas.microsoft.com/office/powerpoint/2010/main" val="1791786295"/>
              </p:ext>
            </p:extLst>
          </p:nvPr>
        </p:nvGraphicFramePr>
        <p:xfrm>
          <a:off x="5769501" y="1636440"/>
          <a:ext cx="972000" cy="2550346"/>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972000">
                  <a:extLst>
                    <a:ext uri="{9D8B030D-6E8A-4147-A177-3AD203B41FA5}">
                      <a16:colId xmlns="" xmlns:a16="http://schemas.microsoft.com/office/drawing/2014/main" val="2507425657"/>
                    </a:ext>
                  </a:extLst>
                </a:gridCol>
              </a:tblGrid>
              <a:tr h="425262">
                <a:tc>
                  <a:txBody>
                    <a:bodyPr/>
                    <a:lstStyle/>
                    <a:p>
                      <a:pPr algn="ctr" fontAlgn="b"/>
                      <a:r>
                        <a:rPr lang="it-IT" sz="1200" b="1" u="none" strike="noStrike" kern="1200" dirty="0" smtClean="0">
                          <a:solidFill>
                            <a:schemeClr val="bg1"/>
                          </a:solidFill>
                          <a:effectLst/>
                          <a:latin typeface="Arial" panose="020B0604020202020204" pitchFamily="34" charset="0"/>
                          <a:ea typeface="+mn-ea"/>
                          <a:cs typeface="Arial" panose="020B0604020202020204" pitchFamily="34" charset="0"/>
                        </a:rPr>
                        <a:t>Sardegna</a:t>
                      </a:r>
                      <a:endParaRPr lang="it-IT" sz="800" b="0" i="1" u="none" strike="noStrike" kern="1200" dirty="0" smtClean="0">
                        <a:solidFill>
                          <a:schemeClr val="bg1"/>
                        </a:solidFill>
                        <a:effectLst/>
                        <a:latin typeface="Arial" panose="020B0604020202020204" pitchFamily="34" charset="0"/>
                        <a:ea typeface="+mn-ea"/>
                        <a:cs typeface="Arial" panose="020B0604020202020204" pitchFamily="34" charset="0"/>
                      </a:endParaRPr>
                    </a:p>
                  </a:txBody>
                  <a:tcPr anchor="ctr">
                    <a:lnB w="3175" cap="flat" cmpd="sng" algn="ctr">
                      <a:solidFill>
                        <a:schemeClr val="bg1">
                          <a:lumMod val="85000"/>
                        </a:schemeClr>
                      </a:solidFill>
                      <a:prstDash val="solid"/>
                      <a:round/>
                      <a:headEnd type="none" w="med" len="med"/>
                      <a:tailEnd type="none" w="med" len="med"/>
                    </a:lnB>
                    <a:solidFill>
                      <a:srgbClr val="E95E0F"/>
                    </a:solidFill>
                  </a:tcPr>
                </a:tc>
                <a:extLst>
                  <a:ext uri="{0D108BD9-81ED-4DB2-BD59-A6C34878D82A}">
                    <a16:rowId xmlns="" xmlns:a16="http://schemas.microsoft.com/office/drawing/2014/main" val="1653408806"/>
                  </a:ext>
                </a:extLst>
              </a:tr>
              <a:tr h="531271">
                <a:tc>
                  <a:txBody>
                    <a:bodyPr/>
                    <a:lstStyle/>
                    <a:p>
                      <a:pPr algn="ctr" fontAlgn="ctr"/>
                      <a:r>
                        <a:rPr lang="it-IT" sz="1200" b="0" i="0" u="none" strike="noStrike" dirty="0">
                          <a:solidFill>
                            <a:srgbClr val="000000"/>
                          </a:solidFill>
                          <a:effectLst/>
                          <a:latin typeface="Arial" panose="020B0604020202020204" pitchFamily="34" charset="0"/>
                        </a:rPr>
                        <a:t>26</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707066159"/>
                  </a:ext>
                </a:extLst>
              </a:tr>
              <a:tr h="531271">
                <a:tc>
                  <a:txBody>
                    <a:bodyPr/>
                    <a:lstStyle/>
                    <a:p>
                      <a:pPr algn="ctr" fontAlgn="ctr"/>
                      <a:r>
                        <a:rPr lang="it-IT" sz="1200" b="0" i="0" u="none" strike="noStrike">
                          <a:solidFill>
                            <a:srgbClr val="000000"/>
                          </a:solidFill>
                          <a:effectLst/>
                          <a:latin typeface="Arial" panose="020B0604020202020204" pitchFamily="34" charset="0"/>
                        </a:rPr>
                        <a:t>63</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421692141"/>
                  </a:ext>
                </a:extLst>
              </a:tr>
              <a:tr h="531271">
                <a:tc>
                  <a:txBody>
                    <a:bodyPr/>
                    <a:lstStyle/>
                    <a:p>
                      <a:pPr algn="ctr" fontAlgn="ctr"/>
                      <a:r>
                        <a:rPr lang="it-IT" sz="1200" b="0" i="0" u="none" strike="noStrike">
                          <a:solidFill>
                            <a:srgbClr val="000000"/>
                          </a:solidFill>
                          <a:effectLst/>
                          <a:latin typeface="Arial" panose="020B0604020202020204" pitchFamily="34" charset="0"/>
                        </a:rPr>
                        <a:t>11</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30172192"/>
                  </a:ext>
                </a:extLst>
              </a:tr>
              <a:tr h="531271">
                <a:tc>
                  <a:txBody>
                    <a:bodyPr/>
                    <a:lstStyle/>
                    <a:p>
                      <a:pPr algn="ctr" fontAlgn="ctr"/>
                      <a:r>
                        <a:rPr lang="it-IT" sz="1200" b="0" i="0" u="none" strike="noStrike" dirty="0" smtClean="0">
                          <a:solidFill>
                            <a:srgbClr val="000000"/>
                          </a:solidFill>
                          <a:effectLst/>
                          <a:latin typeface="Arial" panose="020B0604020202020204" pitchFamily="34" charset="0"/>
                        </a:rPr>
                        <a:t>-</a:t>
                      </a:r>
                      <a:endParaRPr lang="it-IT" sz="1200" b="0" i="0" u="none" strike="noStrike" dirty="0">
                        <a:solidFill>
                          <a:srgbClr val="000000"/>
                        </a:solidFill>
                        <a:effectLst/>
                        <a:latin typeface="Arial" panose="020B0604020202020204" pitchFamily="34" charset="0"/>
                      </a:endParaRP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3467249623"/>
                  </a:ext>
                </a:extLst>
              </a:tr>
            </a:tbl>
          </a:graphicData>
        </a:graphic>
      </p:graphicFrame>
      <p:pic>
        <p:nvPicPr>
          <p:cNvPr id="15" name="Picture 7" descr="http://www.vikingop.it/speciallinks/it/vkg/images/landing_voucher/landing_voucher_cerchio-matit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32181">
            <a:off x="6066785" y="2677110"/>
            <a:ext cx="377429" cy="340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9"/>
          <p:cNvSpPr txBox="1">
            <a:spLocks noChangeArrowheads="1"/>
          </p:cNvSpPr>
          <p:nvPr/>
        </p:nvSpPr>
        <p:spPr bwMode="auto">
          <a:xfrm>
            <a:off x="7164288" y="2068488"/>
            <a:ext cx="1728192" cy="2123658"/>
          </a:xfrm>
          <a:prstGeom prst="rect">
            <a:avLst/>
          </a:prstGeom>
          <a:solidFill>
            <a:schemeClr val="bg1">
              <a:lumMod val="95000"/>
            </a:schemeClr>
          </a:solidFill>
          <a:ln w="9525" cap="flat" cmpd="sng" algn="ctr">
            <a:noFill/>
            <a:prstDash val="solid"/>
          </a:ln>
          <a:effectLst>
            <a:outerShdw blurRad="50800" dist="38100" dir="5400000" algn="t" rotWithShape="0">
              <a:prstClr val="black">
                <a:alpha val="40000"/>
              </a:prstClr>
            </a:outerShdw>
          </a:effectLst>
          <a:extLst/>
        </p:spPr>
        <p:txBody>
          <a:bodyPr wrap="square">
            <a:spAutoFit/>
          </a:bodyPr>
          <a:lstStyle>
            <a:defPPr>
              <a:defRPr lang="it-IT"/>
            </a:defPPr>
            <a:lvl1pPr algn="ctr">
              <a:defRPr sz="1600">
                <a:solidFill>
                  <a:srgbClr val="000000"/>
                </a:solidFill>
                <a:latin typeface="Century Gothic" pitchFamily="34" charset="0"/>
              </a:defRPr>
            </a:lvl1pPr>
          </a:lstStyle>
          <a:p>
            <a:pPr eaLnBrk="1" fontAlgn="auto" hangingPunct="1">
              <a:spcBef>
                <a:spcPts val="0"/>
              </a:spcBef>
              <a:spcAft>
                <a:spcPts val="0"/>
              </a:spcAft>
              <a:defRPr/>
            </a:pPr>
            <a:r>
              <a:rPr lang="it-IT" sz="1100" i="1" dirty="0" smtClean="0">
                <a:solidFill>
                  <a:schemeClr val="tx1"/>
                </a:solidFill>
                <a:latin typeface="Arial" panose="020B0604020202020204" pitchFamily="34" charset="0"/>
                <a:cs typeface="Arial" panose="020B0604020202020204" pitchFamily="34" charset="0"/>
              </a:rPr>
              <a:t>Anche in Sardegna la quasi totalità </a:t>
            </a:r>
            <a:r>
              <a:rPr lang="it-IT" sz="1100" i="1" dirty="0">
                <a:solidFill>
                  <a:schemeClr val="tx1"/>
                </a:solidFill>
                <a:latin typeface="Arial" panose="020B0604020202020204" pitchFamily="34" charset="0"/>
                <a:cs typeface="Arial" panose="020B0604020202020204" pitchFamily="34" charset="0"/>
              </a:rPr>
              <a:t>dei </a:t>
            </a:r>
            <a:r>
              <a:rPr lang="it-IT" sz="1100" i="1" dirty="0" smtClean="0">
                <a:solidFill>
                  <a:schemeClr val="tx1"/>
                </a:solidFill>
                <a:latin typeface="Arial" panose="020B0604020202020204" pitchFamily="34" charset="0"/>
                <a:cs typeface="Arial" panose="020B0604020202020204" pitchFamily="34" charset="0"/>
              </a:rPr>
              <a:t>rispondenti </a:t>
            </a:r>
            <a:r>
              <a:rPr lang="it-IT" sz="1100" i="1" dirty="0">
                <a:solidFill>
                  <a:schemeClr val="tx1"/>
                </a:solidFill>
                <a:latin typeface="Arial" panose="020B0604020202020204" pitchFamily="34" charset="0"/>
                <a:cs typeface="Arial" panose="020B0604020202020204" pitchFamily="34" charset="0"/>
              </a:rPr>
              <a:t>ritiene poco </a:t>
            </a:r>
            <a:r>
              <a:rPr lang="it-IT" sz="1100" i="1" dirty="0" smtClean="0">
                <a:solidFill>
                  <a:schemeClr val="tx1"/>
                </a:solidFill>
                <a:latin typeface="Arial" panose="020B0604020202020204" pitchFamily="34" charset="0"/>
                <a:cs typeface="Arial" panose="020B0604020202020204" pitchFamily="34" charset="0"/>
              </a:rPr>
              <a:t>o per </a:t>
            </a:r>
            <a:r>
              <a:rPr lang="it-IT" sz="1100" i="1" dirty="0">
                <a:solidFill>
                  <a:schemeClr val="tx1"/>
                </a:solidFill>
                <a:latin typeface="Arial" panose="020B0604020202020204" pitchFamily="34" charset="0"/>
                <a:cs typeface="Arial" panose="020B0604020202020204" pitchFamily="34" charset="0"/>
              </a:rPr>
              <a:t>niente </a:t>
            </a:r>
            <a:r>
              <a:rPr lang="it-IT" sz="1100" i="1" dirty="0" smtClean="0">
                <a:solidFill>
                  <a:schemeClr val="tx1"/>
                </a:solidFill>
                <a:latin typeface="Arial" panose="020B0604020202020204" pitchFamily="34" charset="0"/>
                <a:cs typeface="Arial" panose="020B0604020202020204" pitchFamily="34" charset="0"/>
              </a:rPr>
              <a:t>efficaci </a:t>
            </a:r>
            <a:r>
              <a:rPr lang="it-IT" sz="1100" i="1" dirty="0">
                <a:solidFill>
                  <a:schemeClr val="tx1"/>
                </a:solidFill>
                <a:latin typeface="Arial" panose="020B0604020202020204" pitchFamily="34" charset="0"/>
                <a:cs typeface="Arial" panose="020B0604020202020204" pitchFamily="34" charset="0"/>
              </a:rPr>
              <a:t>le leggi che contrastano i fenomeni </a:t>
            </a:r>
            <a:r>
              <a:rPr lang="it-IT" sz="1100" i="1" dirty="0" smtClean="0">
                <a:solidFill>
                  <a:schemeClr val="tx1"/>
                </a:solidFill>
                <a:latin typeface="Arial" panose="020B0604020202020204" pitchFamily="34" charset="0"/>
                <a:cs typeface="Arial" panose="020B0604020202020204" pitchFamily="34" charset="0"/>
              </a:rPr>
              <a:t>criminali. Rispetto alla media nazionale sono più contenuti i giudizi fortemente drastici e più numerosi quelli moderati.</a:t>
            </a:r>
            <a:endParaRPr lang="it-IT" sz="1100" i="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txBox="1">
            <a:spLocks/>
          </p:cNvSpPr>
          <p:nvPr/>
        </p:nvSpPr>
        <p:spPr bwMode="auto">
          <a:xfrm>
            <a:off x="1385888" y="412750"/>
            <a:ext cx="572452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ts val="600"/>
              </a:spcBef>
              <a:buFont typeface="Arial" panose="020B0604020202020204" pitchFamily="34" charset="0"/>
              <a:defRPr>
                <a:solidFill>
                  <a:schemeClr val="tx2"/>
                </a:solidFill>
                <a:latin typeface="Arial" panose="020B0604020202020204" pitchFamily="34" charset="0"/>
              </a:defRPr>
            </a:lvl1pPr>
            <a:lvl2pPr marL="1588" indent="-1588">
              <a:spcBef>
                <a:spcPts val="600"/>
              </a:spcBef>
              <a:buFont typeface="Arial" panose="020B0604020202020204" pitchFamily="34" charset="0"/>
              <a:defRPr sz="1600">
                <a:solidFill>
                  <a:schemeClr val="tx1"/>
                </a:solidFill>
                <a:latin typeface="Arial" panose="020B0604020202020204" pitchFamily="34" charset="0"/>
              </a:defRPr>
            </a:lvl2pPr>
            <a:lvl3pPr marL="180975" indent="-177800">
              <a:spcBef>
                <a:spcPts val="300"/>
              </a:spcBef>
              <a:buFont typeface="Arial" panose="020B0604020202020204" pitchFamily="34" charset="0"/>
              <a:buChar char="•"/>
              <a:defRPr sz="1600">
                <a:solidFill>
                  <a:schemeClr val="tx1"/>
                </a:solidFill>
                <a:latin typeface="Arial" panose="020B0604020202020204" pitchFamily="34" charset="0"/>
              </a:defRPr>
            </a:lvl3pPr>
            <a:lvl4pPr marL="360363" indent="-177800">
              <a:spcBef>
                <a:spcPts val="300"/>
              </a:spcBef>
              <a:buFont typeface="Arial" panose="020B0604020202020204" pitchFamily="34" charset="0"/>
              <a:buChar char="•"/>
              <a:defRPr sz="1600">
                <a:solidFill>
                  <a:schemeClr val="tx1"/>
                </a:solidFill>
                <a:latin typeface="Arial" panose="020B0604020202020204" pitchFamily="34" charset="0"/>
              </a:defRPr>
            </a:lvl4pPr>
            <a:lvl5pPr marL="539750" indent="-177800">
              <a:spcBef>
                <a:spcPts val="300"/>
              </a:spcBef>
              <a:buFont typeface="Arial" panose="020B0604020202020204" pitchFamily="34" charset="0"/>
              <a:buChar char="•"/>
              <a:defRPr sz="1600">
                <a:solidFill>
                  <a:schemeClr val="tx1"/>
                </a:solidFill>
                <a:latin typeface="Arial" panose="020B0604020202020204" pitchFamily="34" charset="0"/>
              </a:defRPr>
            </a:lvl5pPr>
            <a:lvl6pPr marL="9969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14541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19113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23685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FontTx/>
              <a:buNone/>
            </a:pPr>
            <a:endParaRPr lang="it-IT" altLang="it-IT" sz="1650" dirty="0">
              <a:latin typeface="Century Gothic" panose="020B0502020202020204" pitchFamily="34" charset="0"/>
            </a:endParaRPr>
          </a:p>
        </p:txBody>
      </p:sp>
      <p:sp>
        <p:nvSpPr>
          <p:cNvPr id="56325" name="Text Box 9"/>
          <p:cNvSpPr txBox="1">
            <a:spLocks noChangeArrowheads="1"/>
          </p:cNvSpPr>
          <p:nvPr/>
        </p:nvSpPr>
        <p:spPr bwMode="auto">
          <a:xfrm>
            <a:off x="2431280" y="1042541"/>
            <a:ext cx="3170807" cy="461665"/>
          </a:xfrm>
          <a:prstGeom prst="rect">
            <a:avLst/>
          </a:prstGeom>
          <a:solidFill>
            <a:schemeClr val="bg1"/>
          </a:solidFill>
          <a:ln w="9525">
            <a:noFill/>
          </a:ln>
          <a:effectLst>
            <a:outerShdw blurRad="50800" dist="38100" dir="5400000" algn="t"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it-IT"/>
            </a:defPPr>
            <a:lvl1pPr algn="ctr" eaLnBrk="1" fontAlgn="auto" hangingPunct="1">
              <a:spcBef>
                <a:spcPts val="0"/>
              </a:spcBef>
              <a:spcAft>
                <a:spcPts val="0"/>
              </a:spcAft>
              <a:defRPr sz="1200" b="1">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it-IT" altLang="it-IT" dirty="0">
                <a:solidFill>
                  <a:schemeClr val="tx1"/>
                </a:solidFill>
              </a:rPr>
              <a:t>Sarebbe favorevole ad un inasprimento delle pene</a:t>
            </a:r>
          </a:p>
        </p:txBody>
      </p:sp>
      <p:sp>
        <p:nvSpPr>
          <p:cNvPr id="56326" name="Rettangolo 1"/>
          <p:cNvSpPr>
            <a:spLocks noChangeArrowheads="1"/>
          </p:cNvSpPr>
          <p:nvPr/>
        </p:nvSpPr>
        <p:spPr bwMode="auto">
          <a:xfrm>
            <a:off x="179512" y="536586"/>
            <a:ext cx="637460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Insight screen" panose="02010605030100020000" pitchFamily="2" charset="0"/>
              </a:defRPr>
            </a:lvl1pPr>
            <a:lvl2pPr marL="742950" indent="-285750">
              <a:defRPr>
                <a:solidFill>
                  <a:schemeClr val="tx1"/>
                </a:solidFill>
                <a:latin typeface="Insight screen" panose="02010605030100020000" pitchFamily="2" charset="0"/>
              </a:defRPr>
            </a:lvl2pPr>
            <a:lvl3pPr marL="1143000" indent="-228600">
              <a:defRPr>
                <a:solidFill>
                  <a:schemeClr val="tx1"/>
                </a:solidFill>
                <a:latin typeface="Insight screen" panose="02010605030100020000" pitchFamily="2" charset="0"/>
              </a:defRPr>
            </a:lvl3pPr>
            <a:lvl4pPr marL="1600200" indent="-228600">
              <a:defRPr>
                <a:solidFill>
                  <a:schemeClr val="tx1"/>
                </a:solidFill>
                <a:latin typeface="Insight screen" panose="02010605030100020000" pitchFamily="2" charset="0"/>
              </a:defRPr>
            </a:lvl4pPr>
            <a:lvl5pPr marL="2057400" indent="-228600">
              <a:defRPr>
                <a:solidFill>
                  <a:schemeClr val="tx1"/>
                </a:solidFill>
                <a:latin typeface="Insight screen" panose="02010605030100020000" pitchFamily="2" charset="0"/>
              </a:defRPr>
            </a:lvl5pPr>
            <a:lvl6pPr marL="2514600" indent="-228600" fontAlgn="base">
              <a:spcBef>
                <a:spcPct val="0"/>
              </a:spcBef>
              <a:spcAft>
                <a:spcPct val="0"/>
              </a:spcAft>
              <a:defRPr>
                <a:solidFill>
                  <a:schemeClr val="tx1"/>
                </a:solidFill>
                <a:latin typeface="Insight screen" panose="02010605030100020000" pitchFamily="2" charset="0"/>
              </a:defRPr>
            </a:lvl6pPr>
            <a:lvl7pPr marL="2971800" indent="-228600" fontAlgn="base">
              <a:spcBef>
                <a:spcPct val="0"/>
              </a:spcBef>
              <a:spcAft>
                <a:spcPct val="0"/>
              </a:spcAft>
              <a:defRPr>
                <a:solidFill>
                  <a:schemeClr val="tx1"/>
                </a:solidFill>
                <a:latin typeface="Insight screen" panose="02010605030100020000" pitchFamily="2" charset="0"/>
              </a:defRPr>
            </a:lvl7pPr>
            <a:lvl8pPr marL="3429000" indent="-228600" fontAlgn="base">
              <a:spcBef>
                <a:spcPct val="0"/>
              </a:spcBef>
              <a:spcAft>
                <a:spcPct val="0"/>
              </a:spcAft>
              <a:defRPr>
                <a:solidFill>
                  <a:schemeClr val="tx1"/>
                </a:solidFill>
                <a:latin typeface="Insight screen" panose="02010605030100020000" pitchFamily="2" charset="0"/>
              </a:defRPr>
            </a:lvl8pPr>
            <a:lvl9pPr marL="3886200" indent="-228600" fontAlgn="base">
              <a:spcBef>
                <a:spcPct val="0"/>
              </a:spcBef>
              <a:spcAft>
                <a:spcPct val="0"/>
              </a:spcAft>
              <a:defRPr>
                <a:solidFill>
                  <a:schemeClr val="tx1"/>
                </a:solidFill>
                <a:latin typeface="Insight screen" panose="02010605030100020000" pitchFamily="2" charset="0"/>
              </a:defRPr>
            </a:lvl9pPr>
          </a:lstStyle>
          <a:p>
            <a:pPr eaLnBrk="1" hangingPunct="1"/>
            <a:r>
              <a:rPr lang="it-IT" altLang="it-IT" sz="750" i="1" dirty="0" smtClean="0">
                <a:latin typeface="Arial" panose="020B0604020202020204" pitchFamily="34" charset="0"/>
                <a:cs typeface="Arial" panose="020B0604020202020204" pitchFamily="34" charset="0"/>
              </a:rPr>
              <a:t>Lei sarebbe favorevole ad un inasprimento delle pene per i reati sopra citati (furti, rapine, estorsioni, usura, contraffazione e abusivismo)? </a:t>
            </a:r>
          </a:p>
          <a:p>
            <a:pPr eaLnBrk="1" hangingPunct="1"/>
            <a:r>
              <a:rPr lang="it-IT" altLang="it-IT" sz="750" i="1" dirty="0" smtClean="0">
                <a:latin typeface="Arial" panose="020B0604020202020204" pitchFamily="34" charset="0"/>
                <a:cs typeface="Arial" panose="020B0604020202020204" pitchFamily="34" charset="0"/>
              </a:rPr>
              <a:t>(</a:t>
            </a:r>
            <a:r>
              <a:rPr lang="it-IT" altLang="it-IT" sz="750" i="1" dirty="0">
                <a:latin typeface="Arial" panose="020B0604020202020204" pitchFamily="34" charset="0"/>
                <a:cs typeface="Arial" panose="020B0604020202020204" pitchFamily="34" charset="0"/>
              </a:rPr>
              <a:t>base = totale </a:t>
            </a:r>
            <a:r>
              <a:rPr lang="it-IT" altLang="it-IT" sz="750" i="1" dirty="0" smtClean="0">
                <a:latin typeface="Arial" panose="020B0604020202020204" pitchFamily="34" charset="0"/>
                <a:cs typeface="Arial" panose="020B0604020202020204" pitchFamily="34" charset="0"/>
              </a:rPr>
              <a:t>campione</a:t>
            </a:r>
            <a:r>
              <a:rPr lang="it-IT" sz="750" i="1" dirty="0">
                <a:solidFill>
                  <a:schemeClr val="bg2">
                    <a:lumMod val="50000"/>
                  </a:schemeClr>
                </a:solidFill>
                <a:latin typeface="Arial" panose="020B0604020202020204" pitchFamily="34" charset="0"/>
                <a:cs typeface="Arial" panose="020B0604020202020204" pitchFamily="34" charset="0"/>
              </a:rPr>
              <a:t> n=</a:t>
            </a:r>
            <a:r>
              <a:rPr lang="it-IT" sz="750" i="1" dirty="0">
                <a:latin typeface="Arial" panose="020B0604020202020204" pitchFamily="34" charset="0"/>
                <a:cs typeface="Arial" panose="020B0604020202020204" pitchFamily="34" charset="0"/>
              </a:rPr>
              <a:t> 4.628</a:t>
            </a:r>
            <a:r>
              <a:rPr lang="it-IT" altLang="it-IT" sz="750" i="1" dirty="0" smtClean="0">
                <a:latin typeface="Arial" panose="020B0604020202020204" pitchFamily="34" charset="0"/>
                <a:cs typeface="Arial" panose="020B0604020202020204" pitchFamily="34" charset="0"/>
              </a:rPr>
              <a:t>)</a:t>
            </a:r>
            <a:endParaRPr lang="it-IT" altLang="it-IT" sz="750" dirty="0">
              <a:latin typeface="Arial" panose="020B0604020202020204" pitchFamily="34" charset="0"/>
              <a:cs typeface="Arial" panose="020B0604020202020204" pitchFamily="34" charset="0"/>
            </a:endParaRPr>
          </a:p>
        </p:txBody>
      </p:sp>
      <p:sp>
        <p:nvSpPr>
          <p:cNvPr id="12" name="Rectangle 2"/>
          <p:cNvSpPr txBox="1">
            <a:spLocks/>
          </p:cNvSpPr>
          <p:nvPr/>
        </p:nvSpPr>
        <p:spPr bwMode="auto">
          <a:xfrm>
            <a:off x="251520" y="146353"/>
            <a:ext cx="7488510" cy="337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ts val="600"/>
              </a:spcBef>
              <a:buFont typeface="Arial" panose="020B0604020202020204" pitchFamily="34" charset="0"/>
              <a:defRPr>
                <a:solidFill>
                  <a:schemeClr val="tx2"/>
                </a:solidFill>
                <a:latin typeface="Arial" panose="020B0604020202020204" pitchFamily="34" charset="0"/>
              </a:defRPr>
            </a:lvl1pPr>
            <a:lvl2pPr marL="1588" indent="-1588">
              <a:spcBef>
                <a:spcPts val="600"/>
              </a:spcBef>
              <a:buFont typeface="Arial" panose="020B0604020202020204" pitchFamily="34" charset="0"/>
              <a:defRPr sz="1600">
                <a:solidFill>
                  <a:schemeClr val="tx1"/>
                </a:solidFill>
                <a:latin typeface="Arial" panose="020B0604020202020204" pitchFamily="34" charset="0"/>
              </a:defRPr>
            </a:lvl2pPr>
            <a:lvl3pPr marL="180975" indent="-177800">
              <a:spcBef>
                <a:spcPts val="300"/>
              </a:spcBef>
              <a:buFont typeface="Arial" panose="020B0604020202020204" pitchFamily="34" charset="0"/>
              <a:buChar char="•"/>
              <a:defRPr sz="1600">
                <a:solidFill>
                  <a:schemeClr val="tx1"/>
                </a:solidFill>
                <a:latin typeface="Arial" panose="020B0604020202020204" pitchFamily="34" charset="0"/>
              </a:defRPr>
            </a:lvl3pPr>
            <a:lvl4pPr marL="360363" indent="-177800">
              <a:spcBef>
                <a:spcPts val="300"/>
              </a:spcBef>
              <a:buFont typeface="Arial" panose="020B0604020202020204" pitchFamily="34" charset="0"/>
              <a:buChar char="•"/>
              <a:defRPr sz="1600">
                <a:solidFill>
                  <a:schemeClr val="tx1"/>
                </a:solidFill>
                <a:latin typeface="Arial" panose="020B0604020202020204" pitchFamily="34" charset="0"/>
              </a:defRPr>
            </a:lvl4pPr>
            <a:lvl5pPr marL="539750" indent="-177800">
              <a:spcBef>
                <a:spcPts val="300"/>
              </a:spcBef>
              <a:buFont typeface="Arial" panose="020B0604020202020204" pitchFamily="34" charset="0"/>
              <a:buChar char="•"/>
              <a:defRPr sz="1600">
                <a:solidFill>
                  <a:schemeClr val="tx1"/>
                </a:solidFill>
                <a:latin typeface="Arial" panose="020B0604020202020204" pitchFamily="34" charset="0"/>
              </a:defRPr>
            </a:lvl5pPr>
            <a:lvl6pPr marL="9969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14541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19113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23685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FontTx/>
              <a:buNone/>
            </a:pPr>
            <a:r>
              <a:rPr lang="it-IT" altLang="it-IT" sz="1600" dirty="0" smtClean="0">
                <a:cs typeface="Arial" panose="020B0604020202020204" pitchFamily="34" charset="0"/>
              </a:rPr>
              <a:t>Propensione all’inasprimento delle pene</a:t>
            </a:r>
          </a:p>
        </p:txBody>
      </p:sp>
      <p:graphicFrame>
        <p:nvGraphicFramePr>
          <p:cNvPr id="2" name="Grafico 9"/>
          <p:cNvGraphicFramePr>
            <a:graphicFrameLocks/>
          </p:cNvGraphicFramePr>
          <p:nvPr>
            <p:extLst>
              <p:ext uri="{D42A27DB-BD31-4B8C-83A1-F6EECF244321}">
                <p14:modId xmlns:p14="http://schemas.microsoft.com/office/powerpoint/2010/main" val="2654342026"/>
              </p:ext>
            </p:extLst>
          </p:nvPr>
        </p:nvGraphicFramePr>
        <p:xfrm>
          <a:off x="2431280" y="2104578"/>
          <a:ext cx="4192587" cy="29162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Tabella 18"/>
          <p:cNvGraphicFramePr>
            <a:graphicFrameLocks noGrp="1"/>
          </p:cNvGraphicFramePr>
          <p:nvPr>
            <p:extLst>
              <p:ext uri="{D42A27DB-BD31-4B8C-83A1-F6EECF244321}">
                <p14:modId xmlns:p14="http://schemas.microsoft.com/office/powerpoint/2010/main" val="922803107"/>
              </p:ext>
            </p:extLst>
          </p:nvPr>
        </p:nvGraphicFramePr>
        <p:xfrm>
          <a:off x="2051720" y="2104578"/>
          <a:ext cx="1345922" cy="2137628"/>
        </p:xfrm>
        <a:graphic>
          <a:graphicData uri="http://schemas.openxmlformats.org/drawingml/2006/table">
            <a:tbl>
              <a:tblPr firstRow="1" bandRow="1">
                <a:tableStyleId>{5C22544A-7EE6-4342-B048-85BDC9FD1C3A}</a:tableStyleId>
              </a:tblPr>
              <a:tblGrid>
                <a:gridCol w="1345922">
                  <a:extLst>
                    <a:ext uri="{9D8B030D-6E8A-4147-A177-3AD203B41FA5}">
                      <a16:colId xmlns="" xmlns:a16="http://schemas.microsoft.com/office/drawing/2014/main" val="578250433"/>
                    </a:ext>
                  </a:extLst>
                </a:gridCol>
              </a:tblGrid>
              <a:tr h="534407">
                <a:tc>
                  <a:txBody>
                    <a:bodyPr/>
                    <a:lstStyle/>
                    <a:p>
                      <a:pPr algn="r" fontAlgn="b"/>
                      <a:r>
                        <a:rPr lang="it-IT" sz="1100" b="1" i="0" u="none" strike="noStrike" dirty="0" smtClean="0">
                          <a:solidFill>
                            <a:srgbClr val="000000"/>
                          </a:solidFill>
                          <a:effectLst/>
                          <a:latin typeface="Arial" panose="020B0604020202020204" pitchFamily="34" charset="0"/>
                          <a:cs typeface="Arial" panose="020B0604020202020204" pitchFamily="34" charset="0"/>
                        </a:rPr>
                        <a:t>SI, MOLTO</a:t>
                      </a:r>
                      <a:endParaRPr lang="it-IT"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noFill/>
                  </a:tcPr>
                </a:tc>
                <a:extLst>
                  <a:ext uri="{0D108BD9-81ED-4DB2-BD59-A6C34878D82A}">
                    <a16:rowId xmlns="" xmlns:a16="http://schemas.microsoft.com/office/drawing/2014/main" val="1509265287"/>
                  </a:ext>
                </a:extLst>
              </a:tr>
              <a:tr h="534407">
                <a:tc>
                  <a:txBody>
                    <a:bodyPr/>
                    <a:lstStyle/>
                    <a:p>
                      <a:pPr algn="r" fontAlgn="b"/>
                      <a:r>
                        <a:rPr lang="it-IT" sz="1100" b="1" i="0" u="none" strike="noStrike" dirty="0" smtClean="0">
                          <a:solidFill>
                            <a:srgbClr val="000000"/>
                          </a:solidFill>
                          <a:effectLst/>
                          <a:latin typeface="Arial" panose="020B0604020202020204" pitchFamily="34" charset="0"/>
                          <a:cs typeface="Arial" panose="020B0604020202020204" pitchFamily="34" charset="0"/>
                        </a:rPr>
                        <a:t>SI, ABBASTANZA</a:t>
                      </a:r>
                      <a:endParaRPr lang="it-IT"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noFill/>
                  </a:tcPr>
                </a:tc>
                <a:extLst>
                  <a:ext uri="{0D108BD9-81ED-4DB2-BD59-A6C34878D82A}">
                    <a16:rowId xmlns="" xmlns:a16="http://schemas.microsoft.com/office/drawing/2014/main" val="2652001402"/>
                  </a:ext>
                </a:extLst>
              </a:tr>
              <a:tr h="534407">
                <a:tc>
                  <a:txBody>
                    <a:bodyPr/>
                    <a:lstStyle/>
                    <a:p>
                      <a:pPr algn="r" fontAlgn="b"/>
                      <a:r>
                        <a:rPr lang="it-IT" sz="1100" b="0" i="0" u="none" strike="noStrike" dirty="0">
                          <a:solidFill>
                            <a:srgbClr val="000000"/>
                          </a:solidFill>
                          <a:effectLst/>
                          <a:latin typeface="Arial" panose="020B0604020202020204" pitchFamily="34" charset="0"/>
                          <a:cs typeface="Arial" panose="020B0604020202020204" pitchFamily="34" charset="0"/>
                        </a:rPr>
                        <a:t>n</a:t>
                      </a:r>
                      <a:r>
                        <a:rPr lang="it-IT" sz="1100" b="0" i="0" u="none" strike="noStrike" dirty="0" smtClean="0">
                          <a:solidFill>
                            <a:srgbClr val="000000"/>
                          </a:solidFill>
                          <a:effectLst/>
                          <a:latin typeface="Arial" panose="020B0604020202020204" pitchFamily="34" charset="0"/>
                          <a:cs typeface="Arial" panose="020B0604020202020204" pitchFamily="34" charset="0"/>
                        </a:rPr>
                        <a:t>o</a:t>
                      </a:r>
                      <a:r>
                        <a:rPr lang="it-IT" sz="1100" b="0" i="0" u="none" strike="noStrike" dirty="0">
                          <a:solidFill>
                            <a:srgbClr val="000000"/>
                          </a:solidFill>
                          <a:effectLst/>
                          <a:latin typeface="Arial" panose="020B0604020202020204" pitchFamily="34" charset="0"/>
                          <a:cs typeface="Arial" panose="020B0604020202020204" pitchFamily="34" charset="0"/>
                        </a:rPr>
                        <a:t>, poco</a:t>
                      </a:r>
                    </a:p>
                  </a:txBody>
                  <a:tcPr marL="9525" marR="9525" marT="9525" marB="0" anchor="ctr">
                    <a:noFill/>
                  </a:tcPr>
                </a:tc>
                <a:extLst>
                  <a:ext uri="{0D108BD9-81ED-4DB2-BD59-A6C34878D82A}">
                    <a16:rowId xmlns="" xmlns:a16="http://schemas.microsoft.com/office/drawing/2014/main" val="938757734"/>
                  </a:ext>
                </a:extLst>
              </a:tr>
              <a:tr h="534407">
                <a:tc>
                  <a:txBody>
                    <a:bodyPr/>
                    <a:lstStyle/>
                    <a:p>
                      <a:pPr algn="r" fontAlgn="b"/>
                      <a:r>
                        <a:rPr lang="it-IT" sz="1100" b="0" i="0" u="none" strike="noStrike" dirty="0">
                          <a:solidFill>
                            <a:srgbClr val="000000"/>
                          </a:solidFill>
                          <a:effectLst/>
                          <a:latin typeface="Arial" panose="020B0604020202020204" pitchFamily="34" charset="0"/>
                          <a:cs typeface="Arial" panose="020B0604020202020204" pitchFamily="34" charset="0"/>
                        </a:rPr>
                        <a:t>n</a:t>
                      </a:r>
                      <a:r>
                        <a:rPr lang="it-IT" sz="1100" b="0" i="0" u="none" strike="noStrike" dirty="0" smtClean="0">
                          <a:solidFill>
                            <a:srgbClr val="000000"/>
                          </a:solidFill>
                          <a:effectLst/>
                          <a:latin typeface="Arial" panose="020B0604020202020204" pitchFamily="34" charset="0"/>
                          <a:cs typeface="Arial" panose="020B0604020202020204" pitchFamily="34" charset="0"/>
                        </a:rPr>
                        <a:t>o</a:t>
                      </a:r>
                      <a:r>
                        <a:rPr lang="it-IT" sz="1100" b="0" i="0" u="none" strike="noStrike" dirty="0">
                          <a:solidFill>
                            <a:srgbClr val="000000"/>
                          </a:solidFill>
                          <a:effectLst/>
                          <a:latin typeface="Arial" panose="020B0604020202020204" pitchFamily="34" charset="0"/>
                          <a:cs typeface="Arial" panose="020B0604020202020204" pitchFamily="34" charset="0"/>
                        </a:rPr>
                        <a:t>, per niente </a:t>
                      </a:r>
                    </a:p>
                  </a:txBody>
                  <a:tcPr marL="9525" marR="9525" marT="9525" marB="0" anchor="ctr">
                    <a:noFill/>
                  </a:tcPr>
                </a:tc>
                <a:extLst>
                  <a:ext uri="{0D108BD9-81ED-4DB2-BD59-A6C34878D82A}">
                    <a16:rowId xmlns="" xmlns:a16="http://schemas.microsoft.com/office/drawing/2014/main" val="1354182535"/>
                  </a:ext>
                </a:extLst>
              </a:tr>
            </a:tbl>
          </a:graphicData>
        </a:graphic>
      </p:graphicFrame>
      <p:sp>
        <p:nvSpPr>
          <p:cNvPr id="17" name="Text Box 8"/>
          <p:cNvSpPr txBox="1">
            <a:spLocks noChangeArrowheads="1"/>
          </p:cNvSpPr>
          <p:nvPr/>
        </p:nvSpPr>
        <p:spPr bwMode="auto">
          <a:xfrm>
            <a:off x="4014887" y="1851147"/>
            <a:ext cx="269081" cy="161583"/>
          </a:xfrm>
          <a:prstGeom prst="rect">
            <a:avLst/>
          </a:prstGeom>
          <a:noFill/>
          <a:ln>
            <a:noFill/>
          </a:ln>
          <a:effectLst/>
          <a:extLst/>
        </p:spPr>
        <p:txBody>
          <a:bodyPr lIns="0" tIns="0" rIns="0" bIns="0" anchor="ctr">
            <a:spAutoFit/>
          </a:bodyPr>
          <a:lstStyle/>
          <a:p>
            <a:pPr algn="ctr" eaLnBrk="1" fontAlgn="auto" hangingPunct="1">
              <a:spcBef>
                <a:spcPts val="0"/>
              </a:spcBef>
              <a:spcAft>
                <a:spcPts val="0"/>
              </a:spcAft>
              <a:defRPr/>
            </a:pPr>
            <a:r>
              <a:rPr lang="it-IT" sz="1050" i="1" dirty="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a:t>
            </a:r>
          </a:p>
        </p:txBody>
      </p:sp>
      <p:graphicFrame>
        <p:nvGraphicFramePr>
          <p:cNvPr id="14" name="Tabella 13"/>
          <p:cNvGraphicFramePr>
            <a:graphicFrameLocks noGrp="1"/>
          </p:cNvGraphicFramePr>
          <p:nvPr>
            <p:extLst>
              <p:ext uri="{D42A27DB-BD31-4B8C-83A1-F6EECF244321}">
                <p14:modId xmlns:p14="http://schemas.microsoft.com/office/powerpoint/2010/main" val="2327671124"/>
              </p:ext>
            </p:extLst>
          </p:nvPr>
        </p:nvGraphicFramePr>
        <p:xfrm>
          <a:off x="5721122" y="1701870"/>
          <a:ext cx="972000" cy="256382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972000">
                  <a:extLst>
                    <a:ext uri="{9D8B030D-6E8A-4147-A177-3AD203B41FA5}">
                      <a16:colId xmlns="" xmlns:a16="http://schemas.microsoft.com/office/drawing/2014/main" val="2507425657"/>
                    </a:ext>
                  </a:extLst>
                </a:gridCol>
              </a:tblGrid>
              <a:tr h="427509">
                <a:tc>
                  <a:txBody>
                    <a:bodyPr/>
                    <a:lstStyle/>
                    <a:p>
                      <a:pPr algn="ctr" fontAlgn="b"/>
                      <a:r>
                        <a:rPr lang="it-IT" sz="1200" b="1" u="none" strike="noStrike" kern="1200" dirty="0" smtClean="0">
                          <a:solidFill>
                            <a:schemeClr val="bg1"/>
                          </a:solidFill>
                          <a:effectLst/>
                          <a:latin typeface="Arial" panose="020B0604020202020204" pitchFamily="34" charset="0"/>
                          <a:ea typeface="+mn-ea"/>
                          <a:cs typeface="Arial" panose="020B0604020202020204" pitchFamily="34" charset="0"/>
                        </a:rPr>
                        <a:t>Sardegna</a:t>
                      </a:r>
                      <a:endParaRPr lang="it-IT" sz="800" b="0" i="1" u="none" strike="noStrike" kern="1200" dirty="0" smtClean="0">
                        <a:solidFill>
                          <a:schemeClr val="bg1"/>
                        </a:solidFill>
                        <a:effectLst/>
                        <a:latin typeface="Arial" panose="020B0604020202020204" pitchFamily="34" charset="0"/>
                        <a:ea typeface="+mn-ea"/>
                        <a:cs typeface="Arial" panose="020B0604020202020204" pitchFamily="34" charset="0"/>
                      </a:endParaRPr>
                    </a:p>
                  </a:txBody>
                  <a:tcPr anchor="ctr">
                    <a:lnB w="3175" cap="flat" cmpd="sng" algn="ctr">
                      <a:solidFill>
                        <a:schemeClr val="bg1">
                          <a:lumMod val="85000"/>
                        </a:schemeClr>
                      </a:solidFill>
                      <a:prstDash val="solid"/>
                      <a:round/>
                      <a:headEnd type="none" w="med" len="med"/>
                      <a:tailEnd type="none" w="med" len="med"/>
                    </a:lnB>
                    <a:solidFill>
                      <a:srgbClr val="E95E0F"/>
                    </a:solidFill>
                  </a:tcPr>
                </a:tc>
                <a:extLst>
                  <a:ext uri="{0D108BD9-81ED-4DB2-BD59-A6C34878D82A}">
                    <a16:rowId xmlns="" xmlns:a16="http://schemas.microsoft.com/office/drawing/2014/main" val="1653408806"/>
                  </a:ext>
                </a:extLst>
              </a:tr>
              <a:tr h="534079">
                <a:tc>
                  <a:txBody>
                    <a:bodyPr/>
                    <a:lstStyle/>
                    <a:p>
                      <a:pPr algn="ctr" fontAlgn="ctr"/>
                      <a:r>
                        <a:rPr lang="it-IT" sz="1200" b="0" i="0" u="none" strike="noStrike" dirty="0">
                          <a:solidFill>
                            <a:srgbClr val="000000"/>
                          </a:solidFill>
                          <a:effectLst/>
                          <a:latin typeface="Arial" panose="020B0604020202020204" pitchFamily="34" charset="0"/>
                        </a:rPr>
                        <a:t>57</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707066159"/>
                  </a:ext>
                </a:extLst>
              </a:tr>
              <a:tr h="534079">
                <a:tc>
                  <a:txBody>
                    <a:bodyPr/>
                    <a:lstStyle/>
                    <a:p>
                      <a:pPr algn="ctr" fontAlgn="ctr"/>
                      <a:r>
                        <a:rPr lang="it-IT" sz="1200" b="0" i="0" u="none" strike="noStrike">
                          <a:solidFill>
                            <a:srgbClr val="000000"/>
                          </a:solidFill>
                          <a:effectLst/>
                          <a:latin typeface="Arial" panose="020B0604020202020204" pitchFamily="34" charset="0"/>
                        </a:rPr>
                        <a:t>36</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3163353125"/>
                  </a:ext>
                </a:extLst>
              </a:tr>
              <a:tr h="534079">
                <a:tc>
                  <a:txBody>
                    <a:bodyPr/>
                    <a:lstStyle/>
                    <a:p>
                      <a:pPr algn="ctr" fontAlgn="ctr"/>
                      <a:r>
                        <a:rPr lang="it-IT" sz="1200" b="0" i="0" u="none" strike="noStrike">
                          <a:solidFill>
                            <a:srgbClr val="000000"/>
                          </a:solidFill>
                          <a:effectLst/>
                          <a:latin typeface="Arial" panose="020B0604020202020204" pitchFamily="34" charset="0"/>
                        </a:rPr>
                        <a:t>4</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421692141"/>
                  </a:ext>
                </a:extLst>
              </a:tr>
              <a:tr h="534079">
                <a:tc>
                  <a:txBody>
                    <a:bodyPr/>
                    <a:lstStyle/>
                    <a:p>
                      <a:pPr algn="ctr" fontAlgn="ctr"/>
                      <a:r>
                        <a:rPr lang="it-IT" sz="1200" b="0" i="0" u="none" strike="noStrike" dirty="0">
                          <a:solidFill>
                            <a:srgbClr val="000000"/>
                          </a:solidFill>
                          <a:effectLst/>
                          <a:latin typeface="Arial" panose="020B0604020202020204" pitchFamily="34" charset="0"/>
                        </a:rPr>
                        <a:t>2</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30172192"/>
                  </a:ext>
                </a:extLst>
              </a:tr>
            </a:tbl>
          </a:graphicData>
        </a:graphic>
      </p:graphicFrame>
      <p:pic>
        <p:nvPicPr>
          <p:cNvPr id="13" name="Picture 7" descr="http://www.vikingop.it/speciallinks/it/vkg/images/landing_voucher/landing_voucher_cerchio-matit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32181">
            <a:off x="6018406" y="2749118"/>
            <a:ext cx="377429" cy="340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9"/>
          <p:cNvSpPr txBox="1">
            <a:spLocks noChangeArrowheads="1"/>
          </p:cNvSpPr>
          <p:nvPr/>
        </p:nvSpPr>
        <p:spPr bwMode="auto">
          <a:xfrm>
            <a:off x="7022344" y="2450017"/>
            <a:ext cx="1994257" cy="1277273"/>
          </a:xfrm>
          <a:prstGeom prst="rect">
            <a:avLst/>
          </a:prstGeom>
          <a:solidFill>
            <a:schemeClr val="bg1">
              <a:lumMod val="95000"/>
            </a:schemeClr>
          </a:solidFill>
          <a:ln w="9525" cap="flat" cmpd="sng" algn="ctr">
            <a:noFill/>
            <a:prstDash val="solid"/>
          </a:ln>
          <a:effectLst>
            <a:outerShdw blurRad="50800" dist="38100" dir="5400000" algn="t" rotWithShape="0">
              <a:prstClr val="black">
                <a:alpha val="40000"/>
              </a:prstClr>
            </a:outerShdw>
          </a:effectLst>
          <a:extLst/>
        </p:spPr>
        <p:txBody>
          <a:bodyPr wrap="square">
            <a:spAutoFit/>
          </a:bodyPr>
          <a:lstStyle>
            <a:defPPr>
              <a:defRPr lang="it-IT"/>
            </a:defPPr>
            <a:lvl1pPr algn="ctr">
              <a:defRPr sz="1600">
                <a:solidFill>
                  <a:srgbClr val="000000"/>
                </a:solidFill>
                <a:latin typeface="Century Gothic" pitchFamily="34" charset="0"/>
              </a:defRPr>
            </a:lvl1pPr>
          </a:lstStyle>
          <a:p>
            <a:pPr eaLnBrk="1" fontAlgn="auto" hangingPunct="1">
              <a:spcBef>
                <a:spcPts val="0"/>
              </a:spcBef>
              <a:spcAft>
                <a:spcPts val="0"/>
              </a:spcAft>
              <a:defRPr/>
            </a:pPr>
            <a:r>
              <a:rPr lang="it-IT" sz="1100" i="1" dirty="0" smtClean="0">
                <a:solidFill>
                  <a:schemeClr val="tx1"/>
                </a:solidFill>
                <a:latin typeface="Arial" panose="020B0604020202020204" pitchFamily="34" charset="0"/>
                <a:cs typeface="Arial" panose="020B0604020202020204" pitchFamily="34" charset="0"/>
              </a:rPr>
              <a:t>Anche in Sardegna, la quasi totalità delle imprese esprime </a:t>
            </a:r>
            <a:r>
              <a:rPr lang="it-IT" sz="1100" i="1" dirty="0" smtClean="0">
                <a:latin typeface="Arial" panose="020B0604020202020204" pitchFamily="34" charset="0"/>
                <a:cs typeface="Arial" panose="020B0604020202020204" pitchFamily="34" charset="0"/>
              </a:rPr>
              <a:t>parere favorevole verso </a:t>
            </a:r>
            <a:r>
              <a:rPr lang="it-IT" sz="1100" i="1" dirty="0">
                <a:latin typeface="Arial" panose="020B0604020202020204" pitchFamily="34" charset="0"/>
                <a:cs typeface="Arial" panose="020B0604020202020204" pitchFamily="34" charset="0"/>
              </a:rPr>
              <a:t>l’inasprimento delle </a:t>
            </a:r>
            <a:r>
              <a:rPr lang="it-IT" sz="1100" i="1" dirty="0" smtClean="0">
                <a:latin typeface="Arial" panose="020B0604020202020204" pitchFamily="34" charset="0"/>
                <a:cs typeface="Arial" panose="020B0604020202020204" pitchFamily="34" charset="0"/>
              </a:rPr>
              <a:t>pene. Ancora una volta i giudizi più moderati sono sopra la media nazionale.</a:t>
            </a:r>
          </a:p>
        </p:txBody>
      </p:sp>
    </p:spTree>
    <p:extLst>
      <p:ext uri="{BB962C8B-B14F-4D97-AF65-F5344CB8AC3E}">
        <p14:creationId xmlns:p14="http://schemas.microsoft.com/office/powerpoint/2010/main" val="142659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9" name="Text Box 9"/>
          <p:cNvSpPr txBox="1">
            <a:spLocks noChangeArrowheads="1"/>
          </p:cNvSpPr>
          <p:nvPr/>
        </p:nvSpPr>
        <p:spPr bwMode="auto">
          <a:xfrm>
            <a:off x="1968866" y="1064237"/>
            <a:ext cx="3796903" cy="276999"/>
          </a:xfrm>
          <a:prstGeom prst="rect">
            <a:avLst/>
          </a:prstGeom>
          <a:solidFill>
            <a:schemeClr val="bg1"/>
          </a:solidFill>
          <a:ln w="9525">
            <a:noFill/>
          </a:ln>
          <a:effectLst>
            <a:outerShdw blurRad="50800" dist="38100" dir="5400000" algn="t"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it-IT"/>
            </a:defPPr>
            <a:lvl1pPr algn="ctr" eaLnBrk="1" fontAlgn="auto" hangingPunct="1">
              <a:spcBef>
                <a:spcPts val="0"/>
              </a:spcBef>
              <a:spcAft>
                <a:spcPts val="0"/>
              </a:spcAft>
              <a:defRPr sz="1200" b="1">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it-IT" altLang="it-IT" dirty="0">
                <a:solidFill>
                  <a:schemeClr val="tx1"/>
                </a:solidFill>
              </a:rPr>
              <a:t>I condannati scontano realmente le pene…</a:t>
            </a:r>
          </a:p>
        </p:txBody>
      </p:sp>
      <p:sp>
        <p:nvSpPr>
          <p:cNvPr id="11" name="Rettangolo 1"/>
          <p:cNvSpPr>
            <a:spLocks noChangeArrowheads="1"/>
          </p:cNvSpPr>
          <p:nvPr/>
        </p:nvSpPr>
        <p:spPr bwMode="auto">
          <a:xfrm>
            <a:off x="179512" y="464578"/>
            <a:ext cx="6374606"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Insight screen" panose="02010605030100020000" pitchFamily="2" charset="0"/>
              </a:defRPr>
            </a:lvl1pPr>
            <a:lvl2pPr marL="742950" indent="-285750">
              <a:defRPr>
                <a:solidFill>
                  <a:schemeClr val="tx1"/>
                </a:solidFill>
                <a:latin typeface="Insight screen" panose="02010605030100020000" pitchFamily="2" charset="0"/>
              </a:defRPr>
            </a:lvl2pPr>
            <a:lvl3pPr marL="1143000" indent="-228600">
              <a:defRPr>
                <a:solidFill>
                  <a:schemeClr val="tx1"/>
                </a:solidFill>
                <a:latin typeface="Insight screen" panose="02010605030100020000" pitchFamily="2" charset="0"/>
              </a:defRPr>
            </a:lvl3pPr>
            <a:lvl4pPr marL="1600200" indent="-228600">
              <a:defRPr>
                <a:solidFill>
                  <a:schemeClr val="tx1"/>
                </a:solidFill>
                <a:latin typeface="Insight screen" panose="02010605030100020000" pitchFamily="2" charset="0"/>
              </a:defRPr>
            </a:lvl4pPr>
            <a:lvl5pPr marL="2057400" indent="-228600">
              <a:defRPr>
                <a:solidFill>
                  <a:schemeClr val="tx1"/>
                </a:solidFill>
                <a:latin typeface="Insight screen" panose="02010605030100020000" pitchFamily="2" charset="0"/>
              </a:defRPr>
            </a:lvl5pPr>
            <a:lvl6pPr marL="2514600" indent="-228600" fontAlgn="base">
              <a:spcBef>
                <a:spcPct val="0"/>
              </a:spcBef>
              <a:spcAft>
                <a:spcPct val="0"/>
              </a:spcAft>
              <a:defRPr>
                <a:solidFill>
                  <a:schemeClr val="tx1"/>
                </a:solidFill>
                <a:latin typeface="Insight screen" panose="02010605030100020000" pitchFamily="2" charset="0"/>
              </a:defRPr>
            </a:lvl6pPr>
            <a:lvl7pPr marL="2971800" indent="-228600" fontAlgn="base">
              <a:spcBef>
                <a:spcPct val="0"/>
              </a:spcBef>
              <a:spcAft>
                <a:spcPct val="0"/>
              </a:spcAft>
              <a:defRPr>
                <a:solidFill>
                  <a:schemeClr val="tx1"/>
                </a:solidFill>
                <a:latin typeface="Insight screen" panose="02010605030100020000" pitchFamily="2" charset="0"/>
              </a:defRPr>
            </a:lvl7pPr>
            <a:lvl8pPr marL="3429000" indent="-228600" fontAlgn="base">
              <a:spcBef>
                <a:spcPct val="0"/>
              </a:spcBef>
              <a:spcAft>
                <a:spcPct val="0"/>
              </a:spcAft>
              <a:defRPr>
                <a:solidFill>
                  <a:schemeClr val="tx1"/>
                </a:solidFill>
                <a:latin typeface="Insight screen" panose="02010605030100020000" pitchFamily="2" charset="0"/>
              </a:defRPr>
            </a:lvl8pPr>
            <a:lvl9pPr marL="3886200" indent="-228600" fontAlgn="base">
              <a:spcBef>
                <a:spcPct val="0"/>
              </a:spcBef>
              <a:spcAft>
                <a:spcPct val="0"/>
              </a:spcAft>
              <a:defRPr>
                <a:solidFill>
                  <a:schemeClr val="tx1"/>
                </a:solidFill>
                <a:latin typeface="Insight screen" panose="02010605030100020000" pitchFamily="2" charset="0"/>
              </a:defRPr>
            </a:lvl9pPr>
          </a:lstStyle>
          <a:p>
            <a:pPr eaLnBrk="1" hangingPunct="1"/>
            <a:r>
              <a:rPr lang="it-IT" altLang="it-IT" sz="750" i="1" dirty="0" smtClean="0">
                <a:latin typeface="Arial" panose="020B0604020202020204" pitchFamily="34" charset="0"/>
                <a:cs typeface="Arial" panose="020B0604020202020204" pitchFamily="34" charset="0"/>
              </a:rPr>
              <a:t>Secondo lei, in Italia, le persone condannate per i reati citati (furti, rapine, estorsioni, usura, contraffazione e abusivismo) scontano la pena a cui sono stati condannati?</a:t>
            </a:r>
          </a:p>
          <a:p>
            <a:pPr eaLnBrk="1" hangingPunct="1"/>
            <a:r>
              <a:rPr lang="it-IT" altLang="it-IT" sz="750" i="1" dirty="0" smtClean="0">
                <a:latin typeface="Arial" panose="020B0604020202020204" pitchFamily="34" charset="0"/>
                <a:cs typeface="Arial" panose="020B0604020202020204" pitchFamily="34" charset="0"/>
              </a:rPr>
              <a:t>(</a:t>
            </a:r>
            <a:r>
              <a:rPr lang="it-IT" altLang="it-IT" sz="750" i="1" dirty="0">
                <a:latin typeface="Arial" panose="020B0604020202020204" pitchFamily="34" charset="0"/>
                <a:cs typeface="Arial" panose="020B0604020202020204" pitchFamily="34" charset="0"/>
              </a:rPr>
              <a:t>base = totale campione, </a:t>
            </a:r>
            <a:r>
              <a:rPr lang="it-IT" sz="750" i="1" dirty="0">
                <a:solidFill>
                  <a:schemeClr val="bg2">
                    <a:lumMod val="50000"/>
                  </a:schemeClr>
                </a:solidFill>
                <a:latin typeface="Arial" panose="020B0604020202020204" pitchFamily="34" charset="0"/>
                <a:cs typeface="Arial" panose="020B0604020202020204" pitchFamily="34" charset="0"/>
              </a:rPr>
              <a:t>n=</a:t>
            </a:r>
            <a:r>
              <a:rPr lang="it-IT" sz="750" i="1" dirty="0">
                <a:latin typeface="Arial" panose="020B0604020202020204" pitchFamily="34" charset="0"/>
                <a:cs typeface="Arial" panose="020B0604020202020204" pitchFamily="34" charset="0"/>
              </a:rPr>
              <a:t> 4.628</a:t>
            </a:r>
            <a:r>
              <a:rPr lang="it-IT" altLang="it-IT" sz="750" i="1" dirty="0" smtClean="0">
                <a:latin typeface="Arial" panose="020B0604020202020204" pitchFamily="34" charset="0"/>
                <a:cs typeface="Arial" panose="020B0604020202020204" pitchFamily="34" charset="0"/>
              </a:rPr>
              <a:t>)</a:t>
            </a:r>
            <a:endParaRPr lang="it-IT" altLang="it-IT" sz="750" dirty="0">
              <a:latin typeface="Arial" panose="020B0604020202020204" pitchFamily="34" charset="0"/>
              <a:cs typeface="Arial" panose="020B0604020202020204" pitchFamily="34" charset="0"/>
            </a:endParaRPr>
          </a:p>
        </p:txBody>
      </p:sp>
      <p:sp>
        <p:nvSpPr>
          <p:cNvPr id="12" name="Rectangle 2"/>
          <p:cNvSpPr txBox="1">
            <a:spLocks/>
          </p:cNvSpPr>
          <p:nvPr/>
        </p:nvSpPr>
        <p:spPr bwMode="auto">
          <a:xfrm>
            <a:off x="276921" y="122383"/>
            <a:ext cx="7488510" cy="337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ts val="600"/>
              </a:spcBef>
              <a:buFont typeface="Arial" panose="020B0604020202020204" pitchFamily="34" charset="0"/>
              <a:defRPr>
                <a:solidFill>
                  <a:schemeClr val="tx2"/>
                </a:solidFill>
                <a:latin typeface="Arial" panose="020B0604020202020204" pitchFamily="34" charset="0"/>
              </a:defRPr>
            </a:lvl1pPr>
            <a:lvl2pPr marL="1588" indent="-1588">
              <a:spcBef>
                <a:spcPts val="600"/>
              </a:spcBef>
              <a:buFont typeface="Arial" panose="020B0604020202020204" pitchFamily="34" charset="0"/>
              <a:defRPr sz="1600">
                <a:solidFill>
                  <a:schemeClr val="tx1"/>
                </a:solidFill>
                <a:latin typeface="Arial" panose="020B0604020202020204" pitchFamily="34" charset="0"/>
              </a:defRPr>
            </a:lvl2pPr>
            <a:lvl3pPr marL="180975" indent="-177800">
              <a:spcBef>
                <a:spcPts val="300"/>
              </a:spcBef>
              <a:buFont typeface="Arial" panose="020B0604020202020204" pitchFamily="34" charset="0"/>
              <a:buChar char="•"/>
              <a:defRPr sz="1600">
                <a:solidFill>
                  <a:schemeClr val="tx1"/>
                </a:solidFill>
                <a:latin typeface="Arial" panose="020B0604020202020204" pitchFamily="34" charset="0"/>
              </a:defRPr>
            </a:lvl3pPr>
            <a:lvl4pPr marL="360363" indent="-177800">
              <a:spcBef>
                <a:spcPts val="300"/>
              </a:spcBef>
              <a:buFont typeface="Arial" panose="020B0604020202020204" pitchFamily="34" charset="0"/>
              <a:buChar char="•"/>
              <a:defRPr sz="1600">
                <a:solidFill>
                  <a:schemeClr val="tx1"/>
                </a:solidFill>
                <a:latin typeface="Arial" panose="020B0604020202020204" pitchFamily="34" charset="0"/>
              </a:defRPr>
            </a:lvl4pPr>
            <a:lvl5pPr marL="539750" indent="-177800">
              <a:spcBef>
                <a:spcPts val="300"/>
              </a:spcBef>
              <a:buFont typeface="Arial" panose="020B0604020202020204" pitchFamily="34" charset="0"/>
              <a:buChar char="•"/>
              <a:defRPr sz="1600">
                <a:solidFill>
                  <a:schemeClr val="tx1"/>
                </a:solidFill>
                <a:latin typeface="Arial" panose="020B0604020202020204" pitchFamily="34" charset="0"/>
              </a:defRPr>
            </a:lvl5pPr>
            <a:lvl6pPr marL="9969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14541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19113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23685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FontTx/>
              <a:buNone/>
            </a:pPr>
            <a:r>
              <a:rPr lang="it-IT" altLang="it-IT" sz="1600" dirty="0" smtClean="0">
                <a:cs typeface="Arial" panose="020B0604020202020204" pitchFamily="34" charset="0"/>
              </a:rPr>
              <a:t>La percezione sulla certezza della pena</a:t>
            </a:r>
          </a:p>
        </p:txBody>
      </p:sp>
      <p:graphicFrame>
        <p:nvGraphicFramePr>
          <p:cNvPr id="2" name="Grafico 9"/>
          <p:cNvGraphicFramePr>
            <a:graphicFrameLocks/>
          </p:cNvGraphicFramePr>
          <p:nvPr>
            <p:extLst>
              <p:ext uri="{D42A27DB-BD31-4B8C-83A1-F6EECF244321}">
                <p14:modId xmlns:p14="http://schemas.microsoft.com/office/powerpoint/2010/main" val="532828285"/>
              </p:ext>
            </p:extLst>
          </p:nvPr>
        </p:nvGraphicFramePr>
        <p:xfrm>
          <a:off x="2510681" y="2176586"/>
          <a:ext cx="4192587" cy="29162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Tabella 22"/>
          <p:cNvGraphicFramePr>
            <a:graphicFrameLocks noGrp="1"/>
          </p:cNvGraphicFramePr>
          <p:nvPr>
            <p:extLst>
              <p:ext uri="{D42A27DB-BD31-4B8C-83A1-F6EECF244321}">
                <p14:modId xmlns:p14="http://schemas.microsoft.com/office/powerpoint/2010/main" val="1230664035"/>
              </p:ext>
            </p:extLst>
          </p:nvPr>
        </p:nvGraphicFramePr>
        <p:xfrm>
          <a:off x="1835696" y="2129475"/>
          <a:ext cx="1717333" cy="2207350"/>
        </p:xfrm>
        <a:graphic>
          <a:graphicData uri="http://schemas.openxmlformats.org/drawingml/2006/table">
            <a:tbl>
              <a:tblPr firstRow="1" bandRow="1">
                <a:tableStyleId>{5C22544A-7EE6-4342-B048-85BDC9FD1C3A}</a:tableStyleId>
              </a:tblPr>
              <a:tblGrid>
                <a:gridCol w="1717333">
                  <a:extLst>
                    <a:ext uri="{9D8B030D-6E8A-4147-A177-3AD203B41FA5}">
                      <a16:colId xmlns="" xmlns:a16="http://schemas.microsoft.com/office/drawing/2014/main" val="578250433"/>
                    </a:ext>
                  </a:extLst>
                </a:gridCol>
              </a:tblGrid>
              <a:tr h="441470">
                <a:tc>
                  <a:txBody>
                    <a:bodyPr/>
                    <a:lstStyle/>
                    <a:p>
                      <a:pPr algn="r" fontAlgn="b"/>
                      <a:r>
                        <a:rPr lang="it-IT" sz="1100" b="1" i="0" u="none" strike="noStrike" dirty="0" smtClean="0">
                          <a:solidFill>
                            <a:srgbClr val="000000"/>
                          </a:solidFill>
                          <a:effectLst/>
                          <a:latin typeface="Arial" panose="020B0604020202020204" pitchFamily="34" charset="0"/>
                          <a:cs typeface="Arial" panose="020B0604020202020204" pitchFamily="34" charset="0"/>
                        </a:rPr>
                        <a:t>CERTAMENTE NO</a:t>
                      </a:r>
                      <a:endParaRPr lang="it-IT"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noFill/>
                  </a:tcPr>
                </a:tc>
                <a:extLst>
                  <a:ext uri="{0D108BD9-81ED-4DB2-BD59-A6C34878D82A}">
                    <a16:rowId xmlns="" xmlns:a16="http://schemas.microsoft.com/office/drawing/2014/main" val="1509265287"/>
                  </a:ext>
                </a:extLst>
              </a:tr>
              <a:tr h="441470">
                <a:tc>
                  <a:txBody>
                    <a:bodyPr/>
                    <a:lstStyle/>
                    <a:p>
                      <a:pPr algn="r" fontAlgn="b"/>
                      <a:r>
                        <a:rPr lang="it-IT" sz="1100" b="1" i="0" u="none" strike="noStrike" dirty="0" smtClean="0">
                          <a:solidFill>
                            <a:srgbClr val="000000"/>
                          </a:solidFill>
                          <a:effectLst/>
                          <a:latin typeface="Arial" panose="020B0604020202020204" pitchFamily="34" charset="0"/>
                          <a:cs typeface="Arial" panose="020B0604020202020204" pitchFamily="34" charset="0"/>
                        </a:rPr>
                        <a:t>PROBABILMENTE NO</a:t>
                      </a:r>
                      <a:endParaRPr lang="it-IT"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noFill/>
                  </a:tcPr>
                </a:tc>
                <a:extLst>
                  <a:ext uri="{0D108BD9-81ED-4DB2-BD59-A6C34878D82A}">
                    <a16:rowId xmlns="" xmlns:a16="http://schemas.microsoft.com/office/drawing/2014/main" val="2652001402"/>
                  </a:ext>
                </a:extLst>
              </a:tr>
              <a:tr h="441470">
                <a:tc>
                  <a:txBody>
                    <a:bodyPr/>
                    <a:lstStyle/>
                    <a:p>
                      <a:pPr algn="r" fontAlgn="b"/>
                      <a:r>
                        <a:rPr lang="it-IT" sz="1100" b="0" i="0" u="none" strike="noStrike" dirty="0">
                          <a:solidFill>
                            <a:srgbClr val="000000"/>
                          </a:solidFill>
                          <a:effectLst/>
                          <a:latin typeface="Arial" panose="020B0604020202020204" pitchFamily="34" charset="0"/>
                          <a:cs typeface="Arial" panose="020B0604020202020204" pitchFamily="34" charset="0"/>
                        </a:rPr>
                        <a:t>n</a:t>
                      </a:r>
                      <a:r>
                        <a:rPr lang="it-IT" sz="1100" b="0" i="0" u="none" strike="noStrike" dirty="0" smtClean="0">
                          <a:solidFill>
                            <a:srgbClr val="000000"/>
                          </a:solidFill>
                          <a:effectLst/>
                          <a:latin typeface="Arial" panose="020B0604020202020204" pitchFamily="34" charset="0"/>
                          <a:cs typeface="Arial" panose="020B0604020202020204" pitchFamily="34" charset="0"/>
                        </a:rPr>
                        <a:t>on </a:t>
                      </a:r>
                      <a:r>
                        <a:rPr lang="it-IT" sz="1100" b="0" i="0" u="none" strike="noStrike" dirty="0">
                          <a:solidFill>
                            <a:srgbClr val="000000"/>
                          </a:solidFill>
                          <a:effectLst/>
                          <a:latin typeface="Arial" panose="020B0604020202020204" pitchFamily="34" charset="0"/>
                          <a:cs typeface="Arial" panose="020B0604020202020204" pitchFamily="34" charset="0"/>
                        </a:rPr>
                        <a:t>so, forse</a:t>
                      </a:r>
                    </a:p>
                  </a:txBody>
                  <a:tcPr marL="9525" marR="9525" marT="9525" marB="0" anchor="ctr">
                    <a:noFill/>
                  </a:tcPr>
                </a:tc>
                <a:extLst>
                  <a:ext uri="{0D108BD9-81ED-4DB2-BD59-A6C34878D82A}">
                    <a16:rowId xmlns="" xmlns:a16="http://schemas.microsoft.com/office/drawing/2014/main" val="938757734"/>
                  </a:ext>
                </a:extLst>
              </a:tr>
              <a:tr h="441470">
                <a:tc>
                  <a:txBody>
                    <a:bodyPr/>
                    <a:lstStyle/>
                    <a:p>
                      <a:pPr algn="r" fontAlgn="b"/>
                      <a:r>
                        <a:rPr lang="it-IT" sz="1100" b="0" i="0" u="none" strike="noStrike" dirty="0">
                          <a:solidFill>
                            <a:srgbClr val="000000"/>
                          </a:solidFill>
                          <a:effectLst/>
                          <a:latin typeface="Arial" panose="020B0604020202020204" pitchFamily="34" charset="0"/>
                          <a:cs typeface="Arial" panose="020B0604020202020204" pitchFamily="34" charset="0"/>
                        </a:rPr>
                        <a:t>p</a:t>
                      </a:r>
                      <a:r>
                        <a:rPr lang="it-IT" sz="1100" b="0" i="0" u="none" strike="noStrike" dirty="0" smtClean="0">
                          <a:solidFill>
                            <a:srgbClr val="000000"/>
                          </a:solidFill>
                          <a:effectLst/>
                          <a:latin typeface="Arial" panose="020B0604020202020204" pitchFamily="34" charset="0"/>
                          <a:cs typeface="Arial" panose="020B0604020202020204" pitchFamily="34" charset="0"/>
                        </a:rPr>
                        <a:t>robabilmente </a:t>
                      </a:r>
                      <a:r>
                        <a:rPr lang="it-IT" sz="1100" b="0" i="0" u="none" strike="noStrike" dirty="0">
                          <a:solidFill>
                            <a:srgbClr val="000000"/>
                          </a:solidFill>
                          <a:effectLst/>
                          <a:latin typeface="Arial" panose="020B0604020202020204" pitchFamily="34" charset="0"/>
                          <a:cs typeface="Arial" panose="020B0604020202020204" pitchFamily="34" charset="0"/>
                        </a:rPr>
                        <a:t>si</a:t>
                      </a:r>
                    </a:p>
                  </a:txBody>
                  <a:tcPr marL="9525" marR="9525" marT="9525" marB="0" anchor="ctr">
                    <a:noFill/>
                  </a:tcPr>
                </a:tc>
                <a:extLst>
                  <a:ext uri="{0D108BD9-81ED-4DB2-BD59-A6C34878D82A}">
                    <a16:rowId xmlns="" xmlns:a16="http://schemas.microsoft.com/office/drawing/2014/main" val="1354182535"/>
                  </a:ext>
                </a:extLst>
              </a:tr>
              <a:tr h="441470">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r>
                        <a:rPr lang="it-IT" sz="1100" b="0" i="0" u="none" strike="noStrike" dirty="0" smtClean="0">
                          <a:solidFill>
                            <a:srgbClr val="000000"/>
                          </a:solidFill>
                          <a:effectLst/>
                          <a:latin typeface="Arial" panose="020B0604020202020204" pitchFamily="34" charset="0"/>
                          <a:cs typeface="Arial" panose="020B0604020202020204" pitchFamily="34" charset="0"/>
                        </a:rPr>
                        <a:t>certamente si</a:t>
                      </a:r>
                    </a:p>
                  </a:txBody>
                  <a:tcPr marL="9525" marR="9525" marT="9525" marB="0" anchor="ctr">
                    <a:noFill/>
                  </a:tcPr>
                </a:tc>
                <a:extLst>
                  <a:ext uri="{0D108BD9-81ED-4DB2-BD59-A6C34878D82A}">
                    <a16:rowId xmlns="" xmlns:a16="http://schemas.microsoft.com/office/drawing/2014/main" val="3660760317"/>
                  </a:ext>
                </a:extLst>
              </a:tr>
            </a:tbl>
          </a:graphicData>
        </a:graphic>
      </p:graphicFrame>
      <p:sp>
        <p:nvSpPr>
          <p:cNvPr id="18" name="Text Box 8"/>
          <p:cNvSpPr txBox="1">
            <a:spLocks noChangeArrowheads="1"/>
          </p:cNvSpPr>
          <p:nvPr/>
        </p:nvSpPr>
        <p:spPr bwMode="auto">
          <a:xfrm>
            <a:off x="3969792" y="1851147"/>
            <a:ext cx="269081" cy="161583"/>
          </a:xfrm>
          <a:prstGeom prst="rect">
            <a:avLst/>
          </a:prstGeom>
          <a:noFill/>
          <a:ln>
            <a:noFill/>
          </a:ln>
          <a:effectLst/>
          <a:extLst/>
        </p:spPr>
        <p:txBody>
          <a:bodyPr lIns="0" tIns="0" rIns="0" bIns="0" anchor="ctr">
            <a:spAutoFit/>
          </a:bodyPr>
          <a:lstStyle/>
          <a:p>
            <a:pPr algn="ctr" eaLnBrk="1" fontAlgn="auto" hangingPunct="1">
              <a:spcBef>
                <a:spcPts val="0"/>
              </a:spcBef>
              <a:spcAft>
                <a:spcPts val="0"/>
              </a:spcAft>
              <a:defRPr/>
            </a:pPr>
            <a:r>
              <a:rPr lang="it-IT" sz="1050" i="1" dirty="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a:t>
            </a:r>
          </a:p>
        </p:txBody>
      </p:sp>
      <p:graphicFrame>
        <p:nvGraphicFramePr>
          <p:cNvPr id="14" name="Tabella 13"/>
          <p:cNvGraphicFramePr>
            <a:graphicFrameLocks noGrp="1"/>
          </p:cNvGraphicFramePr>
          <p:nvPr>
            <p:extLst>
              <p:ext uri="{D42A27DB-BD31-4B8C-83A1-F6EECF244321}">
                <p14:modId xmlns:p14="http://schemas.microsoft.com/office/powerpoint/2010/main" val="266611358"/>
              </p:ext>
            </p:extLst>
          </p:nvPr>
        </p:nvGraphicFramePr>
        <p:xfrm>
          <a:off x="5796361" y="1695292"/>
          <a:ext cx="972000" cy="2626588"/>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972000">
                  <a:extLst>
                    <a:ext uri="{9D8B030D-6E8A-4147-A177-3AD203B41FA5}">
                      <a16:colId xmlns="" xmlns:a16="http://schemas.microsoft.com/office/drawing/2014/main" val="2507425657"/>
                    </a:ext>
                  </a:extLst>
                </a:gridCol>
              </a:tblGrid>
              <a:tr h="441753">
                <a:tc>
                  <a:txBody>
                    <a:bodyPr/>
                    <a:lstStyle/>
                    <a:p>
                      <a:pPr algn="ctr" fontAlgn="b"/>
                      <a:r>
                        <a:rPr lang="it-IT" sz="1200" b="1" u="none" strike="noStrike" kern="1200" dirty="0" smtClean="0">
                          <a:solidFill>
                            <a:schemeClr val="bg1"/>
                          </a:solidFill>
                          <a:effectLst/>
                          <a:latin typeface="Arial" panose="020B0604020202020204" pitchFamily="34" charset="0"/>
                          <a:ea typeface="+mn-ea"/>
                          <a:cs typeface="Arial" panose="020B0604020202020204" pitchFamily="34" charset="0"/>
                        </a:rPr>
                        <a:t>Sardegna</a:t>
                      </a:r>
                      <a:endParaRPr lang="it-IT" sz="800" b="0" i="1" u="none" strike="noStrike" kern="1200" dirty="0" smtClean="0">
                        <a:solidFill>
                          <a:schemeClr val="bg1"/>
                        </a:solidFill>
                        <a:effectLst/>
                        <a:latin typeface="Arial" panose="020B0604020202020204" pitchFamily="34" charset="0"/>
                        <a:ea typeface="+mn-ea"/>
                        <a:cs typeface="Arial" panose="020B0604020202020204" pitchFamily="34" charset="0"/>
                      </a:endParaRPr>
                    </a:p>
                  </a:txBody>
                  <a:tcPr anchor="ctr">
                    <a:lnB w="3175" cap="flat" cmpd="sng" algn="ctr">
                      <a:solidFill>
                        <a:schemeClr val="bg1">
                          <a:lumMod val="85000"/>
                        </a:schemeClr>
                      </a:solidFill>
                      <a:prstDash val="solid"/>
                      <a:round/>
                      <a:headEnd type="none" w="med" len="med"/>
                      <a:tailEnd type="none" w="med" len="med"/>
                    </a:lnB>
                    <a:solidFill>
                      <a:srgbClr val="E95E0F"/>
                    </a:solidFill>
                  </a:tcPr>
                </a:tc>
                <a:extLst>
                  <a:ext uri="{0D108BD9-81ED-4DB2-BD59-A6C34878D82A}">
                    <a16:rowId xmlns="" xmlns:a16="http://schemas.microsoft.com/office/drawing/2014/main" val="1653408806"/>
                  </a:ext>
                </a:extLst>
              </a:tr>
              <a:tr h="436967">
                <a:tc>
                  <a:txBody>
                    <a:bodyPr/>
                    <a:lstStyle/>
                    <a:p>
                      <a:pPr algn="ctr" fontAlgn="ctr"/>
                      <a:r>
                        <a:rPr lang="it-IT" sz="1200" b="0" i="0" u="none" strike="noStrike" dirty="0">
                          <a:solidFill>
                            <a:srgbClr val="000000"/>
                          </a:solidFill>
                          <a:effectLst/>
                          <a:latin typeface="Arial" panose="020B0604020202020204" pitchFamily="34" charset="0"/>
                        </a:rPr>
                        <a:t>19</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707066159"/>
                  </a:ext>
                </a:extLst>
              </a:tr>
              <a:tr h="436967">
                <a:tc>
                  <a:txBody>
                    <a:bodyPr/>
                    <a:lstStyle/>
                    <a:p>
                      <a:pPr algn="ctr" fontAlgn="ctr"/>
                      <a:r>
                        <a:rPr lang="it-IT" sz="1200" b="0" i="0" u="none" strike="noStrike">
                          <a:solidFill>
                            <a:srgbClr val="000000"/>
                          </a:solidFill>
                          <a:effectLst/>
                          <a:latin typeface="Arial" panose="020B0604020202020204" pitchFamily="34" charset="0"/>
                        </a:rPr>
                        <a:t>56</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421692141"/>
                  </a:ext>
                </a:extLst>
              </a:tr>
              <a:tr h="436967">
                <a:tc>
                  <a:txBody>
                    <a:bodyPr/>
                    <a:lstStyle/>
                    <a:p>
                      <a:pPr algn="ctr" fontAlgn="ctr"/>
                      <a:r>
                        <a:rPr lang="it-IT" sz="1200" b="0" i="0" u="none" strike="noStrike">
                          <a:solidFill>
                            <a:srgbClr val="000000"/>
                          </a:solidFill>
                          <a:effectLst/>
                          <a:latin typeface="Arial" panose="020B0604020202020204" pitchFamily="34" charset="0"/>
                        </a:rPr>
                        <a:t>21</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30172192"/>
                  </a:ext>
                </a:extLst>
              </a:tr>
              <a:tr h="436967">
                <a:tc>
                  <a:txBody>
                    <a:bodyPr/>
                    <a:lstStyle/>
                    <a:p>
                      <a:pPr algn="ctr" fontAlgn="ctr"/>
                      <a:r>
                        <a:rPr lang="it-IT" sz="1200" b="0" i="0" u="none" strike="noStrike">
                          <a:solidFill>
                            <a:srgbClr val="000000"/>
                          </a:solidFill>
                          <a:effectLst/>
                          <a:latin typeface="Arial" panose="020B0604020202020204" pitchFamily="34" charset="0"/>
                        </a:rPr>
                        <a:t>4</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3467249623"/>
                  </a:ext>
                </a:extLst>
              </a:tr>
              <a:tr h="436967">
                <a:tc>
                  <a:txBody>
                    <a:bodyPr/>
                    <a:lstStyle/>
                    <a:p>
                      <a:pPr algn="ctr" fontAlgn="ctr"/>
                      <a:r>
                        <a:rPr lang="it-IT" sz="1200" b="0" i="0" u="none" strike="noStrike" dirty="0" smtClean="0">
                          <a:solidFill>
                            <a:srgbClr val="000000"/>
                          </a:solidFill>
                          <a:effectLst/>
                          <a:latin typeface="Arial" panose="020B0604020202020204" pitchFamily="34" charset="0"/>
                        </a:rPr>
                        <a:t>-</a:t>
                      </a:r>
                      <a:endParaRPr lang="it-IT" sz="1200" b="0" i="0" u="none" strike="noStrike" dirty="0">
                        <a:solidFill>
                          <a:srgbClr val="000000"/>
                        </a:solidFill>
                        <a:effectLst/>
                        <a:latin typeface="Arial" panose="020B0604020202020204" pitchFamily="34" charset="0"/>
                      </a:endParaRP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636445129"/>
                  </a:ext>
                </a:extLst>
              </a:tr>
            </a:tbl>
          </a:graphicData>
        </a:graphic>
      </p:graphicFrame>
      <p:pic>
        <p:nvPicPr>
          <p:cNvPr id="16" name="Picture 7" descr="http://www.vikingop.it/speciallinks/it/vkg/images/landing_voucher/landing_voucher_cerchio-matit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32181">
            <a:off x="6094609" y="2605102"/>
            <a:ext cx="377429" cy="340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7" descr="http://www.vikingop.it/speciallinks/it/vkg/images/landing_voucher/landing_voucher_cerchio-matit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32181">
            <a:off x="6094609" y="3051372"/>
            <a:ext cx="377429" cy="340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9"/>
          <p:cNvSpPr txBox="1">
            <a:spLocks noChangeArrowheads="1"/>
          </p:cNvSpPr>
          <p:nvPr/>
        </p:nvSpPr>
        <p:spPr bwMode="auto">
          <a:xfrm>
            <a:off x="7045500" y="2212504"/>
            <a:ext cx="1774031" cy="2292935"/>
          </a:xfrm>
          <a:prstGeom prst="rect">
            <a:avLst/>
          </a:prstGeom>
          <a:solidFill>
            <a:schemeClr val="bg1">
              <a:lumMod val="95000"/>
            </a:schemeClr>
          </a:solidFill>
          <a:ln w="9525" cap="flat" cmpd="sng" algn="ctr">
            <a:noFill/>
            <a:prstDash val="solid"/>
          </a:ln>
          <a:effectLst>
            <a:outerShdw blurRad="50800" dist="38100" dir="5400000" algn="t" rotWithShape="0">
              <a:prstClr val="black">
                <a:alpha val="40000"/>
              </a:prstClr>
            </a:outerShdw>
          </a:effectLst>
          <a:extLst/>
        </p:spPr>
        <p:txBody>
          <a:bodyPr>
            <a:spAutoFit/>
          </a:bodyPr>
          <a:lstStyle>
            <a:defPPr>
              <a:defRPr lang="it-IT"/>
            </a:defPPr>
            <a:lvl1pPr algn="ctr">
              <a:defRPr sz="1600">
                <a:solidFill>
                  <a:srgbClr val="000000"/>
                </a:solidFill>
                <a:latin typeface="Century Gothic" pitchFamily="34" charset="0"/>
              </a:defRPr>
            </a:lvl1pPr>
          </a:lstStyle>
          <a:p>
            <a:pPr eaLnBrk="1" fontAlgn="auto" hangingPunct="1">
              <a:spcBef>
                <a:spcPts val="0"/>
              </a:spcBef>
              <a:spcAft>
                <a:spcPts val="0"/>
              </a:spcAft>
              <a:defRPr/>
            </a:pPr>
            <a:r>
              <a:rPr lang="it-IT" sz="1100" i="1" dirty="0" smtClean="0">
                <a:solidFill>
                  <a:schemeClr val="tx1"/>
                </a:solidFill>
                <a:latin typeface="Arial" panose="020B0604020202020204" pitchFamily="34" charset="0"/>
                <a:cs typeface="Arial" panose="020B0604020202020204" pitchFamily="34" charset="0"/>
              </a:rPr>
              <a:t>In Sardegna la grande maggioranza degli imprenditori ritiene </a:t>
            </a:r>
            <a:r>
              <a:rPr lang="it-IT" sz="1100" i="1" dirty="0" smtClean="0">
                <a:latin typeface="Arial" panose="020B0604020202020204" pitchFamily="34" charset="0"/>
                <a:cs typeface="Arial" panose="020B0604020202020204" pitchFamily="34" charset="0"/>
              </a:rPr>
              <a:t>che non si scontino realmente le pene per i crimini commessi. Rispetto alla media nazionale, i giudizi più negativi sono più contenuti mentre quelli moderati sono più numerosi (come quelli che esprimono incertezza).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p:cNvSpPr>
          <p:nvPr/>
        </p:nvSpPr>
        <p:spPr bwMode="auto">
          <a:xfrm>
            <a:off x="276036" y="18051"/>
            <a:ext cx="5726292" cy="4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ts val="600"/>
              </a:spcBef>
              <a:buFont typeface="Arial" panose="020B0604020202020204" pitchFamily="34" charset="0"/>
              <a:defRPr>
                <a:solidFill>
                  <a:schemeClr val="tx2"/>
                </a:solidFill>
                <a:latin typeface="Arial" panose="020B0604020202020204" pitchFamily="34" charset="0"/>
              </a:defRPr>
            </a:lvl1pPr>
            <a:lvl2pPr marL="1588" indent="-1588">
              <a:spcBef>
                <a:spcPts val="600"/>
              </a:spcBef>
              <a:buFont typeface="Arial" panose="020B0604020202020204" pitchFamily="34" charset="0"/>
              <a:defRPr sz="1600">
                <a:solidFill>
                  <a:schemeClr val="tx1"/>
                </a:solidFill>
                <a:latin typeface="Arial" panose="020B0604020202020204" pitchFamily="34" charset="0"/>
              </a:defRPr>
            </a:lvl2pPr>
            <a:lvl3pPr marL="180975" indent="-177800">
              <a:spcBef>
                <a:spcPts val="300"/>
              </a:spcBef>
              <a:buFont typeface="Arial" panose="020B0604020202020204" pitchFamily="34" charset="0"/>
              <a:buChar char="•"/>
              <a:defRPr sz="1600">
                <a:solidFill>
                  <a:schemeClr val="tx1"/>
                </a:solidFill>
                <a:latin typeface="Arial" panose="020B0604020202020204" pitchFamily="34" charset="0"/>
              </a:defRPr>
            </a:lvl3pPr>
            <a:lvl4pPr marL="360363" indent="-177800">
              <a:spcBef>
                <a:spcPts val="300"/>
              </a:spcBef>
              <a:buFont typeface="Arial" panose="020B0604020202020204" pitchFamily="34" charset="0"/>
              <a:buChar char="•"/>
              <a:defRPr sz="1600">
                <a:solidFill>
                  <a:schemeClr val="tx1"/>
                </a:solidFill>
                <a:latin typeface="Arial" panose="020B0604020202020204" pitchFamily="34" charset="0"/>
              </a:defRPr>
            </a:lvl4pPr>
            <a:lvl5pPr marL="539750" indent="-177800">
              <a:spcBef>
                <a:spcPts val="300"/>
              </a:spcBef>
              <a:buFont typeface="Arial" panose="020B0604020202020204" pitchFamily="34" charset="0"/>
              <a:buChar char="•"/>
              <a:defRPr sz="1600">
                <a:solidFill>
                  <a:schemeClr val="tx1"/>
                </a:solidFill>
                <a:latin typeface="Arial" panose="020B0604020202020204" pitchFamily="34" charset="0"/>
              </a:defRPr>
            </a:lvl5pPr>
            <a:lvl6pPr marL="996950" indent="-177800" eaLnBrk="0" fontAlgn="base" hangingPunct="0">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1454150" indent="-177800" eaLnBrk="0" fontAlgn="base" hangingPunct="0">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1911350" indent="-177800" eaLnBrk="0" fontAlgn="base" hangingPunct="0">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2368550" indent="-177800" eaLnBrk="0" fontAlgn="base" hangingPunct="0">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FontTx/>
              <a:buNone/>
            </a:pPr>
            <a:r>
              <a:rPr lang="it-IT" altLang="it-IT" sz="1600" dirty="0">
                <a:cs typeface="Arial" panose="020B0604020202020204" pitchFamily="34" charset="0"/>
              </a:rPr>
              <a:t>L’esperienza di </a:t>
            </a:r>
            <a:r>
              <a:rPr lang="it-IT" altLang="it-IT" sz="1600" dirty="0" smtClean="0">
                <a:cs typeface="Arial" panose="020B0604020202020204" pitchFamily="34" charset="0"/>
              </a:rPr>
              <a:t>taccheggio</a:t>
            </a:r>
            <a:endParaRPr lang="it-IT" altLang="it-IT" sz="1600" dirty="0">
              <a:cs typeface="Arial" panose="020B0604020202020204" pitchFamily="34" charset="0"/>
            </a:endParaRPr>
          </a:p>
        </p:txBody>
      </p:sp>
      <p:sp>
        <p:nvSpPr>
          <p:cNvPr id="3" name="Rettangolo 2"/>
          <p:cNvSpPr/>
          <p:nvPr/>
        </p:nvSpPr>
        <p:spPr bwMode="gray">
          <a:xfrm>
            <a:off x="3225227" y="1739319"/>
            <a:ext cx="1188610" cy="378736"/>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it-IT" sz="1050" dirty="0">
                <a:solidFill>
                  <a:schemeClr val="tx1"/>
                </a:solidFill>
                <a:latin typeface="Arial" panose="020B0604020202020204" pitchFamily="34" charset="0"/>
                <a:cs typeface="Arial" panose="020B0604020202020204" pitchFamily="34" charset="0"/>
              </a:rPr>
              <a:t>% </a:t>
            </a:r>
          </a:p>
        </p:txBody>
      </p:sp>
      <p:sp>
        <p:nvSpPr>
          <p:cNvPr id="8" name="Rettangolo 7"/>
          <p:cNvSpPr/>
          <p:nvPr/>
        </p:nvSpPr>
        <p:spPr>
          <a:xfrm>
            <a:off x="184428" y="516992"/>
            <a:ext cx="6531403" cy="553998"/>
          </a:xfrm>
          <a:prstGeom prst="rect">
            <a:avLst/>
          </a:prstGeom>
        </p:spPr>
        <p:txBody>
          <a:bodyPr>
            <a:spAutoFit/>
          </a:bodyPr>
          <a:lstStyle/>
          <a:p>
            <a:pPr eaLnBrk="1" fontAlgn="auto" hangingPunct="1">
              <a:spcBef>
                <a:spcPts val="0"/>
              </a:spcBef>
              <a:spcAft>
                <a:spcPts val="0"/>
              </a:spcAft>
              <a:defRPr/>
            </a:pPr>
            <a:r>
              <a:rPr lang="it-IT" sz="750" i="1" dirty="0">
                <a:solidFill>
                  <a:schemeClr val="bg2">
                    <a:lumMod val="50000"/>
                  </a:schemeClr>
                </a:solidFill>
                <a:latin typeface="Arial" panose="020B0604020202020204" pitchFamily="34" charset="0"/>
                <a:cs typeface="Arial" panose="020B0604020202020204" pitchFamily="34" charset="0"/>
              </a:rPr>
              <a:t>Negli ultimi 12 mesi, la sua attività è stata soggetta a taccheggio? Cioè, si sono verificati furti di merce esposta nel suo esercizio commerciale da parte di frequentatori/visitatori/clienti? Quante volte?  </a:t>
            </a:r>
            <a:endParaRPr lang="it-IT" sz="750" i="1" dirty="0" smtClean="0">
              <a:solidFill>
                <a:schemeClr val="bg2">
                  <a:lumMod val="50000"/>
                </a:schemeClr>
              </a:solidFill>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it-IT" sz="750" i="1" dirty="0" smtClean="0">
                <a:solidFill>
                  <a:schemeClr val="bg2">
                    <a:lumMod val="50000"/>
                  </a:schemeClr>
                </a:solidFill>
                <a:latin typeface="Arial" panose="020B0604020202020204" pitchFamily="34" charset="0"/>
                <a:cs typeface="Arial" panose="020B0604020202020204" pitchFamily="34" charset="0"/>
              </a:rPr>
              <a:t>(</a:t>
            </a:r>
            <a:r>
              <a:rPr lang="it-IT" sz="750" i="1" dirty="0">
                <a:solidFill>
                  <a:schemeClr val="bg2">
                    <a:lumMod val="50000"/>
                  </a:schemeClr>
                </a:solidFill>
                <a:latin typeface="Arial" panose="020B0604020202020204" pitchFamily="34" charset="0"/>
                <a:cs typeface="Arial" panose="020B0604020202020204" pitchFamily="34" charset="0"/>
              </a:rPr>
              <a:t>base = totale campione, n=</a:t>
            </a:r>
            <a:r>
              <a:rPr lang="it-IT" sz="750" i="1" dirty="0">
                <a:latin typeface="Arial" panose="020B0604020202020204" pitchFamily="34" charset="0"/>
                <a:cs typeface="Arial" panose="020B0604020202020204" pitchFamily="34" charset="0"/>
              </a:rPr>
              <a:t> 4.628</a:t>
            </a:r>
            <a:r>
              <a:rPr lang="it-IT" sz="750" i="1" dirty="0" smtClean="0">
                <a:solidFill>
                  <a:schemeClr val="bg2">
                    <a:lumMod val="50000"/>
                  </a:schemeClr>
                </a:solidFill>
                <a:latin typeface="Arial" panose="020B0604020202020204" pitchFamily="34" charset="0"/>
                <a:cs typeface="Arial" panose="020B0604020202020204" pitchFamily="34" charset="0"/>
              </a:rPr>
              <a:t>)</a:t>
            </a:r>
            <a:endParaRPr lang="it-IT" sz="750" dirty="0">
              <a:solidFill>
                <a:schemeClr val="bg2">
                  <a:lumMod val="50000"/>
                </a:schemeClr>
              </a:solidFill>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it-IT" sz="750" dirty="0">
              <a:solidFill>
                <a:schemeClr val="bg2">
                  <a:lumMod val="50000"/>
                </a:schemeClr>
              </a:solidFill>
              <a:latin typeface="Arial" panose="020B0604020202020204" pitchFamily="34" charset="0"/>
              <a:cs typeface="Arial" panose="020B0604020202020204" pitchFamily="34" charset="0"/>
            </a:endParaRPr>
          </a:p>
        </p:txBody>
      </p:sp>
      <p:sp>
        <p:nvSpPr>
          <p:cNvPr id="16" name="Rettangolo 15"/>
          <p:cNvSpPr/>
          <p:nvPr/>
        </p:nvSpPr>
        <p:spPr bwMode="gray">
          <a:xfrm>
            <a:off x="2488934" y="1214605"/>
            <a:ext cx="2952328" cy="504056"/>
          </a:xfrm>
          <a:prstGeom prst="rect">
            <a:avLst/>
          </a:prstGeom>
          <a:solidFill>
            <a:schemeClr val="bg1"/>
          </a:solidFill>
          <a:ln w="952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r>
              <a:rPr lang="it-IT" sz="1200" b="1" dirty="0">
                <a:solidFill>
                  <a:schemeClr val="tx1"/>
                </a:solidFill>
                <a:latin typeface="Arial" panose="020B0604020202020204" pitchFamily="34" charset="0"/>
                <a:cs typeface="Arial" panose="020B0604020202020204" pitchFamily="34" charset="0"/>
              </a:rPr>
              <a:t>Ha subito taccheggi</a:t>
            </a:r>
          </a:p>
        </p:txBody>
      </p:sp>
      <p:graphicFrame>
        <p:nvGraphicFramePr>
          <p:cNvPr id="23" name="Grafico 16"/>
          <p:cNvGraphicFramePr>
            <a:graphicFrameLocks/>
          </p:cNvGraphicFramePr>
          <p:nvPr>
            <p:extLst>
              <p:ext uri="{D42A27DB-BD31-4B8C-83A1-F6EECF244321}">
                <p14:modId xmlns:p14="http://schemas.microsoft.com/office/powerpoint/2010/main" val="1697751217"/>
              </p:ext>
            </p:extLst>
          </p:nvPr>
        </p:nvGraphicFramePr>
        <p:xfrm>
          <a:off x="2005317" y="2038197"/>
          <a:ext cx="5948363" cy="22625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ella 10"/>
          <p:cNvGraphicFramePr>
            <a:graphicFrameLocks noGrp="1"/>
          </p:cNvGraphicFramePr>
          <p:nvPr>
            <p:extLst>
              <p:ext uri="{D42A27DB-BD31-4B8C-83A1-F6EECF244321}">
                <p14:modId xmlns:p14="http://schemas.microsoft.com/office/powerpoint/2010/main" val="953514919"/>
              </p:ext>
            </p:extLst>
          </p:nvPr>
        </p:nvGraphicFramePr>
        <p:xfrm>
          <a:off x="1763688" y="2095232"/>
          <a:ext cx="1365456" cy="2013548"/>
        </p:xfrm>
        <a:graphic>
          <a:graphicData uri="http://schemas.openxmlformats.org/drawingml/2006/table">
            <a:tbl>
              <a:tblPr firstRow="1" bandRow="1">
                <a:tableStyleId>{5C22544A-7EE6-4342-B048-85BDC9FD1C3A}</a:tableStyleId>
              </a:tblPr>
              <a:tblGrid>
                <a:gridCol w="1365456">
                  <a:extLst>
                    <a:ext uri="{9D8B030D-6E8A-4147-A177-3AD203B41FA5}">
                      <a16:colId xmlns="" xmlns:a16="http://schemas.microsoft.com/office/drawing/2014/main" val="578250433"/>
                    </a:ext>
                  </a:extLst>
                </a:gridCol>
              </a:tblGrid>
              <a:tr h="503387">
                <a:tc>
                  <a:txBody>
                    <a:bodyPr/>
                    <a:lstStyle/>
                    <a:p>
                      <a:pPr algn="r" fontAlgn="b"/>
                      <a:r>
                        <a:rPr lang="it-IT" sz="1100" b="1" i="0" u="none" strike="noStrike" dirty="0" smtClean="0">
                          <a:solidFill>
                            <a:srgbClr val="000000"/>
                          </a:solidFill>
                          <a:effectLst/>
                          <a:latin typeface="Arial" panose="020B0604020202020204" pitchFamily="34" charset="0"/>
                        </a:rPr>
                        <a:t>SI</a:t>
                      </a:r>
                      <a:endParaRPr lang="it-IT" sz="1100" b="1" i="0" u="none" strike="noStrike" dirty="0">
                        <a:solidFill>
                          <a:srgbClr val="000000"/>
                        </a:solidFill>
                        <a:effectLst/>
                        <a:latin typeface="Arial" panose="020B0604020202020204" pitchFamily="34" charset="0"/>
                      </a:endParaRPr>
                    </a:p>
                  </a:txBody>
                  <a:tcPr marL="9525" marR="9525" marT="9525" marB="0" anchor="ctr">
                    <a:noFill/>
                  </a:tcPr>
                </a:tc>
                <a:extLst>
                  <a:ext uri="{0D108BD9-81ED-4DB2-BD59-A6C34878D82A}">
                    <a16:rowId xmlns="" xmlns:a16="http://schemas.microsoft.com/office/drawing/2014/main" val="1509265287"/>
                  </a:ext>
                </a:extLst>
              </a:tr>
              <a:tr h="503387">
                <a:tc>
                  <a:txBody>
                    <a:bodyPr/>
                    <a:lstStyle/>
                    <a:p>
                      <a:pPr algn="r" fontAlgn="b"/>
                      <a:r>
                        <a:rPr lang="it-IT" sz="1100" b="0" i="1" u="none" strike="noStrike" dirty="0">
                          <a:solidFill>
                            <a:srgbClr val="000000"/>
                          </a:solidFill>
                          <a:effectLst/>
                          <a:latin typeface="Arial" panose="020B0604020202020204" pitchFamily="34" charset="0"/>
                        </a:rPr>
                        <a:t>… </a:t>
                      </a:r>
                      <a:r>
                        <a:rPr lang="it-IT" sz="1100" b="0" i="1" u="none" strike="noStrike" dirty="0" smtClean="0">
                          <a:solidFill>
                            <a:srgbClr val="000000"/>
                          </a:solidFill>
                          <a:effectLst/>
                          <a:latin typeface="Arial" panose="020B0604020202020204" pitchFamily="34" charset="0"/>
                        </a:rPr>
                        <a:t>una sola volta</a:t>
                      </a:r>
                      <a:endParaRPr lang="it-IT" sz="1100" b="0" i="1" u="none" strike="noStrike" dirty="0">
                        <a:solidFill>
                          <a:srgbClr val="000000"/>
                        </a:solidFill>
                        <a:effectLst/>
                        <a:latin typeface="Arial" panose="020B0604020202020204" pitchFamily="34" charset="0"/>
                      </a:endParaRPr>
                    </a:p>
                  </a:txBody>
                  <a:tcPr marL="9525" marR="9525" marT="9525" marB="0" anchor="ctr">
                    <a:noFill/>
                  </a:tcPr>
                </a:tc>
                <a:extLst>
                  <a:ext uri="{0D108BD9-81ED-4DB2-BD59-A6C34878D82A}">
                    <a16:rowId xmlns="" xmlns:a16="http://schemas.microsoft.com/office/drawing/2014/main" val="2652001402"/>
                  </a:ext>
                </a:extLst>
              </a:tr>
              <a:tr h="503387">
                <a:tc>
                  <a:txBody>
                    <a:bodyPr/>
                    <a:lstStyle/>
                    <a:p>
                      <a:pPr algn="r" fontAlgn="b"/>
                      <a:r>
                        <a:rPr lang="it-IT" sz="1100" b="0" i="1" u="none" strike="noStrike" dirty="0" smtClean="0">
                          <a:solidFill>
                            <a:srgbClr val="000000"/>
                          </a:solidFill>
                          <a:effectLst/>
                          <a:latin typeface="Arial" panose="020B0604020202020204" pitchFamily="34" charset="0"/>
                        </a:rPr>
                        <a:t>…più volte</a:t>
                      </a:r>
                      <a:endParaRPr lang="it-IT" sz="1100" b="0" i="1" u="none" strike="noStrike" dirty="0">
                        <a:solidFill>
                          <a:srgbClr val="000000"/>
                        </a:solidFill>
                        <a:effectLst/>
                        <a:latin typeface="Arial" panose="020B0604020202020204" pitchFamily="34" charset="0"/>
                      </a:endParaRPr>
                    </a:p>
                  </a:txBody>
                  <a:tcPr marL="9525" marR="9525" marT="9525" marB="0" anchor="ctr">
                    <a:noFill/>
                  </a:tcPr>
                </a:tc>
                <a:extLst>
                  <a:ext uri="{0D108BD9-81ED-4DB2-BD59-A6C34878D82A}">
                    <a16:rowId xmlns="" xmlns:a16="http://schemas.microsoft.com/office/drawing/2014/main" val="938757734"/>
                  </a:ext>
                </a:extLst>
              </a:tr>
              <a:tr h="503387">
                <a:tc>
                  <a:txBody>
                    <a:bodyPr/>
                    <a:lstStyle/>
                    <a:p>
                      <a:pPr algn="r" fontAlgn="b"/>
                      <a:r>
                        <a:rPr lang="it-IT" sz="1100" b="1" i="0" u="none" strike="noStrike" dirty="0" smtClean="0">
                          <a:solidFill>
                            <a:srgbClr val="000000"/>
                          </a:solidFill>
                          <a:effectLst/>
                          <a:latin typeface="Arial" panose="020B0604020202020204" pitchFamily="34" charset="0"/>
                        </a:rPr>
                        <a:t>NO</a:t>
                      </a:r>
                      <a:endParaRPr lang="it-IT" sz="1100" b="1" i="0" u="none" strike="noStrike" dirty="0">
                        <a:solidFill>
                          <a:srgbClr val="000000"/>
                        </a:solidFill>
                        <a:effectLst/>
                        <a:latin typeface="Arial" panose="020B0604020202020204" pitchFamily="34" charset="0"/>
                      </a:endParaRPr>
                    </a:p>
                  </a:txBody>
                  <a:tcPr marL="9525" marR="9525" marT="9525" marB="0" anchor="ctr">
                    <a:noFill/>
                  </a:tcPr>
                </a:tc>
                <a:extLst>
                  <a:ext uri="{0D108BD9-81ED-4DB2-BD59-A6C34878D82A}">
                    <a16:rowId xmlns="" xmlns:a16="http://schemas.microsoft.com/office/drawing/2014/main" val="1354182535"/>
                  </a:ext>
                </a:extLst>
              </a:tr>
            </a:tbl>
          </a:graphicData>
        </a:graphic>
      </p:graphicFrame>
      <p:graphicFrame>
        <p:nvGraphicFramePr>
          <p:cNvPr id="13" name="Tabella 12"/>
          <p:cNvGraphicFramePr>
            <a:graphicFrameLocks noGrp="1"/>
          </p:cNvGraphicFramePr>
          <p:nvPr>
            <p:extLst>
              <p:ext uri="{D42A27DB-BD31-4B8C-83A1-F6EECF244321}">
                <p14:modId xmlns:p14="http://schemas.microsoft.com/office/powerpoint/2010/main" val="752407580"/>
              </p:ext>
            </p:extLst>
          </p:nvPr>
        </p:nvGraphicFramePr>
        <p:xfrm>
          <a:off x="6038794" y="1571010"/>
          <a:ext cx="972000" cy="2601753"/>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972000">
                  <a:extLst>
                    <a:ext uri="{9D8B030D-6E8A-4147-A177-3AD203B41FA5}">
                      <a16:colId xmlns="" xmlns:a16="http://schemas.microsoft.com/office/drawing/2014/main" val="2507425657"/>
                    </a:ext>
                  </a:extLst>
                </a:gridCol>
              </a:tblGrid>
              <a:tr h="441753">
                <a:tc>
                  <a:txBody>
                    <a:bodyPr/>
                    <a:lstStyle/>
                    <a:p>
                      <a:pPr algn="ctr" fontAlgn="b"/>
                      <a:r>
                        <a:rPr lang="it-IT" sz="1200" b="1" u="none" strike="noStrike" kern="1200" dirty="0" smtClean="0">
                          <a:solidFill>
                            <a:schemeClr val="bg1"/>
                          </a:solidFill>
                          <a:effectLst/>
                          <a:latin typeface="Arial" panose="020B0604020202020204" pitchFamily="34" charset="0"/>
                          <a:ea typeface="+mn-ea"/>
                          <a:cs typeface="Arial" panose="020B0604020202020204" pitchFamily="34" charset="0"/>
                        </a:rPr>
                        <a:t>Sardegna</a:t>
                      </a:r>
                      <a:endParaRPr lang="it-IT" sz="800" b="0" i="1" u="none" strike="noStrike" kern="1200" dirty="0" smtClean="0">
                        <a:solidFill>
                          <a:schemeClr val="bg1"/>
                        </a:solidFill>
                        <a:effectLst/>
                        <a:latin typeface="Arial" panose="020B0604020202020204" pitchFamily="34" charset="0"/>
                        <a:ea typeface="+mn-ea"/>
                        <a:cs typeface="Arial" panose="020B0604020202020204" pitchFamily="34" charset="0"/>
                      </a:endParaRPr>
                    </a:p>
                  </a:txBody>
                  <a:tcPr anchor="ctr">
                    <a:lnB w="3175" cap="flat" cmpd="sng" algn="ctr">
                      <a:solidFill>
                        <a:schemeClr val="bg1">
                          <a:lumMod val="85000"/>
                        </a:schemeClr>
                      </a:solidFill>
                      <a:prstDash val="solid"/>
                      <a:round/>
                      <a:headEnd type="none" w="med" len="med"/>
                      <a:tailEnd type="none" w="med" len="med"/>
                    </a:lnB>
                    <a:solidFill>
                      <a:srgbClr val="E95E0F"/>
                    </a:solidFill>
                  </a:tcPr>
                </a:tc>
                <a:extLst>
                  <a:ext uri="{0D108BD9-81ED-4DB2-BD59-A6C34878D82A}">
                    <a16:rowId xmlns="" xmlns:a16="http://schemas.microsoft.com/office/drawing/2014/main" val="1653408806"/>
                  </a:ext>
                </a:extLst>
              </a:tr>
              <a:tr h="540000">
                <a:tc>
                  <a:txBody>
                    <a:bodyPr/>
                    <a:lstStyle/>
                    <a:p>
                      <a:pPr algn="ctr" fontAlgn="ctr"/>
                      <a:r>
                        <a:rPr lang="it-IT" sz="1200" b="0" i="0" u="none" strike="noStrike" dirty="0">
                          <a:solidFill>
                            <a:srgbClr val="000000"/>
                          </a:solidFill>
                          <a:effectLst/>
                          <a:latin typeface="Arial" panose="020B0604020202020204" pitchFamily="34" charset="0"/>
                        </a:rPr>
                        <a:t>23</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707066159"/>
                  </a:ext>
                </a:extLst>
              </a:tr>
              <a:tr h="540000">
                <a:tc>
                  <a:txBody>
                    <a:bodyPr/>
                    <a:lstStyle/>
                    <a:p>
                      <a:pPr algn="ctr" fontAlgn="ctr"/>
                      <a:r>
                        <a:rPr lang="it-IT" sz="1000" b="0" i="0" u="none" strike="noStrike">
                          <a:solidFill>
                            <a:srgbClr val="000000"/>
                          </a:solidFill>
                          <a:effectLst/>
                          <a:latin typeface="Arial" panose="020B0604020202020204" pitchFamily="34" charset="0"/>
                        </a:rPr>
                        <a:t>6</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421692141"/>
                  </a:ext>
                </a:extLst>
              </a:tr>
              <a:tr h="540000">
                <a:tc>
                  <a:txBody>
                    <a:bodyPr/>
                    <a:lstStyle/>
                    <a:p>
                      <a:pPr algn="ctr" fontAlgn="ctr"/>
                      <a:r>
                        <a:rPr lang="it-IT" sz="1000" b="0" i="0" u="none" strike="noStrike">
                          <a:solidFill>
                            <a:srgbClr val="000000"/>
                          </a:solidFill>
                          <a:effectLst/>
                          <a:latin typeface="Arial" panose="020B0604020202020204" pitchFamily="34" charset="0"/>
                        </a:rPr>
                        <a:t>18</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30172192"/>
                  </a:ext>
                </a:extLst>
              </a:tr>
              <a:tr h="540000">
                <a:tc>
                  <a:txBody>
                    <a:bodyPr/>
                    <a:lstStyle/>
                    <a:p>
                      <a:pPr algn="ctr" fontAlgn="ctr"/>
                      <a:r>
                        <a:rPr lang="it-IT" sz="1200" b="0" i="0" u="none" strike="noStrike" dirty="0">
                          <a:solidFill>
                            <a:srgbClr val="000000"/>
                          </a:solidFill>
                          <a:effectLst/>
                          <a:latin typeface="Arial" panose="020B0604020202020204" pitchFamily="34" charset="0"/>
                        </a:rPr>
                        <a:t>77</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3467249623"/>
                  </a:ext>
                </a:extLst>
              </a:tr>
            </a:tbl>
          </a:graphicData>
        </a:graphic>
      </p:graphicFrame>
      <p:pic>
        <p:nvPicPr>
          <p:cNvPr id="15" name="Picture 7" descr="http://www.vikingop.it/speciallinks/it/vkg/images/landing_voucher/landing_voucher_cerchio-matit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32181">
            <a:off x="6336078" y="3727536"/>
            <a:ext cx="377429" cy="340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9"/>
          <p:cNvSpPr txBox="1">
            <a:spLocks noChangeArrowheads="1"/>
          </p:cNvSpPr>
          <p:nvPr/>
        </p:nvSpPr>
        <p:spPr bwMode="auto">
          <a:xfrm>
            <a:off x="7342172" y="2402526"/>
            <a:ext cx="1512168" cy="1107996"/>
          </a:xfrm>
          <a:prstGeom prst="rect">
            <a:avLst/>
          </a:prstGeom>
          <a:solidFill>
            <a:schemeClr val="bg1">
              <a:lumMod val="95000"/>
            </a:schemeClr>
          </a:solidFill>
          <a:ln w="9525" cap="flat" cmpd="sng" algn="ctr">
            <a:noFill/>
            <a:prstDash val="solid"/>
          </a:ln>
          <a:effectLst>
            <a:outerShdw blurRad="50800" dist="38100" dir="5400000" algn="t" rotWithShape="0">
              <a:prstClr val="black">
                <a:alpha val="40000"/>
              </a:prstClr>
            </a:outerShdw>
          </a:effectLst>
          <a:extLst/>
        </p:spPr>
        <p:txBody>
          <a:bodyPr wrap="square">
            <a:spAutoFit/>
          </a:bodyPr>
          <a:lstStyle>
            <a:defPPr>
              <a:defRPr lang="it-IT"/>
            </a:defPPr>
            <a:lvl1pPr algn="ctr">
              <a:defRPr sz="1600">
                <a:solidFill>
                  <a:srgbClr val="000000"/>
                </a:solidFill>
                <a:latin typeface="Century Gothic" pitchFamily="34" charset="0"/>
              </a:defRPr>
            </a:lvl1pPr>
          </a:lstStyle>
          <a:p>
            <a:pPr eaLnBrk="1" fontAlgn="auto" hangingPunct="1">
              <a:spcBef>
                <a:spcPts val="0"/>
              </a:spcBef>
              <a:spcAft>
                <a:spcPts val="0"/>
              </a:spcAft>
              <a:defRPr/>
            </a:pPr>
            <a:r>
              <a:rPr lang="it-IT" sz="1100" i="1" dirty="0" smtClean="0">
                <a:latin typeface="Arial" panose="020B0604020202020204" pitchFamily="34" charset="0"/>
                <a:cs typeface="Arial" panose="020B0604020202020204" pitchFamily="34" charset="0"/>
              </a:rPr>
              <a:t>Decisamente  inferiore alla media nazionale l’esperienza di </a:t>
            </a:r>
            <a:r>
              <a:rPr lang="it-IT" sz="1100" i="1" dirty="0">
                <a:latin typeface="Arial" panose="020B0604020202020204" pitchFamily="34" charset="0"/>
                <a:cs typeface="Arial" panose="020B0604020202020204" pitchFamily="34" charset="0"/>
              </a:rPr>
              <a:t>taccheggio in </a:t>
            </a:r>
            <a:r>
              <a:rPr lang="it-IT" sz="1100" i="1" dirty="0" smtClean="0">
                <a:latin typeface="Arial" panose="020B0604020202020204" pitchFamily="34" charset="0"/>
                <a:cs typeface="Arial" panose="020B0604020202020204" pitchFamily="34" charset="0"/>
              </a:rPr>
              <a:t>Sardegna.</a:t>
            </a:r>
            <a:endParaRPr lang="it-IT" sz="1100" i="1" dirty="0">
              <a:solidFill>
                <a:srgbClr val="E95E0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3103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afico 19"/>
          <p:cNvGraphicFramePr>
            <a:graphicFrameLocks/>
          </p:cNvGraphicFramePr>
          <p:nvPr>
            <p:extLst>
              <p:ext uri="{D42A27DB-BD31-4B8C-83A1-F6EECF244321}">
                <p14:modId xmlns:p14="http://schemas.microsoft.com/office/powerpoint/2010/main" val="716704803"/>
              </p:ext>
            </p:extLst>
          </p:nvPr>
        </p:nvGraphicFramePr>
        <p:xfrm>
          <a:off x="2706763" y="1623178"/>
          <a:ext cx="4192985" cy="302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ella 7"/>
          <p:cNvGraphicFramePr>
            <a:graphicFrameLocks noGrp="1"/>
          </p:cNvGraphicFramePr>
          <p:nvPr>
            <p:extLst>
              <p:ext uri="{D42A27DB-BD31-4B8C-83A1-F6EECF244321}">
                <p14:modId xmlns:p14="http://schemas.microsoft.com/office/powerpoint/2010/main" val="1252751474"/>
              </p:ext>
            </p:extLst>
          </p:nvPr>
        </p:nvGraphicFramePr>
        <p:xfrm>
          <a:off x="1043608" y="1646201"/>
          <a:ext cx="2412455" cy="2900758"/>
        </p:xfrm>
        <a:graphic>
          <a:graphicData uri="http://schemas.openxmlformats.org/drawingml/2006/table">
            <a:tbl>
              <a:tblPr firstRow="1" bandRow="1">
                <a:tableStyleId>{5C22544A-7EE6-4342-B048-85BDC9FD1C3A}</a:tableStyleId>
              </a:tblPr>
              <a:tblGrid>
                <a:gridCol w="2412455">
                  <a:extLst>
                    <a:ext uri="{9D8B030D-6E8A-4147-A177-3AD203B41FA5}">
                      <a16:colId xmlns="" xmlns:a16="http://schemas.microsoft.com/office/drawing/2014/main" val="20000"/>
                    </a:ext>
                  </a:extLst>
                </a:gridCol>
              </a:tblGrid>
              <a:tr h="414394">
                <a:tc>
                  <a:txBody>
                    <a:bodyPr/>
                    <a:lstStyle/>
                    <a:p>
                      <a:pPr algn="r" fontAlgn="ctr"/>
                      <a:r>
                        <a:rPr lang="it-IT" sz="1100" b="0" i="0" u="none" strike="noStrike" dirty="0">
                          <a:solidFill>
                            <a:srgbClr val="000000"/>
                          </a:solidFill>
                          <a:effectLst/>
                          <a:latin typeface="Arial" panose="020B0604020202020204" pitchFamily="34" charset="0"/>
                        </a:rPr>
                        <a:t> Eccessivo prelievo fiscale</a:t>
                      </a:r>
                    </a:p>
                  </a:txBody>
                  <a:tcPr marL="7620" marR="7620" marT="762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414394">
                <a:tc>
                  <a:txBody>
                    <a:bodyPr/>
                    <a:lstStyle/>
                    <a:p>
                      <a:pPr algn="r" fontAlgn="ctr"/>
                      <a:r>
                        <a:rPr lang="it-IT" sz="1100" b="0" i="0" u="none" strike="noStrike">
                          <a:solidFill>
                            <a:srgbClr val="000000"/>
                          </a:solidFill>
                          <a:effectLst/>
                          <a:latin typeface="Arial" panose="020B0604020202020204" pitchFamily="34" charset="0"/>
                        </a:rPr>
                        <a:t> Burocrazia</a:t>
                      </a:r>
                    </a:p>
                  </a:txBody>
                  <a:tcPr marL="7620" marR="7620" marT="762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414394">
                <a:tc>
                  <a:txBody>
                    <a:bodyPr/>
                    <a:lstStyle/>
                    <a:p>
                      <a:pPr algn="r" fontAlgn="ctr"/>
                      <a:r>
                        <a:rPr lang="it-IT" sz="1100" b="0" i="0" u="none" strike="noStrike" dirty="0">
                          <a:solidFill>
                            <a:srgbClr val="000000"/>
                          </a:solidFill>
                          <a:effectLst/>
                          <a:latin typeface="Arial" panose="020B0604020202020204" pitchFamily="34" charset="0"/>
                        </a:rPr>
                        <a:t> Criminalità</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414394">
                <a:tc>
                  <a:txBody>
                    <a:bodyPr/>
                    <a:lstStyle/>
                    <a:p>
                      <a:pPr algn="r" fontAlgn="ctr"/>
                      <a:r>
                        <a:rPr lang="it-IT" sz="1100" b="0" i="0" u="none" strike="noStrike" dirty="0">
                          <a:solidFill>
                            <a:srgbClr val="000000"/>
                          </a:solidFill>
                          <a:effectLst/>
                          <a:latin typeface="Arial" panose="020B0604020202020204" pitchFamily="34" charset="0"/>
                        </a:rPr>
                        <a:t> Mancanza di lavoro</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414394">
                <a:tc>
                  <a:txBody>
                    <a:bodyPr/>
                    <a:lstStyle/>
                    <a:p>
                      <a:pPr algn="r" fontAlgn="ctr"/>
                      <a:r>
                        <a:rPr lang="it-IT" sz="1100" b="0" i="0" u="none" strike="noStrike" dirty="0">
                          <a:solidFill>
                            <a:srgbClr val="000000"/>
                          </a:solidFill>
                          <a:effectLst/>
                          <a:latin typeface="Arial" panose="020B0604020202020204" pitchFamily="34" charset="0"/>
                        </a:rPr>
                        <a:t> Evasione fiscale</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414394">
                <a:tc>
                  <a:txBody>
                    <a:bodyPr/>
                    <a:lstStyle/>
                    <a:p>
                      <a:pPr algn="r" fontAlgn="ctr"/>
                      <a:r>
                        <a:rPr lang="it-IT" sz="1100" b="0" i="0" u="none" strike="noStrike" dirty="0">
                          <a:solidFill>
                            <a:srgbClr val="000000"/>
                          </a:solidFill>
                          <a:effectLst/>
                          <a:latin typeface="Arial" panose="020B0604020202020204" pitchFamily="34" charset="0"/>
                        </a:rPr>
                        <a:t> Immigrazione</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414394">
                <a:tc>
                  <a:txBody>
                    <a:bodyPr/>
                    <a:lstStyle/>
                    <a:p>
                      <a:pPr algn="r" fontAlgn="ctr"/>
                      <a:r>
                        <a:rPr lang="it-IT" sz="1100" b="0" i="0" u="none" strike="noStrike" dirty="0">
                          <a:solidFill>
                            <a:srgbClr val="000000"/>
                          </a:solidFill>
                          <a:effectLst/>
                          <a:latin typeface="Arial" panose="020B0604020202020204" pitchFamily="34" charset="0"/>
                        </a:rPr>
                        <a:t> Povertà</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bl>
          </a:graphicData>
        </a:graphic>
      </p:graphicFrame>
      <p:sp>
        <p:nvSpPr>
          <p:cNvPr id="10" name="Text Box 8"/>
          <p:cNvSpPr txBox="1">
            <a:spLocks noChangeArrowheads="1"/>
          </p:cNvSpPr>
          <p:nvPr/>
        </p:nvSpPr>
        <p:spPr bwMode="auto">
          <a:xfrm>
            <a:off x="3942879" y="1433046"/>
            <a:ext cx="269081" cy="161583"/>
          </a:xfrm>
          <a:prstGeom prst="rect">
            <a:avLst/>
          </a:prstGeom>
          <a:noFill/>
          <a:ln>
            <a:noFill/>
          </a:ln>
          <a:effectLst/>
          <a:extLst/>
        </p:spPr>
        <p:txBody>
          <a:bodyPr lIns="0" tIns="0" rIns="0" bIns="0" anchor="ctr">
            <a:spAutoFit/>
          </a:bodyPr>
          <a:lstStyle/>
          <a:p>
            <a:pPr algn="ctr" eaLnBrk="1" fontAlgn="auto" hangingPunct="1">
              <a:spcBef>
                <a:spcPts val="0"/>
              </a:spcBef>
              <a:spcAft>
                <a:spcPts val="0"/>
              </a:spcAft>
              <a:defRPr/>
            </a:pPr>
            <a:r>
              <a:rPr lang="it-IT" sz="1050" i="1" dirty="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a:t>
            </a:r>
          </a:p>
        </p:txBody>
      </p:sp>
      <p:sp>
        <p:nvSpPr>
          <p:cNvPr id="11" name="Rettangolo 1"/>
          <p:cNvSpPr>
            <a:spLocks noChangeArrowheads="1"/>
          </p:cNvSpPr>
          <p:nvPr/>
        </p:nvSpPr>
        <p:spPr bwMode="auto">
          <a:xfrm>
            <a:off x="179512" y="556320"/>
            <a:ext cx="637460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Insight screen" panose="02010605030100020000" pitchFamily="2" charset="0"/>
              </a:defRPr>
            </a:lvl1pPr>
            <a:lvl2pPr marL="742950" indent="-285750">
              <a:defRPr>
                <a:solidFill>
                  <a:schemeClr val="tx1"/>
                </a:solidFill>
                <a:latin typeface="Insight screen" panose="02010605030100020000" pitchFamily="2" charset="0"/>
              </a:defRPr>
            </a:lvl2pPr>
            <a:lvl3pPr marL="1143000" indent="-228600">
              <a:defRPr>
                <a:solidFill>
                  <a:schemeClr val="tx1"/>
                </a:solidFill>
                <a:latin typeface="Insight screen" panose="02010605030100020000" pitchFamily="2" charset="0"/>
              </a:defRPr>
            </a:lvl3pPr>
            <a:lvl4pPr marL="1600200" indent="-228600">
              <a:defRPr>
                <a:solidFill>
                  <a:schemeClr val="tx1"/>
                </a:solidFill>
                <a:latin typeface="Insight screen" panose="02010605030100020000" pitchFamily="2" charset="0"/>
              </a:defRPr>
            </a:lvl4pPr>
            <a:lvl5pPr marL="2057400" indent="-228600">
              <a:defRPr>
                <a:solidFill>
                  <a:schemeClr val="tx1"/>
                </a:solidFill>
                <a:latin typeface="Insight screen" panose="02010605030100020000" pitchFamily="2" charset="0"/>
              </a:defRPr>
            </a:lvl5pPr>
            <a:lvl6pPr marL="2514600" indent="-228600" fontAlgn="base">
              <a:spcBef>
                <a:spcPct val="0"/>
              </a:spcBef>
              <a:spcAft>
                <a:spcPct val="0"/>
              </a:spcAft>
              <a:defRPr>
                <a:solidFill>
                  <a:schemeClr val="tx1"/>
                </a:solidFill>
                <a:latin typeface="Insight screen" panose="02010605030100020000" pitchFamily="2" charset="0"/>
              </a:defRPr>
            </a:lvl6pPr>
            <a:lvl7pPr marL="2971800" indent="-228600" fontAlgn="base">
              <a:spcBef>
                <a:spcPct val="0"/>
              </a:spcBef>
              <a:spcAft>
                <a:spcPct val="0"/>
              </a:spcAft>
              <a:defRPr>
                <a:solidFill>
                  <a:schemeClr val="tx1"/>
                </a:solidFill>
                <a:latin typeface="Insight screen" panose="02010605030100020000" pitchFamily="2" charset="0"/>
              </a:defRPr>
            </a:lvl7pPr>
            <a:lvl8pPr marL="3429000" indent="-228600" fontAlgn="base">
              <a:spcBef>
                <a:spcPct val="0"/>
              </a:spcBef>
              <a:spcAft>
                <a:spcPct val="0"/>
              </a:spcAft>
              <a:defRPr>
                <a:solidFill>
                  <a:schemeClr val="tx1"/>
                </a:solidFill>
                <a:latin typeface="Insight screen" panose="02010605030100020000" pitchFamily="2" charset="0"/>
              </a:defRPr>
            </a:lvl8pPr>
            <a:lvl9pPr marL="3886200" indent="-228600" fontAlgn="base">
              <a:spcBef>
                <a:spcPct val="0"/>
              </a:spcBef>
              <a:spcAft>
                <a:spcPct val="0"/>
              </a:spcAft>
              <a:defRPr>
                <a:solidFill>
                  <a:schemeClr val="tx1"/>
                </a:solidFill>
                <a:latin typeface="Insight screen" panose="02010605030100020000" pitchFamily="2" charset="0"/>
              </a:defRPr>
            </a:lvl9pPr>
          </a:lstStyle>
          <a:p>
            <a:pPr eaLnBrk="1" hangingPunct="1"/>
            <a:r>
              <a:rPr lang="it-IT" altLang="it-IT" sz="750" i="1" dirty="0">
                <a:latin typeface="Arial" panose="020B0604020202020204" pitchFamily="34" charset="0"/>
                <a:cs typeface="Arial" panose="020B0604020202020204" pitchFamily="34" charset="0"/>
              </a:rPr>
              <a:t>Tra i seguenti problemi, quali secondo Lei sono i tre più gravi del nostro Paese</a:t>
            </a:r>
            <a:r>
              <a:rPr lang="it-IT" altLang="it-IT" sz="750" i="1" dirty="0" smtClean="0">
                <a:latin typeface="Arial" panose="020B0604020202020204" pitchFamily="34" charset="0"/>
                <a:cs typeface="Arial" panose="020B0604020202020204" pitchFamily="34" charset="0"/>
              </a:rPr>
              <a:t>?</a:t>
            </a:r>
          </a:p>
          <a:p>
            <a:pPr eaLnBrk="1" hangingPunct="1"/>
            <a:r>
              <a:rPr lang="it-IT" altLang="it-IT" sz="750" i="1" dirty="0" smtClean="0">
                <a:latin typeface="Arial" panose="020B0604020202020204" pitchFamily="34" charset="0"/>
                <a:cs typeface="Arial" panose="020B0604020202020204" pitchFamily="34" charset="0"/>
              </a:rPr>
              <a:t>(</a:t>
            </a:r>
            <a:r>
              <a:rPr lang="it-IT" altLang="it-IT" sz="750" i="1" dirty="0">
                <a:latin typeface="Arial" panose="020B0604020202020204" pitchFamily="34" charset="0"/>
                <a:cs typeface="Arial" panose="020B0604020202020204" pitchFamily="34" charset="0"/>
              </a:rPr>
              <a:t>base = totale campione, </a:t>
            </a:r>
            <a:r>
              <a:rPr lang="it-IT" sz="750" i="1" dirty="0">
                <a:solidFill>
                  <a:schemeClr val="bg2">
                    <a:lumMod val="50000"/>
                  </a:schemeClr>
                </a:solidFill>
                <a:latin typeface="Arial" panose="020B0604020202020204" pitchFamily="34" charset="0"/>
                <a:cs typeface="Arial" panose="020B0604020202020204" pitchFamily="34" charset="0"/>
              </a:rPr>
              <a:t>n=</a:t>
            </a:r>
            <a:r>
              <a:rPr lang="it-IT" sz="750" i="1" dirty="0">
                <a:latin typeface="Arial" panose="020B0604020202020204" pitchFamily="34" charset="0"/>
                <a:cs typeface="Arial" panose="020B0604020202020204" pitchFamily="34" charset="0"/>
              </a:rPr>
              <a:t> 4.628</a:t>
            </a:r>
            <a:r>
              <a:rPr lang="it-IT" altLang="it-IT" sz="750" i="1" dirty="0" smtClean="0">
                <a:latin typeface="Arial" panose="020B0604020202020204" pitchFamily="34" charset="0"/>
                <a:cs typeface="Arial" panose="020B0604020202020204" pitchFamily="34" charset="0"/>
              </a:rPr>
              <a:t>)</a:t>
            </a:r>
            <a:endParaRPr lang="it-IT" altLang="it-IT" sz="750" dirty="0">
              <a:latin typeface="Arial" panose="020B0604020202020204" pitchFamily="34" charset="0"/>
              <a:cs typeface="Arial" panose="020B0604020202020204" pitchFamily="34" charset="0"/>
            </a:endParaRPr>
          </a:p>
        </p:txBody>
      </p:sp>
      <p:sp>
        <p:nvSpPr>
          <p:cNvPr id="12" name="Rectangle 2"/>
          <p:cNvSpPr txBox="1">
            <a:spLocks/>
          </p:cNvSpPr>
          <p:nvPr/>
        </p:nvSpPr>
        <p:spPr bwMode="auto">
          <a:xfrm>
            <a:off x="251520" y="174047"/>
            <a:ext cx="7488510" cy="337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ts val="600"/>
              </a:spcBef>
              <a:buFont typeface="Arial" panose="020B0604020202020204" pitchFamily="34" charset="0"/>
              <a:defRPr>
                <a:solidFill>
                  <a:schemeClr val="tx2"/>
                </a:solidFill>
                <a:latin typeface="Arial" panose="020B0604020202020204" pitchFamily="34" charset="0"/>
              </a:defRPr>
            </a:lvl1pPr>
            <a:lvl2pPr marL="1588" indent="-1588">
              <a:spcBef>
                <a:spcPts val="600"/>
              </a:spcBef>
              <a:buFont typeface="Arial" panose="020B0604020202020204" pitchFamily="34" charset="0"/>
              <a:defRPr sz="1600">
                <a:solidFill>
                  <a:schemeClr val="tx1"/>
                </a:solidFill>
                <a:latin typeface="Arial" panose="020B0604020202020204" pitchFamily="34" charset="0"/>
              </a:defRPr>
            </a:lvl2pPr>
            <a:lvl3pPr marL="180975" indent="-177800">
              <a:spcBef>
                <a:spcPts val="300"/>
              </a:spcBef>
              <a:buFont typeface="Arial" panose="020B0604020202020204" pitchFamily="34" charset="0"/>
              <a:buChar char="•"/>
              <a:defRPr sz="1600">
                <a:solidFill>
                  <a:schemeClr val="tx1"/>
                </a:solidFill>
                <a:latin typeface="Arial" panose="020B0604020202020204" pitchFamily="34" charset="0"/>
              </a:defRPr>
            </a:lvl3pPr>
            <a:lvl4pPr marL="360363" indent="-177800">
              <a:spcBef>
                <a:spcPts val="300"/>
              </a:spcBef>
              <a:buFont typeface="Arial" panose="020B0604020202020204" pitchFamily="34" charset="0"/>
              <a:buChar char="•"/>
              <a:defRPr sz="1600">
                <a:solidFill>
                  <a:schemeClr val="tx1"/>
                </a:solidFill>
                <a:latin typeface="Arial" panose="020B0604020202020204" pitchFamily="34" charset="0"/>
              </a:defRPr>
            </a:lvl4pPr>
            <a:lvl5pPr marL="539750" indent="-177800">
              <a:spcBef>
                <a:spcPts val="300"/>
              </a:spcBef>
              <a:buFont typeface="Arial" panose="020B0604020202020204" pitchFamily="34" charset="0"/>
              <a:buChar char="•"/>
              <a:defRPr sz="1600">
                <a:solidFill>
                  <a:schemeClr val="tx1"/>
                </a:solidFill>
                <a:latin typeface="Arial" panose="020B0604020202020204" pitchFamily="34" charset="0"/>
              </a:defRPr>
            </a:lvl5pPr>
            <a:lvl6pPr marL="9969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14541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19113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23685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FontTx/>
              <a:buNone/>
            </a:pPr>
            <a:r>
              <a:rPr lang="it-IT" altLang="it-IT" sz="1600" dirty="0" smtClean="0">
                <a:cs typeface="Arial" panose="020B0604020202020204" pitchFamily="34" charset="0"/>
              </a:rPr>
              <a:t>I problemi più gravi del paese</a:t>
            </a:r>
          </a:p>
        </p:txBody>
      </p:sp>
      <p:sp>
        <p:nvSpPr>
          <p:cNvPr id="14" name="Text Box 9"/>
          <p:cNvSpPr txBox="1">
            <a:spLocks noChangeArrowheads="1"/>
          </p:cNvSpPr>
          <p:nvPr/>
        </p:nvSpPr>
        <p:spPr bwMode="auto">
          <a:xfrm>
            <a:off x="2843808" y="1204392"/>
            <a:ext cx="25558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Insight screen"/>
              </a:defRPr>
            </a:lvl1pPr>
            <a:lvl2pPr marL="742950" indent="-285750">
              <a:defRPr>
                <a:solidFill>
                  <a:schemeClr val="tx1"/>
                </a:solidFill>
                <a:latin typeface="Insight screen"/>
              </a:defRPr>
            </a:lvl2pPr>
            <a:lvl3pPr marL="1143000" indent="-228600">
              <a:defRPr>
                <a:solidFill>
                  <a:schemeClr val="tx1"/>
                </a:solidFill>
                <a:latin typeface="Insight screen"/>
              </a:defRPr>
            </a:lvl3pPr>
            <a:lvl4pPr marL="1600200" indent="-228600">
              <a:defRPr>
                <a:solidFill>
                  <a:schemeClr val="tx1"/>
                </a:solidFill>
                <a:latin typeface="Insight screen"/>
              </a:defRPr>
            </a:lvl4pPr>
            <a:lvl5pPr marL="2057400" indent="-228600">
              <a:defRPr>
                <a:solidFill>
                  <a:schemeClr val="tx1"/>
                </a:solidFill>
                <a:latin typeface="Insight screen"/>
              </a:defRPr>
            </a:lvl5pPr>
            <a:lvl6pPr marL="2514600" indent="-228600" eaLnBrk="0" fontAlgn="base" hangingPunct="0">
              <a:spcBef>
                <a:spcPct val="0"/>
              </a:spcBef>
              <a:spcAft>
                <a:spcPct val="0"/>
              </a:spcAft>
              <a:defRPr>
                <a:solidFill>
                  <a:schemeClr val="tx1"/>
                </a:solidFill>
                <a:latin typeface="Insight screen"/>
              </a:defRPr>
            </a:lvl6pPr>
            <a:lvl7pPr marL="2971800" indent="-228600" eaLnBrk="0" fontAlgn="base" hangingPunct="0">
              <a:spcBef>
                <a:spcPct val="0"/>
              </a:spcBef>
              <a:spcAft>
                <a:spcPct val="0"/>
              </a:spcAft>
              <a:defRPr>
                <a:solidFill>
                  <a:schemeClr val="tx1"/>
                </a:solidFill>
                <a:latin typeface="Insight screen"/>
              </a:defRPr>
            </a:lvl7pPr>
            <a:lvl8pPr marL="3429000" indent="-228600" eaLnBrk="0" fontAlgn="base" hangingPunct="0">
              <a:spcBef>
                <a:spcPct val="0"/>
              </a:spcBef>
              <a:spcAft>
                <a:spcPct val="0"/>
              </a:spcAft>
              <a:defRPr>
                <a:solidFill>
                  <a:schemeClr val="tx1"/>
                </a:solidFill>
                <a:latin typeface="Insight screen"/>
              </a:defRPr>
            </a:lvl8pPr>
            <a:lvl9pPr marL="3886200" indent="-228600" eaLnBrk="0" fontAlgn="base" hangingPunct="0">
              <a:spcBef>
                <a:spcPct val="0"/>
              </a:spcBef>
              <a:spcAft>
                <a:spcPct val="0"/>
              </a:spcAft>
              <a:defRPr>
                <a:solidFill>
                  <a:schemeClr val="tx1"/>
                </a:solidFill>
                <a:latin typeface="Insight screen"/>
              </a:defRPr>
            </a:lvl9pPr>
          </a:lstStyle>
          <a:p>
            <a:pPr algn="ctr" eaLnBrk="1" hangingPunct="1"/>
            <a:r>
              <a:rPr lang="it-IT" altLang="it-IT" sz="1000" i="1" dirty="0">
                <a:solidFill>
                  <a:srgbClr val="000000"/>
                </a:solidFill>
                <a:latin typeface="Arial" panose="020B0604020202020204" pitchFamily="34" charset="0"/>
                <a:cs typeface="Arial" panose="020B0604020202020204" pitchFamily="34" charset="0"/>
              </a:rPr>
              <a:t>(possibili </a:t>
            </a:r>
            <a:r>
              <a:rPr lang="it-IT" altLang="it-IT" sz="1000" i="1" dirty="0" smtClean="0">
                <a:solidFill>
                  <a:srgbClr val="000000"/>
                </a:solidFill>
                <a:latin typeface="Arial" panose="020B0604020202020204" pitchFamily="34" charset="0"/>
                <a:cs typeface="Arial" panose="020B0604020202020204" pitchFamily="34" charset="0"/>
              </a:rPr>
              <a:t>al massimo 3 </a:t>
            </a:r>
            <a:r>
              <a:rPr lang="it-IT" altLang="it-IT" sz="1000" i="1" dirty="0">
                <a:solidFill>
                  <a:srgbClr val="000000"/>
                </a:solidFill>
                <a:latin typeface="Arial" panose="020B0604020202020204" pitchFamily="34" charset="0"/>
                <a:cs typeface="Arial" panose="020B0604020202020204" pitchFamily="34" charset="0"/>
              </a:rPr>
              <a:t>risposte)</a:t>
            </a:r>
          </a:p>
        </p:txBody>
      </p:sp>
      <p:graphicFrame>
        <p:nvGraphicFramePr>
          <p:cNvPr id="15" name="Tabella 14"/>
          <p:cNvGraphicFramePr>
            <a:graphicFrameLocks noGrp="1"/>
          </p:cNvGraphicFramePr>
          <p:nvPr>
            <p:extLst>
              <p:ext uri="{D42A27DB-BD31-4B8C-83A1-F6EECF244321}">
                <p14:modId xmlns:p14="http://schemas.microsoft.com/office/powerpoint/2010/main" val="140673883"/>
              </p:ext>
            </p:extLst>
          </p:nvPr>
        </p:nvGraphicFramePr>
        <p:xfrm>
          <a:off x="5796136" y="1289672"/>
          <a:ext cx="972000" cy="3311997"/>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972000">
                  <a:extLst>
                    <a:ext uri="{9D8B030D-6E8A-4147-A177-3AD203B41FA5}">
                      <a16:colId xmlns="" xmlns:a16="http://schemas.microsoft.com/office/drawing/2014/main" val="2507425657"/>
                    </a:ext>
                  </a:extLst>
                </a:gridCol>
              </a:tblGrid>
              <a:tr h="375098">
                <a:tc>
                  <a:txBody>
                    <a:bodyPr/>
                    <a:lstStyle/>
                    <a:p>
                      <a:pPr algn="ctr" fontAlgn="b"/>
                      <a:r>
                        <a:rPr lang="it-IT" sz="1200" b="1" u="none" strike="noStrike" kern="1200" dirty="0" smtClean="0">
                          <a:solidFill>
                            <a:schemeClr val="bg1"/>
                          </a:solidFill>
                          <a:effectLst/>
                          <a:latin typeface="Arial" panose="020B0604020202020204" pitchFamily="34" charset="0"/>
                          <a:ea typeface="+mn-ea"/>
                          <a:cs typeface="Arial" panose="020B0604020202020204" pitchFamily="34" charset="0"/>
                        </a:rPr>
                        <a:t>Sardegna</a:t>
                      </a:r>
                      <a:endParaRPr lang="it-IT" sz="800" b="0" i="1" u="none" strike="noStrike" kern="1200" dirty="0" smtClean="0">
                        <a:solidFill>
                          <a:schemeClr val="bg1"/>
                        </a:solidFill>
                        <a:effectLst/>
                        <a:latin typeface="Arial" panose="020B0604020202020204" pitchFamily="34" charset="0"/>
                        <a:ea typeface="+mn-ea"/>
                        <a:cs typeface="Arial" panose="020B0604020202020204" pitchFamily="34" charset="0"/>
                      </a:endParaRPr>
                    </a:p>
                  </a:txBody>
                  <a:tcPr anchor="ctr">
                    <a:lnB w="3175" cap="flat" cmpd="sng" algn="ctr">
                      <a:solidFill>
                        <a:schemeClr val="bg1">
                          <a:lumMod val="85000"/>
                        </a:schemeClr>
                      </a:solidFill>
                      <a:prstDash val="solid"/>
                      <a:round/>
                      <a:headEnd type="none" w="med" len="med"/>
                      <a:tailEnd type="none" w="med" len="med"/>
                    </a:lnB>
                    <a:solidFill>
                      <a:srgbClr val="E95E0F"/>
                    </a:solidFill>
                  </a:tcPr>
                </a:tc>
                <a:extLst>
                  <a:ext uri="{0D108BD9-81ED-4DB2-BD59-A6C34878D82A}">
                    <a16:rowId xmlns="" xmlns:a16="http://schemas.microsoft.com/office/drawing/2014/main" val="1653408806"/>
                  </a:ext>
                </a:extLst>
              </a:tr>
              <a:tr h="419557">
                <a:tc>
                  <a:txBody>
                    <a:bodyPr/>
                    <a:lstStyle/>
                    <a:p>
                      <a:pPr algn="ctr" fontAlgn="ctr"/>
                      <a:r>
                        <a:rPr lang="it-IT" sz="1200" b="0" i="0" u="none" strike="noStrike" dirty="0">
                          <a:solidFill>
                            <a:srgbClr val="000000"/>
                          </a:solidFill>
                          <a:effectLst/>
                          <a:latin typeface="Arial" panose="020B0604020202020204" pitchFamily="34" charset="0"/>
                        </a:rPr>
                        <a:t>83</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707066159"/>
                  </a:ext>
                </a:extLst>
              </a:tr>
              <a:tr h="419557">
                <a:tc>
                  <a:txBody>
                    <a:bodyPr/>
                    <a:lstStyle/>
                    <a:p>
                      <a:pPr algn="ctr" fontAlgn="ctr"/>
                      <a:r>
                        <a:rPr lang="it-IT" sz="1200" b="0" i="0" u="none" strike="noStrike">
                          <a:solidFill>
                            <a:srgbClr val="000000"/>
                          </a:solidFill>
                          <a:effectLst/>
                          <a:latin typeface="Arial" panose="020B0604020202020204" pitchFamily="34" charset="0"/>
                        </a:rPr>
                        <a:t>55</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421692141"/>
                  </a:ext>
                </a:extLst>
              </a:tr>
              <a:tr h="419557">
                <a:tc>
                  <a:txBody>
                    <a:bodyPr/>
                    <a:lstStyle/>
                    <a:p>
                      <a:pPr algn="ctr" fontAlgn="ctr"/>
                      <a:r>
                        <a:rPr lang="it-IT" sz="1200" b="0" i="0" u="none" strike="noStrike">
                          <a:solidFill>
                            <a:srgbClr val="000000"/>
                          </a:solidFill>
                          <a:effectLst/>
                          <a:latin typeface="Arial" panose="020B0604020202020204" pitchFamily="34" charset="0"/>
                        </a:rPr>
                        <a:t>27</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30172192"/>
                  </a:ext>
                </a:extLst>
              </a:tr>
              <a:tr h="419557">
                <a:tc>
                  <a:txBody>
                    <a:bodyPr/>
                    <a:lstStyle/>
                    <a:p>
                      <a:pPr algn="ctr" fontAlgn="ctr"/>
                      <a:r>
                        <a:rPr lang="it-IT" sz="1200" b="0" i="0" u="none" strike="noStrike">
                          <a:solidFill>
                            <a:srgbClr val="000000"/>
                          </a:solidFill>
                          <a:effectLst/>
                          <a:latin typeface="Arial" panose="020B0604020202020204" pitchFamily="34" charset="0"/>
                        </a:rPr>
                        <a:t>47</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3467249623"/>
                  </a:ext>
                </a:extLst>
              </a:tr>
              <a:tr h="419557">
                <a:tc>
                  <a:txBody>
                    <a:bodyPr/>
                    <a:lstStyle/>
                    <a:p>
                      <a:pPr algn="ctr" fontAlgn="ctr"/>
                      <a:r>
                        <a:rPr lang="it-IT" sz="1200" b="0" i="0" u="none" strike="noStrike">
                          <a:solidFill>
                            <a:srgbClr val="000000"/>
                          </a:solidFill>
                          <a:effectLst/>
                          <a:latin typeface="Arial" panose="020B0604020202020204" pitchFamily="34" charset="0"/>
                        </a:rPr>
                        <a:t>43</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2941352488"/>
                  </a:ext>
                </a:extLst>
              </a:tr>
              <a:tr h="419557">
                <a:tc>
                  <a:txBody>
                    <a:bodyPr/>
                    <a:lstStyle/>
                    <a:p>
                      <a:pPr algn="ctr" fontAlgn="ctr"/>
                      <a:r>
                        <a:rPr lang="it-IT" sz="1200" b="0" i="0" u="none" strike="noStrike">
                          <a:solidFill>
                            <a:srgbClr val="000000"/>
                          </a:solidFill>
                          <a:effectLst/>
                          <a:latin typeface="Arial" panose="020B0604020202020204" pitchFamily="34" charset="0"/>
                        </a:rPr>
                        <a:t>9</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3394239136"/>
                  </a:ext>
                </a:extLst>
              </a:tr>
              <a:tr h="419557">
                <a:tc>
                  <a:txBody>
                    <a:bodyPr/>
                    <a:lstStyle/>
                    <a:p>
                      <a:pPr algn="ctr" fontAlgn="ctr"/>
                      <a:r>
                        <a:rPr lang="it-IT" sz="1200" b="0" i="0" u="none" strike="noStrike" dirty="0">
                          <a:solidFill>
                            <a:srgbClr val="000000"/>
                          </a:solidFill>
                          <a:effectLst/>
                          <a:latin typeface="Arial" panose="020B0604020202020204" pitchFamily="34" charset="0"/>
                        </a:rPr>
                        <a:t>36</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373229721"/>
                  </a:ext>
                </a:extLst>
              </a:tr>
            </a:tbl>
          </a:graphicData>
        </a:graphic>
      </p:graphicFrame>
      <p:pic>
        <p:nvPicPr>
          <p:cNvPr id="16" name="Picture 7" descr="http://www.vikingop.it/speciallinks/it/vkg/images/landing_voucher/landing_voucher_cerchio-matit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32181">
            <a:off x="6095432" y="4206212"/>
            <a:ext cx="377429" cy="340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7" descr="http://www.vikingop.it/speciallinks/it/vkg/images/landing_voucher/landing_voucher_cerchio-matit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32181">
            <a:off x="6095432" y="3371789"/>
            <a:ext cx="377429" cy="340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7" descr="http://www.vikingop.it/speciallinks/it/vkg/images/landing_voucher/landing_voucher_cerchio-matit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32181">
            <a:off x="6095432" y="1695411"/>
            <a:ext cx="377429" cy="340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9"/>
          <p:cNvSpPr txBox="1">
            <a:spLocks noChangeArrowheads="1"/>
          </p:cNvSpPr>
          <p:nvPr/>
        </p:nvSpPr>
        <p:spPr bwMode="auto">
          <a:xfrm>
            <a:off x="7164288" y="1780456"/>
            <a:ext cx="1656184" cy="2331407"/>
          </a:xfrm>
          <a:prstGeom prst="rect">
            <a:avLst/>
          </a:prstGeom>
          <a:solidFill>
            <a:schemeClr val="bg1">
              <a:lumMod val="95000"/>
            </a:schemeClr>
          </a:solidFill>
          <a:ln w="9525" cap="flat" cmpd="sng" algn="ctr">
            <a:noFill/>
            <a:prstDash val="solid"/>
          </a:ln>
          <a:effectLst>
            <a:outerShdw blurRad="50800" dist="38100" dir="5400000" algn="t" rotWithShape="0">
              <a:prstClr val="black">
                <a:alpha val="40000"/>
              </a:prstClr>
            </a:outerShdw>
          </a:effectLst>
          <a:extLst/>
        </p:spPr>
        <p:txBody>
          <a:bodyPr wrap="square">
            <a:spAutoFit/>
          </a:bodyPr>
          <a:lstStyle>
            <a:defPPr>
              <a:defRPr lang="it-IT"/>
            </a:defPPr>
            <a:lvl1pPr algn="ctr">
              <a:defRPr sz="1600">
                <a:solidFill>
                  <a:srgbClr val="000000"/>
                </a:solidFill>
                <a:latin typeface="Century Gothic" pitchFamily="34" charset="0"/>
              </a:defRPr>
            </a:lvl1pPr>
          </a:lstStyle>
          <a:p>
            <a:pPr eaLnBrk="1" fontAlgn="auto" hangingPunct="1">
              <a:spcBef>
                <a:spcPts val="0"/>
              </a:spcBef>
              <a:spcAft>
                <a:spcPts val="0"/>
              </a:spcAft>
              <a:defRPr/>
            </a:pPr>
            <a:r>
              <a:rPr lang="it-IT" sz="1100" i="1" dirty="0" smtClean="0">
                <a:solidFill>
                  <a:schemeClr val="tx1"/>
                </a:solidFill>
                <a:latin typeface="Arial" panose="020B0604020202020204" pitchFamily="34" charset="0"/>
                <a:cs typeface="Arial" panose="020B0604020202020204" pitchFamily="34" charset="0"/>
              </a:rPr>
              <a:t>In Sardegna eccessivo prelievo fiscale e burocrazia si confermano i problemi più gravi del Paese.</a:t>
            </a:r>
          </a:p>
          <a:p>
            <a:pPr eaLnBrk="1" fontAlgn="auto" hangingPunct="1">
              <a:spcBef>
                <a:spcPts val="300"/>
              </a:spcBef>
              <a:spcAft>
                <a:spcPts val="0"/>
              </a:spcAft>
              <a:defRPr/>
            </a:pPr>
            <a:r>
              <a:rPr lang="it-IT" sz="1100" i="1" dirty="0" smtClean="0">
                <a:solidFill>
                  <a:schemeClr val="tx1"/>
                </a:solidFill>
                <a:latin typeface="Arial" panose="020B0604020202020204" pitchFamily="34" charset="0"/>
                <a:cs typeface="Arial" panose="020B0604020202020204" pitchFamily="34" charset="0"/>
              </a:rPr>
              <a:t>Rispetto alla media nazionale risultano più sentiti il prelievo fiscale, l’evasione fiscale e la povertà</a:t>
            </a:r>
            <a:r>
              <a:rPr lang="it-IT" sz="1100" i="1" smtClean="0">
                <a:solidFill>
                  <a:schemeClr val="tx1"/>
                </a:solidFill>
                <a:latin typeface="Arial" panose="020B0604020202020204" pitchFamily="34" charset="0"/>
                <a:cs typeface="Arial" panose="020B0604020202020204" pitchFamily="34" charset="0"/>
              </a:rPr>
              <a:t>, molto meno </a:t>
            </a:r>
            <a:r>
              <a:rPr lang="it-IT" sz="1100" i="1" dirty="0" smtClean="0">
                <a:solidFill>
                  <a:schemeClr val="tx1"/>
                </a:solidFill>
                <a:latin typeface="Arial" panose="020B0604020202020204" pitchFamily="34" charset="0"/>
                <a:cs typeface="Arial" panose="020B0604020202020204" pitchFamily="34" charset="0"/>
              </a:rPr>
              <a:t>sentiti invece i problemi legati all’immigrazione e alla criminalità.</a:t>
            </a:r>
          </a:p>
        </p:txBody>
      </p:sp>
    </p:spTree>
    <p:extLst>
      <p:ext uri="{BB962C8B-B14F-4D97-AF65-F5344CB8AC3E}">
        <p14:creationId xmlns:p14="http://schemas.microsoft.com/office/powerpoint/2010/main" val="301151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txBox="1">
            <a:spLocks/>
          </p:cNvSpPr>
          <p:nvPr/>
        </p:nvSpPr>
        <p:spPr bwMode="gray">
          <a:xfrm>
            <a:off x="306446" y="33338"/>
            <a:ext cx="3888581"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ts val="600"/>
              </a:spcBef>
              <a:buFont typeface="Arial" panose="020B0604020202020204" pitchFamily="34" charset="0"/>
              <a:defRPr>
                <a:solidFill>
                  <a:schemeClr val="tx2"/>
                </a:solidFill>
                <a:latin typeface="Arial" panose="020B0604020202020204" pitchFamily="34" charset="0"/>
              </a:defRPr>
            </a:lvl1pPr>
            <a:lvl2pPr marL="1588" indent="-1588">
              <a:spcBef>
                <a:spcPts val="600"/>
              </a:spcBef>
              <a:buFont typeface="Arial" panose="020B0604020202020204" pitchFamily="34" charset="0"/>
              <a:defRPr sz="1600">
                <a:solidFill>
                  <a:schemeClr val="tx1"/>
                </a:solidFill>
                <a:latin typeface="Arial" panose="020B0604020202020204" pitchFamily="34" charset="0"/>
              </a:defRPr>
            </a:lvl2pPr>
            <a:lvl3pPr marL="180975" indent="-177800">
              <a:spcBef>
                <a:spcPts val="300"/>
              </a:spcBef>
              <a:buFont typeface="Arial" panose="020B0604020202020204" pitchFamily="34" charset="0"/>
              <a:buChar char="•"/>
              <a:defRPr sz="1600">
                <a:solidFill>
                  <a:schemeClr val="tx1"/>
                </a:solidFill>
                <a:latin typeface="Arial" panose="020B0604020202020204" pitchFamily="34" charset="0"/>
              </a:defRPr>
            </a:lvl3pPr>
            <a:lvl4pPr marL="360363" indent="-177800">
              <a:spcBef>
                <a:spcPts val="300"/>
              </a:spcBef>
              <a:buFont typeface="Arial" panose="020B0604020202020204" pitchFamily="34" charset="0"/>
              <a:buChar char="•"/>
              <a:defRPr sz="1600">
                <a:solidFill>
                  <a:schemeClr val="tx1"/>
                </a:solidFill>
                <a:latin typeface="Arial" panose="020B0604020202020204" pitchFamily="34" charset="0"/>
              </a:defRPr>
            </a:lvl4pPr>
            <a:lvl5pPr marL="539750" indent="-177800">
              <a:spcBef>
                <a:spcPts val="300"/>
              </a:spcBef>
              <a:buFont typeface="Arial" panose="020B0604020202020204" pitchFamily="34" charset="0"/>
              <a:buChar char="•"/>
              <a:defRPr sz="1600">
                <a:solidFill>
                  <a:schemeClr val="tx1"/>
                </a:solidFill>
                <a:latin typeface="Arial" panose="020B0604020202020204" pitchFamily="34" charset="0"/>
              </a:defRPr>
            </a:lvl5pPr>
            <a:lvl6pPr marL="9969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14541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19113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23685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FontTx/>
              <a:buNone/>
            </a:pPr>
            <a:r>
              <a:rPr lang="it-IT" altLang="it-IT" sz="1650" dirty="0">
                <a:cs typeface="Arial" panose="020B0604020202020204" pitchFamily="34" charset="0"/>
              </a:rPr>
              <a:t>Premessa e obiettivi</a:t>
            </a:r>
            <a:endParaRPr lang="en-US" altLang="it-IT" sz="1650" dirty="0">
              <a:cs typeface="Arial" panose="020B0604020202020204" pitchFamily="34" charset="0"/>
            </a:endParaRPr>
          </a:p>
        </p:txBody>
      </p:sp>
      <p:sp>
        <p:nvSpPr>
          <p:cNvPr id="7" name="Segnaposto contenuto 1"/>
          <p:cNvSpPr txBox="1">
            <a:spLocks/>
          </p:cNvSpPr>
          <p:nvPr/>
        </p:nvSpPr>
        <p:spPr bwMode="gray">
          <a:xfrm>
            <a:off x="323528" y="872526"/>
            <a:ext cx="8280920" cy="3968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13500" rIns="0" bIns="0">
            <a:spAutoFit/>
          </a:bodyPr>
          <a:lstStyle>
            <a:lvl1pPr algn="just" rtl="0" eaLnBrk="0" fontAlgn="base" hangingPunct="0">
              <a:spcBef>
                <a:spcPts val="600"/>
              </a:spcBef>
              <a:spcAft>
                <a:spcPct val="0"/>
              </a:spcAft>
              <a:buFont typeface="Arial" pitchFamily="34" charset="0"/>
              <a:defRPr lang="it-IT" sz="1600" kern="1200" dirty="0">
                <a:solidFill>
                  <a:schemeClr val="tx1"/>
                </a:solidFill>
                <a:latin typeface="Arial" charset="0"/>
                <a:ea typeface="+mn-ea"/>
                <a:cs typeface="+mn-cs"/>
              </a:defRPr>
            </a:lvl1pPr>
            <a:lvl2pPr marL="1588" indent="-1588" algn="just" rtl="0" eaLnBrk="0" fontAlgn="base" hangingPunct="0">
              <a:spcBef>
                <a:spcPts val="600"/>
              </a:spcBef>
              <a:spcAft>
                <a:spcPts val="0"/>
              </a:spcAft>
              <a:buFont typeface="Arial" pitchFamily="34" charset="0"/>
              <a:defRPr sz="1600" kern="1200">
                <a:solidFill>
                  <a:schemeClr val="tx1"/>
                </a:solidFill>
                <a:latin typeface="Arial" charset="0"/>
                <a:ea typeface="+mn-ea"/>
                <a:cs typeface="+mn-cs"/>
              </a:defRPr>
            </a:lvl2pPr>
            <a:lvl3pPr marL="268288" indent="-265113" algn="just" rtl="0" eaLnBrk="0" fontAlgn="base" hangingPunct="0">
              <a:spcBef>
                <a:spcPts val="300"/>
              </a:spcBef>
              <a:spcAft>
                <a:spcPct val="0"/>
              </a:spcAft>
              <a:buClr>
                <a:srgbClr val="E95E0F"/>
              </a:buClr>
              <a:buSzPct val="90000"/>
              <a:buFont typeface="Wingdings" pitchFamily="2" charset="2"/>
              <a:buChar char="n"/>
              <a:defRPr sz="1600" kern="1200">
                <a:solidFill>
                  <a:schemeClr val="tx1"/>
                </a:solidFill>
                <a:latin typeface="Arial" charset="0"/>
                <a:ea typeface="+mn-ea"/>
                <a:cs typeface="+mn-cs"/>
              </a:defRPr>
            </a:lvl3pPr>
            <a:lvl4pPr marL="538163" indent="-266700" algn="just" rtl="0" eaLnBrk="0" fontAlgn="base" hangingPunct="0">
              <a:spcBef>
                <a:spcPts val="300"/>
              </a:spcBef>
              <a:spcAft>
                <a:spcPct val="0"/>
              </a:spcAft>
              <a:buClr>
                <a:srgbClr val="E31B19"/>
              </a:buClr>
              <a:buFont typeface="Wingdings 3" pitchFamily="18" charset="2"/>
              <a:buChar char=""/>
              <a:defRPr sz="1600" kern="1200">
                <a:solidFill>
                  <a:schemeClr val="tx1"/>
                </a:solidFill>
                <a:latin typeface="Arial" charset="0"/>
                <a:ea typeface="+mn-ea"/>
                <a:cs typeface="+mn-cs"/>
              </a:defRPr>
            </a:lvl4pPr>
            <a:lvl5pPr marL="806450" indent="-265113" algn="just" rtl="0" eaLnBrk="0" fontAlgn="base" hangingPunct="0">
              <a:spcBef>
                <a:spcPts val="300"/>
              </a:spcBef>
              <a:spcAft>
                <a:spcPct val="0"/>
              </a:spcAft>
              <a:buClr>
                <a:srgbClr val="E31B19"/>
              </a:buClr>
              <a:buFont typeface="Wingdings" pitchFamily="2" charset="2"/>
              <a:buChar char="ü"/>
              <a:defRPr sz="1600" kern="1200">
                <a:solidFill>
                  <a:schemeClr val="tx1"/>
                </a:solidFill>
                <a:latin typeface="Arial" charset="0"/>
                <a:ea typeface="+mn-ea"/>
                <a:cs typeface="+mn-cs"/>
              </a:defRPr>
            </a:lvl5pPr>
            <a:lvl6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6pPr>
            <a:lvl7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7pPr>
            <a:lvl8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8pPr>
            <a:lvl9pPr marL="0" indent="0" algn="l" defTabSz="914400" rtl="0" eaLnBrk="1" latinLnBrk="0" hangingPunct="1">
              <a:spcBef>
                <a:spcPts val="600"/>
              </a:spcBef>
              <a:spcAft>
                <a:spcPts val="0"/>
              </a:spcAft>
              <a:buFont typeface="Arial" pitchFamily="34" charset="0"/>
              <a:buNone/>
              <a:defRPr sz="1600" kern="1200">
                <a:solidFill>
                  <a:schemeClr val="tx1"/>
                </a:solidFill>
                <a:latin typeface="+mn-lt"/>
                <a:ea typeface="+mn-ea"/>
                <a:cs typeface="+mn-cs"/>
              </a:defRPr>
            </a:lvl9pPr>
          </a:lstStyle>
          <a:p>
            <a:pPr>
              <a:defRPr/>
            </a:pPr>
            <a:r>
              <a:rPr sz="1200" dirty="0">
                <a:latin typeface="Arial" panose="020B0604020202020204" pitchFamily="34" charset="0"/>
                <a:cs typeface="Arial" panose="020B0604020202020204" pitchFamily="34" charset="0"/>
              </a:rPr>
              <a:t>Da alcuni anni </a:t>
            </a:r>
            <a:r>
              <a:rPr lang="it-IT" sz="1200" dirty="0">
                <a:latin typeface="Arial" panose="020B0604020202020204" pitchFamily="34" charset="0"/>
                <a:cs typeface="Arial" panose="020B0604020202020204" pitchFamily="34" charset="0"/>
              </a:rPr>
              <a:t>Confcommercio-Imprese per l'Italia </a:t>
            </a:r>
            <a:r>
              <a:rPr sz="1200" dirty="0" smtClean="0">
                <a:latin typeface="Arial" panose="020B0604020202020204" pitchFamily="34" charset="0"/>
                <a:cs typeface="Arial" panose="020B0604020202020204" pitchFamily="34" charset="0"/>
              </a:rPr>
              <a:t>realizza</a:t>
            </a:r>
            <a:r>
              <a:rPr sz="1200" dirty="0">
                <a:latin typeface="Arial" panose="020B0604020202020204" pitchFamily="34" charset="0"/>
                <a:cs typeface="Arial" panose="020B0604020202020204" pitchFamily="34" charset="0"/>
              </a:rPr>
              <a:t>, con il supporto di GfK </a:t>
            </a:r>
            <a:r>
              <a:rPr sz="1200" dirty="0" smtClean="0">
                <a:latin typeface="Arial" panose="020B0604020202020204" pitchFamily="34" charset="0"/>
                <a:cs typeface="Arial" panose="020B0604020202020204" pitchFamily="34" charset="0"/>
              </a:rPr>
              <a:t>Italia,</a:t>
            </a:r>
            <a:r>
              <a:rPr sz="1200" dirty="0" smtClean="0">
                <a:solidFill>
                  <a:srgbClr val="000000"/>
                </a:solidFill>
                <a:latin typeface="Arial" panose="020B0604020202020204" pitchFamily="34" charset="0"/>
                <a:cs typeface="Arial" panose="020B0604020202020204" pitchFamily="34" charset="0"/>
              </a:rPr>
              <a:t> </a:t>
            </a:r>
            <a:r>
              <a:rPr sz="1200" dirty="0">
                <a:solidFill>
                  <a:srgbClr val="000000"/>
                </a:solidFill>
                <a:latin typeface="Arial" panose="020B0604020202020204" pitchFamily="34" charset="0"/>
                <a:cs typeface="Arial" panose="020B0604020202020204" pitchFamily="34" charset="0"/>
              </a:rPr>
              <a:t>un’indagine sulla criminalità che colpisce le imprese del commercio, del turismo, dei servizi e dei trasporti. </a:t>
            </a:r>
            <a:r>
              <a:rPr lang="it-IT" sz="1200" dirty="0" smtClean="0">
                <a:latin typeface="Arial" panose="020B0604020202020204" pitchFamily="34" charset="0"/>
                <a:cs typeface="Arial" panose="020B0604020202020204" pitchFamily="34" charset="0"/>
              </a:rPr>
              <a:t>Confcommercio-Imprese </a:t>
            </a:r>
            <a:r>
              <a:rPr lang="it-IT" sz="1200" dirty="0">
                <a:latin typeface="Arial" panose="020B0604020202020204" pitchFamily="34" charset="0"/>
                <a:cs typeface="Arial" panose="020B0604020202020204" pitchFamily="34" charset="0"/>
              </a:rPr>
              <a:t>per l'Italia </a:t>
            </a:r>
            <a:r>
              <a:rPr sz="1200" dirty="0" smtClean="0">
                <a:solidFill>
                  <a:srgbClr val="000000"/>
                </a:solidFill>
                <a:latin typeface="Arial" panose="020B0604020202020204" pitchFamily="34" charset="0"/>
                <a:cs typeface="Arial" panose="020B0604020202020204" pitchFamily="34" charset="0"/>
              </a:rPr>
              <a:t>ha </a:t>
            </a:r>
            <a:r>
              <a:rPr sz="1200" dirty="0">
                <a:solidFill>
                  <a:srgbClr val="000000"/>
                </a:solidFill>
                <a:latin typeface="Arial" panose="020B0604020202020204" pitchFamily="34" charset="0"/>
                <a:cs typeface="Arial" panose="020B0604020202020204" pitchFamily="34" charset="0"/>
              </a:rPr>
              <a:t>voluto replicare l’indagine </a:t>
            </a:r>
            <a:r>
              <a:rPr sz="1200" dirty="0" smtClean="0">
                <a:solidFill>
                  <a:srgbClr val="000000"/>
                </a:solidFill>
                <a:latin typeface="Arial" panose="020B0604020202020204" pitchFamily="34" charset="0"/>
                <a:cs typeface="Arial" panose="020B0604020202020204" pitchFamily="34" charset="0"/>
              </a:rPr>
              <a:t>a</a:t>
            </a:r>
            <a:r>
              <a:rPr lang="it-IT" sz="1200" dirty="0" smtClean="0">
                <a:solidFill>
                  <a:srgbClr val="000000"/>
                </a:solidFill>
                <a:latin typeface="Arial" panose="020B0604020202020204" pitchFamily="34" charset="0"/>
                <a:cs typeface="Arial" panose="020B0604020202020204" pitchFamily="34" charset="0"/>
              </a:rPr>
              <a:t>nche </a:t>
            </a:r>
            <a:r>
              <a:rPr lang="it-IT" sz="1200" dirty="0">
                <a:solidFill>
                  <a:srgbClr val="000000"/>
                </a:solidFill>
                <a:latin typeface="Arial" panose="020B0604020202020204" pitchFamily="34" charset="0"/>
                <a:cs typeface="Arial" panose="020B0604020202020204" pitchFamily="34" charset="0"/>
              </a:rPr>
              <a:t>nel </a:t>
            </a:r>
            <a:r>
              <a:rPr lang="it-IT" sz="1200" dirty="0" smtClean="0">
                <a:solidFill>
                  <a:srgbClr val="000000"/>
                </a:solidFill>
                <a:latin typeface="Arial" panose="020B0604020202020204" pitchFamily="34" charset="0"/>
                <a:cs typeface="Arial" panose="020B0604020202020204" pitchFamily="34" charset="0"/>
              </a:rPr>
              <a:t>2018, così da disporre di informazioni </a:t>
            </a:r>
            <a:r>
              <a:rPr sz="1200" dirty="0" smtClean="0">
                <a:solidFill>
                  <a:srgbClr val="000000"/>
                </a:solidFill>
                <a:latin typeface="Arial" panose="020B0604020202020204" pitchFamily="34" charset="0"/>
                <a:cs typeface="Arial" panose="020B0604020202020204" pitchFamily="34" charset="0"/>
              </a:rPr>
              <a:t>aggiornate sui </a:t>
            </a:r>
            <a:r>
              <a:rPr sz="1200" dirty="0">
                <a:solidFill>
                  <a:srgbClr val="000000"/>
                </a:solidFill>
                <a:latin typeface="Arial" panose="020B0604020202020204" pitchFamily="34" charset="0"/>
                <a:cs typeface="Arial" panose="020B0604020202020204" pitchFamily="34" charset="0"/>
              </a:rPr>
              <a:t>fenomeni di criminalità.</a:t>
            </a:r>
          </a:p>
          <a:p>
            <a:pPr>
              <a:defRPr/>
            </a:pPr>
            <a:r>
              <a:rPr sz="1200" dirty="0">
                <a:solidFill>
                  <a:srgbClr val="000000"/>
                </a:solidFill>
                <a:latin typeface="Arial" panose="020B0604020202020204" pitchFamily="34" charset="0"/>
                <a:cs typeface="Arial" panose="020B0604020202020204" pitchFamily="34" charset="0"/>
              </a:rPr>
              <a:t>Questi i </a:t>
            </a:r>
            <a:r>
              <a:rPr sz="1200" b="1" dirty="0">
                <a:solidFill>
                  <a:srgbClr val="000000"/>
                </a:solidFill>
                <a:latin typeface="Arial" panose="020B0604020202020204" pitchFamily="34" charset="0"/>
                <a:cs typeface="Arial" panose="020B0604020202020204" pitchFamily="34" charset="0"/>
              </a:rPr>
              <a:t>temi trattati </a:t>
            </a:r>
            <a:r>
              <a:rPr sz="1200" dirty="0">
                <a:solidFill>
                  <a:srgbClr val="000000"/>
                </a:solidFill>
                <a:latin typeface="Arial" panose="020B0604020202020204" pitchFamily="34" charset="0"/>
                <a:cs typeface="Arial" panose="020B0604020202020204" pitchFamily="34" charset="0"/>
              </a:rPr>
              <a:t>dall’indagine:</a:t>
            </a:r>
          </a:p>
          <a:p>
            <a:pPr marL="214313" indent="-214313">
              <a:buFont typeface="Wingdings" panose="05000000000000000000" pitchFamily="2" charset="2"/>
              <a:buChar char="ü"/>
              <a:defRPr/>
            </a:pPr>
            <a:r>
              <a:rPr sz="1200" b="1" dirty="0" smtClean="0">
                <a:solidFill>
                  <a:srgbClr val="000000"/>
                </a:solidFill>
                <a:latin typeface="Arial" panose="020B0604020202020204" pitchFamily="34" charset="0"/>
                <a:cs typeface="Arial" panose="020B0604020202020204" pitchFamily="34" charset="0"/>
              </a:rPr>
              <a:t>la </a:t>
            </a:r>
            <a:r>
              <a:rPr sz="1200" b="1" dirty="0">
                <a:solidFill>
                  <a:srgbClr val="000000"/>
                </a:solidFill>
                <a:latin typeface="Arial" panose="020B0604020202020204" pitchFamily="34" charset="0"/>
                <a:cs typeface="Arial" panose="020B0604020202020204" pitchFamily="34" charset="0"/>
              </a:rPr>
              <a:t>percezione sull’andamento della criminalità </a:t>
            </a:r>
            <a:r>
              <a:rPr sz="1200" dirty="0" smtClean="0">
                <a:solidFill>
                  <a:srgbClr val="000000"/>
                </a:solidFill>
                <a:latin typeface="Arial" panose="020B0604020202020204" pitchFamily="34" charset="0"/>
                <a:cs typeface="Arial" panose="020B0604020202020204" pitchFamily="34" charset="0"/>
              </a:rPr>
              <a:t>(con particolare riferimento a estorsioni, usura, furti</a:t>
            </a:r>
            <a:r>
              <a:rPr sz="1200" dirty="0">
                <a:solidFill>
                  <a:srgbClr val="000000"/>
                </a:solidFill>
                <a:latin typeface="Arial" panose="020B0604020202020204" pitchFamily="34" charset="0"/>
                <a:cs typeface="Arial" panose="020B0604020202020204" pitchFamily="34" charset="0"/>
              </a:rPr>
              <a:t>, rapine, </a:t>
            </a:r>
            <a:r>
              <a:rPr sz="1200" dirty="0" smtClean="0">
                <a:solidFill>
                  <a:srgbClr val="000000"/>
                </a:solidFill>
                <a:latin typeface="Arial" panose="020B0604020202020204" pitchFamily="34" charset="0"/>
                <a:cs typeface="Arial" panose="020B0604020202020204" pitchFamily="34" charset="0"/>
              </a:rPr>
              <a:t>contraffazione</a:t>
            </a:r>
            <a:r>
              <a:rPr sz="1200" dirty="0">
                <a:solidFill>
                  <a:srgbClr val="000000"/>
                </a:solidFill>
                <a:latin typeface="Arial" panose="020B0604020202020204" pitchFamily="34" charset="0"/>
                <a:cs typeface="Arial" panose="020B0604020202020204" pitchFamily="34" charset="0"/>
              </a:rPr>
              <a:t> </a:t>
            </a:r>
            <a:r>
              <a:rPr sz="1200" dirty="0" smtClean="0">
                <a:solidFill>
                  <a:srgbClr val="000000"/>
                </a:solidFill>
                <a:latin typeface="Arial" panose="020B0604020202020204" pitchFamily="34" charset="0"/>
                <a:cs typeface="Arial" panose="020B0604020202020204" pitchFamily="34" charset="0"/>
              </a:rPr>
              <a:t>e abusivismo)</a:t>
            </a:r>
            <a:endParaRPr sz="1200" dirty="0">
              <a:solidFill>
                <a:srgbClr val="000000"/>
              </a:solidFill>
              <a:latin typeface="Arial" panose="020B0604020202020204" pitchFamily="34" charset="0"/>
              <a:cs typeface="Arial" panose="020B0604020202020204" pitchFamily="34" charset="0"/>
            </a:endParaRPr>
          </a:p>
          <a:p>
            <a:pPr marL="214313" lvl="1" indent="-214313">
              <a:buFont typeface="Wingdings" panose="05000000000000000000" pitchFamily="2" charset="2"/>
              <a:buChar char="ü"/>
              <a:defRPr/>
            </a:pPr>
            <a:r>
              <a:rPr lang="it-IT" sz="1200" b="1" dirty="0">
                <a:solidFill>
                  <a:srgbClr val="000000"/>
                </a:solidFill>
                <a:latin typeface="Arial" panose="020B0604020202020204" pitchFamily="34" charset="0"/>
                <a:cs typeface="Arial" panose="020B0604020202020204" pitchFamily="34" charset="0"/>
              </a:rPr>
              <a:t>l</a:t>
            </a:r>
            <a:r>
              <a:rPr lang="it-IT" sz="1200" b="1" dirty="0" smtClean="0">
                <a:solidFill>
                  <a:srgbClr val="000000"/>
                </a:solidFill>
                <a:latin typeface="Arial" panose="020B0604020202020204" pitchFamily="34" charset="0"/>
                <a:cs typeface="Arial" panose="020B0604020202020204" pitchFamily="34" charset="0"/>
              </a:rPr>
              <a:t>’esperienza </a:t>
            </a:r>
            <a:r>
              <a:rPr lang="it-IT" sz="1200" b="1" dirty="0">
                <a:solidFill>
                  <a:srgbClr val="000000"/>
                </a:solidFill>
                <a:latin typeface="Arial" panose="020B0604020202020204" pitchFamily="34" charset="0"/>
                <a:cs typeface="Arial" panose="020B0604020202020204" pitchFamily="34" charset="0"/>
              </a:rPr>
              <a:t>di minacce/intimidazioni per finalità di </a:t>
            </a:r>
            <a:r>
              <a:rPr lang="it-IT" sz="1200" b="1" dirty="0" smtClean="0">
                <a:solidFill>
                  <a:srgbClr val="000000"/>
                </a:solidFill>
                <a:latin typeface="Arial" panose="020B0604020202020204" pitchFamily="34" charset="0"/>
                <a:cs typeface="Arial" panose="020B0604020202020204" pitchFamily="34" charset="0"/>
              </a:rPr>
              <a:t>estorsione</a:t>
            </a:r>
            <a:r>
              <a:rPr lang="it-IT" sz="1200" dirty="0" smtClean="0">
                <a:solidFill>
                  <a:srgbClr val="000000"/>
                </a:solidFill>
                <a:latin typeface="Arial" panose="020B0604020202020204" pitchFamily="34" charset="0"/>
                <a:cs typeface="Arial" panose="020B0604020202020204" pitchFamily="34" charset="0"/>
              </a:rPr>
              <a:t>, </a:t>
            </a:r>
            <a:r>
              <a:rPr lang="it-IT" sz="1200" dirty="0">
                <a:solidFill>
                  <a:srgbClr val="000000"/>
                </a:solidFill>
                <a:latin typeface="Arial" panose="020B0604020202020204" pitchFamily="34" charset="0"/>
                <a:cs typeface="Arial" panose="020B0604020202020204" pitchFamily="34" charset="0"/>
              </a:rPr>
              <a:t>indiretta e diretta</a:t>
            </a:r>
          </a:p>
          <a:p>
            <a:pPr marL="214313" lvl="1" indent="-214313">
              <a:buFont typeface="Wingdings" panose="05000000000000000000" pitchFamily="2" charset="2"/>
              <a:buChar char="ü"/>
              <a:defRPr/>
            </a:pPr>
            <a:r>
              <a:rPr lang="it-IT" sz="1200" b="1" dirty="0">
                <a:solidFill>
                  <a:srgbClr val="000000"/>
                </a:solidFill>
                <a:latin typeface="Arial" panose="020B0604020202020204" pitchFamily="34" charset="0"/>
                <a:cs typeface="Arial" panose="020B0604020202020204" pitchFamily="34" charset="0"/>
              </a:rPr>
              <a:t>l</a:t>
            </a:r>
            <a:r>
              <a:rPr lang="it-IT" sz="1200" b="1" dirty="0" smtClean="0">
                <a:solidFill>
                  <a:srgbClr val="000000"/>
                </a:solidFill>
                <a:latin typeface="Arial" panose="020B0604020202020204" pitchFamily="34" charset="0"/>
                <a:cs typeface="Arial" panose="020B0604020202020204" pitchFamily="34" charset="0"/>
              </a:rPr>
              <a:t>a </a:t>
            </a:r>
            <a:r>
              <a:rPr lang="it-IT" sz="1200" b="1" dirty="0">
                <a:solidFill>
                  <a:srgbClr val="000000"/>
                </a:solidFill>
                <a:latin typeface="Arial" panose="020B0604020202020204" pitchFamily="34" charset="0"/>
                <a:cs typeface="Arial" panose="020B0604020202020204" pitchFamily="34" charset="0"/>
              </a:rPr>
              <a:t>natura delle minacce/intimidazioni  </a:t>
            </a:r>
          </a:p>
          <a:p>
            <a:pPr marL="214313" lvl="1" indent="-214313">
              <a:buFont typeface="Wingdings" panose="05000000000000000000" pitchFamily="2" charset="2"/>
              <a:buChar char="ü"/>
              <a:defRPr/>
            </a:pPr>
            <a:r>
              <a:rPr lang="it-IT" sz="1200" b="1" dirty="0">
                <a:solidFill>
                  <a:srgbClr val="000000"/>
                </a:solidFill>
                <a:latin typeface="Arial" panose="020B0604020202020204" pitchFamily="34" charset="0"/>
                <a:cs typeface="Arial" panose="020B0604020202020204" pitchFamily="34" charset="0"/>
              </a:rPr>
              <a:t>l</a:t>
            </a:r>
            <a:r>
              <a:rPr lang="it-IT" sz="1200" b="1" dirty="0" smtClean="0">
                <a:solidFill>
                  <a:srgbClr val="000000"/>
                </a:solidFill>
                <a:latin typeface="Arial" panose="020B0604020202020204" pitchFamily="34" charset="0"/>
                <a:cs typeface="Arial" panose="020B0604020202020204" pitchFamily="34" charset="0"/>
              </a:rPr>
              <a:t>e </a:t>
            </a:r>
            <a:r>
              <a:rPr lang="it-IT" sz="1200" b="1" dirty="0">
                <a:solidFill>
                  <a:srgbClr val="000000"/>
                </a:solidFill>
                <a:latin typeface="Arial" panose="020B0604020202020204" pitchFamily="34" charset="0"/>
                <a:cs typeface="Arial" panose="020B0604020202020204" pitchFamily="34" charset="0"/>
              </a:rPr>
              <a:t>risposte alle richieste estorsive</a:t>
            </a:r>
          </a:p>
          <a:p>
            <a:pPr marL="214313" indent="-214313">
              <a:buFont typeface="Wingdings" panose="05000000000000000000" pitchFamily="2" charset="2"/>
              <a:buChar char="ü"/>
              <a:defRPr/>
            </a:pPr>
            <a:r>
              <a:rPr sz="1200" b="1" dirty="0">
                <a:solidFill>
                  <a:srgbClr val="000000"/>
                </a:solidFill>
                <a:latin typeface="Arial" panose="020B0604020202020204" pitchFamily="34" charset="0"/>
                <a:cs typeface="Arial" panose="020B0604020202020204" pitchFamily="34" charset="0"/>
              </a:rPr>
              <a:t>l</a:t>
            </a:r>
            <a:r>
              <a:rPr sz="1200" b="1" dirty="0" smtClean="0">
                <a:solidFill>
                  <a:srgbClr val="000000"/>
                </a:solidFill>
                <a:latin typeface="Arial" panose="020B0604020202020204" pitchFamily="34" charset="0"/>
                <a:cs typeface="Arial" panose="020B0604020202020204" pitchFamily="34" charset="0"/>
              </a:rPr>
              <a:t>e </a:t>
            </a:r>
            <a:r>
              <a:rPr sz="1200" b="1" dirty="0">
                <a:solidFill>
                  <a:srgbClr val="000000"/>
                </a:solidFill>
                <a:latin typeface="Arial" panose="020B0604020202020204" pitchFamily="34" charset="0"/>
                <a:cs typeface="Arial" panose="020B0604020202020204" pitchFamily="34" charset="0"/>
              </a:rPr>
              <a:t>misure </a:t>
            </a:r>
            <a:r>
              <a:rPr sz="1200" b="1" dirty="0" smtClean="0">
                <a:solidFill>
                  <a:srgbClr val="000000"/>
                </a:solidFill>
                <a:latin typeface="Arial" panose="020B0604020202020204" pitchFamily="34" charset="0"/>
                <a:cs typeface="Arial" panose="020B0604020202020204" pitchFamily="34" charset="0"/>
              </a:rPr>
              <a:t>di prevenzione e tutela adottate</a:t>
            </a:r>
            <a:endParaRPr sz="1200" b="1" dirty="0">
              <a:solidFill>
                <a:srgbClr val="000000"/>
              </a:solidFill>
              <a:latin typeface="Arial" panose="020B0604020202020204" pitchFamily="34" charset="0"/>
              <a:cs typeface="Arial" panose="020B0604020202020204" pitchFamily="34" charset="0"/>
            </a:endParaRPr>
          </a:p>
          <a:p>
            <a:pPr marL="214313" indent="-214313">
              <a:buFont typeface="Wingdings" panose="05000000000000000000" pitchFamily="2" charset="2"/>
              <a:buChar char="ü"/>
              <a:defRPr/>
            </a:pPr>
            <a:r>
              <a:rPr sz="1200" b="1" dirty="0">
                <a:solidFill>
                  <a:srgbClr val="000000"/>
                </a:solidFill>
                <a:latin typeface="Arial" panose="020B0604020202020204" pitchFamily="34" charset="0"/>
                <a:cs typeface="Arial" panose="020B0604020202020204" pitchFamily="34" charset="0"/>
              </a:rPr>
              <a:t>l</a:t>
            </a:r>
            <a:r>
              <a:rPr sz="1200" b="1" dirty="0" smtClean="0">
                <a:solidFill>
                  <a:srgbClr val="000000"/>
                </a:solidFill>
                <a:latin typeface="Arial" panose="020B0604020202020204" pitchFamily="34" charset="0"/>
                <a:cs typeface="Arial" panose="020B0604020202020204" pitchFamily="34" charset="0"/>
              </a:rPr>
              <a:t>e </a:t>
            </a:r>
            <a:r>
              <a:rPr sz="1200" b="1" dirty="0">
                <a:solidFill>
                  <a:srgbClr val="000000"/>
                </a:solidFill>
                <a:latin typeface="Arial" panose="020B0604020202020204" pitchFamily="34" charset="0"/>
                <a:cs typeface="Arial" panose="020B0604020202020204" pitchFamily="34" charset="0"/>
              </a:rPr>
              <a:t>iniziative ritenute più efficaci per la sicurezza delle </a:t>
            </a:r>
            <a:r>
              <a:rPr sz="1200" b="1" dirty="0" smtClean="0">
                <a:solidFill>
                  <a:srgbClr val="000000"/>
                </a:solidFill>
                <a:latin typeface="Arial" panose="020B0604020202020204" pitchFamily="34" charset="0"/>
                <a:cs typeface="Arial" panose="020B0604020202020204" pitchFamily="34" charset="0"/>
              </a:rPr>
              <a:t>imprese</a:t>
            </a:r>
          </a:p>
          <a:p>
            <a:pPr marL="214313" indent="-214313">
              <a:buFont typeface="Wingdings" panose="05000000000000000000" pitchFamily="2" charset="2"/>
              <a:buChar char="ü"/>
              <a:defRPr/>
            </a:pPr>
            <a:r>
              <a:rPr lang="it-IT" sz="1200" b="1" dirty="0" smtClean="0">
                <a:solidFill>
                  <a:srgbClr val="000000"/>
                </a:solidFill>
                <a:latin typeface="Arial" panose="020B0604020202020204" pitchFamily="34" charset="0"/>
                <a:cs typeface="Arial" panose="020B0604020202020204" pitchFamily="34" charset="0"/>
              </a:rPr>
              <a:t>le percezioni sulle leggi che contrastano i fenomeni criminali</a:t>
            </a:r>
            <a:endParaRPr sz="1200" dirty="0">
              <a:solidFill>
                <a:srgbClr val="000000"/>
              </a:solidFill>
              <a:latin typeface="Arial" panose="020B0604020202020204" pitchFamily="34" charset="0"/>
              <a:cs typeface="Arial" panose="020B0604020202020204" pitchFamily="34" charset="0"/>
            </a:endParaRPr>
          </a:p>
          <a:p>
            <a:pPr marL="214313" indent="-214313">
              <a:buFont typeface="Wingdings" panose="05000000000000000000" pitchFamily="2" charset="2"/>
              <a:buChar char="ü"/>
              <a:defRPr/>
            </a:pPr>
            <a:r>
              <a:rPr sz="1200" b="1" dirty="0">
                <a:solidFill>
                  <a:srgbClr val="000000"/>
                </a:solidFill>
                <a:latin typeface="Arial" panose="020B0604020202020204" pitchFamily="34" charset="0"/>
                <a:cs typeface="Arial" panose="020B0604020202020204" pitchFamily="34" charset="0"/>
              </a:rPr>
              <a:t>l</a:t>
            </a:r>
            <a:r>
              <a:rPr sz="1200" b="1" dirty="0" smtClean="0">
                <a:solidFill>
                  <a:srgbClr val="000000"/>
                </a:solidFill>
                <a:latin typeface="Arial" panose="020B0604020202020204" pitchFamily="34" charset="0"/>
                <a:cs typeface="Arial" panose="020B0604020202020204" pitchFamily="34" charset="0"/>
              </a:rPr>
              <a:t>'esperienza di taccheggio.</a:t>
            </a:r>
            <a:endParaRPr sz="1200" b="1" dirty="0">
              <a:solidFill>
                <a:srgbClr val="000000"/>
              </a:solidFill>
              <a:latin typeface="Arial" panose="020B0604020202020204" pitchFamily="34" charset="0"/>
              <a:cs typeface="Arial" panose="020B0604020202020204" pitchFamily="34" charset="0"/>
            </a:endParaRPr>
          </a:p>
          <a:p>
            <a:pPr>
              <a:spcBef>
                <a:spcPts val="1800"/>
              </a:spcBef>
              <a:defRPr/>
            </a:pPr>
            <a:r>
              <a:rPr lang="it-IT" sz="1200" dirty="0" smtClean="0">
                <a:latin typeface="Arial" panose="020B0604020202020204" pitchFamily="34" charset="0"/>
                <a:cs typeface="Arial" panose="020B0604020202020204" pitchFamily="34" charset="0"/>
              </a:rPr>
              <a:t>All’indagine</a:t>
            </a:r>
            <a:r>
              <a:rPr lang="it-IT" sz="1200" dirty="0">
                <a:latin typeface="Arial" panose="020B0604020202020204" pitchFamily="34" charset="0"/>
                <a:cs typeface="Arial" panose="020B0604020202020204" pitchFamily="34" charset="0"/>
              </a:rPr>
              <a:t>, che è stata realizzata dal </a:t>
            </a:r>
            <a:r>
              <a:rPr lang="it-IT" sz="1200" dirty="0" smtClean="0">
                <a:latin typeface="Arial" panose="020B0604020202020204" pitchFamily="34" charset="0"/>
                <a:cs typeface="Arial" panose="020B0604020202020204" pitchFamily="34" charset="0"/>
              </a:rPr>
              <a:t>24 </a:t>
            </a:r>
            <a:r>
              <a:rPr lang="it-IT" sz="1200" dirty="0">
                <a:latin typeface="Arial" panose="020B0604020202020204" pitchFamily="34" charset="0"/>
                <a:cs typeface="Arial" panose="020B0604020202020204" pitchFamily="34" charset="0"/>
              </a:rPr>
              <a:t>settembre a fine ottobre, hanno </a:t>
            </a:r>
            <a:r>
              <a:rPr lang="it-IT" sz="1200">
                <a:latin typeface="Arial" panose="020B0604020202020204" pitchFamily="34" charset="0"/>
                <a:cs typeface="Arial" panose="020B0604020202020204" pitchFamily="34" charset="0"/>
              </a:rPr>
              <a:t>partecipato </a:t>
            </a:r>
            <a:r>
              <a:rPr lang="it-IT" sz="1200">
                <a:latin typeface="Arial" panose="020B0604020202020204" pitchFamily="34" charset="0"/>
                <a:cs typeface="Arial" panose="020B0604020202020204" pitchFamily="34" charset="0"/>
              </a:rPr>
              <a:t>oltre 4.600 imprese.</a:t>
            </a:r>
            <a:endParaRPr lang="it-IT" sz="1200" dirty="0">
              <a:latin typeface="Arial" panose="020B0604020202020204" pitchFamily="34" charset="0"/>
              <a:cs typeface="Arial" panose="020B0604020202020204" pitchFamily="34" charset="0"/>
            </a:endParaRPr>
          </a:p>
          <a:p>
            <a:pPr>
              <a:defRPr/>
            </a:pPr>
            <a:r>
              <a:rPr lang="it-IT" sz="1200" dirty="0" smtClean="0">
                <a:latin typeface="Arial" panose="020B0604020202020204" pitchFamily="34" charset="0"/>
                <a:cs typeface="Arial" panose="020B0604020202020204" pitchFamily="34" charset="0"/>
              </a:rPr>
              <a:t>In questo documento  vengono illustrati i principali risultati dell’indagine, a livello nazionale e con riferimento alla </a:t>
            </a:r>
            <a:r>
              <a:rPr lang="it-IT" sz="1200" b="1" dirty="0" smtClean="0">
                <a:latin typeface="Arial" panose="020B0604020202020204" pitchFamily="34" charset="0"/>
                <a:cs typeface="Arial" panose="020B0604020202020204" pitchFamily="34" charset="0"/>
              </a:rPr>
              <a:t>Sardegna </a:t>
            </a:r>
            <a:r>
              <a:rPr lang="it-IT" sz="1200" dirty="0" smtClean="0">
                <a:latin typeface="Arial" panose="020B0604020202020204" pitchFamily="34" charset="0"/>
                <a:cs typeface="Arial" panose="020B0604020202020204" pitchFamily="34" charset="0"/>
              </a:rPr>
              <a:t>in particolare.</a:t>
            </a:r>
          </a:p>
        </p:txBody>
      </p:sp>
    </p:spTree>
    <p:extLst>
      <p:ext uri="{BB962C8B-B14F-4D97-AF65-F5344CB8AC3E}">
        <p14:creationId xmlns:p14="http://schemas.microsoft.com/office/powerpoint/2010/main" val="3839384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86"/>
          <p:cNvSpPr>
            <a:spLocks noChangeArrowheads="1"/>
          </p:cNvSpPr>
          <p:nvPr/>
        </p:nvSpPr>
        <p:spPr bwMode="gray">
          <a:xfrm>
            <a:off x="7002066" y="5002610"/>
            <a:ext cx="917972" cy="8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Insight screen" panose="02010605030100020000" pitchFamily="2" charset="0"/>
              </a:defRPr>
            </a:lvl1pPr>
            <a:lvl2pPr marL="742950" indent="-285750">
              <a:defRPr>
                <a:solidFill>
                  <a:schemeClr val="tx1"/>
                </a:solidFill>
                <a:latin typeface="Insight screen" panose="02010605030100020000" pitchFamily="2" charset="0"/>
              </a:defRPr>
            </a:lvl2pPr>
            <a:lvl3pPr marL="1143000" indent="-228600">
              <a:defRPr>
                <a:solidFill>
                  <a:schemeClr val="tx1"/>
                </a:solidFill>
                <a:latin typeface="Insight screen" panose="02010605030100020000" pitchFamily="2" charset="0"/>
              </a:defRPr>
            </a:lvl3pPr>
            <a:lvl4pPr marL="1600200" indent="-228600">
              <a:defRPr>
                <a:solidFill>
                  <a:schemeClr val="tx1"/>
                </a:solidFill>
                <a:latin typeface="Insight screen" panose="02010605030100020000" pitchFamily="2" charset="0"/>
              </a:defRPr>
            </a:lvl4pPr>
            <a:lvl5pPr marL="2057400" indent="-228600">
              <a:defRPr>
                <a:solidFill>
                  <a:schemeClr val="tx1"/>
                </a:solidFill>
                <a:latin typeface="Insight screen" panose="02010605030100020000" pitchFamily="2" charset="0"/>
              </a:defRPr>
            </a:lvl5pPr>
            <a:lvl6pPr marL="2514600" indent="-228600" fontAlgn="base">
              <a:spcBef>
                <a:spcPct val="0"/>
              </a:spcBef>
              <a:spcAft>
                <a:spcPct val="0"/>
              </a:spcAft>
              <a:defRPr>
                <a:solidFill>
                  <a:schemeClr val="tx1"/>
                </a:solidFill>
                <a:latin typeface="Insight screen" panose="02010605030100020000" pitchFamily="2" charset="0"/>
              </a:defRPr>
            </a:lvl6pPr>
            <a:lvl7pPr marL="2971800" indent="-228600" fontAlgn="base">
              <a:spcBef>
                <a:spcPct val="0"/>
              </a:spcBef>
              <a:spcAft>
                <a:spcPct val="0"/>
              </a:spcAft>
              <a:defRPr>
                <a:solidFill>
                  <a:schemeClr val="tx1"/>
                </a:solidFill>
                <a:latin typeface="Insight screen" panose="02010605030100020000" pitchFamily="2" charset="0"/>
              </a:defRPr>
            </a:lvl7pPr>
            <a:lvl8pPr marL="3429000" indent="-228600" fontAlgn="base">
              <a:spcBef>
                <a:spcPct val="0"/>
              </a:spcBef>
              <a:spcAft>
                <a:spcPct val="0"/>
              </a:spcAft>
              <a:defRPr>
                <a:solidFill>
                  <a:schemeClr val="tx1"/>
                </a:solidFill>
                <a:latin typeface="Insight screen" panose="02010605030100020000" pitchFamily="2" charset="0"/>
              </a:defRPr>
            </a:lvl8pPr>
            <a:lvl9pPr marL="3886200" indent="-228600" fontAlgn="base">
              <a:spcBef>
                <a:spcPct val="0"/>
              </a:spcBef>
              <a:spcAft>
                <a:spcPct val="0"/>
              </a:spcAft>
              <a:defRPr>
                <a:solidFill>
                  <a:schemeClr val="tx1"/>
                </a:solidFill>
                <a:latin typeface="Insight screen" panose="02010605030100020000" pitchFamily="2" charset="0"/>
              </a:defRPr>
            </a:lvl9pPr>
          </a:lstStyle>
          <a:p>
            <a:pPr algn="r" eaLnBrk="1" hangingPunct="1"/>
            <a:r>
              <a:rPr lang="en-US" altLang="it-IT" sz="600">
                <a:solidFill>
                  <a:schemeClr val="bg1"/>
                </a:solidFill>
                <a:latin typeface="Arial" panose="020B0604020202020204" pitchFamily="34" charset="0"/>
                <a:cs typeface="Arial" panose="020B0604020202020204" pitchFamily="34" charset="0"/>
              </a:rPr>
              <a:t>10</a:t>
            </a:r>
          </a:p>
        </p:txBody>
      </p:sp>
      <p:sp>
        <p:nvSpPr>
          <p:cNvPr id="12" name="Rechteck 67"/>
          <p:cNvSpPr>
            <a:spLocks noChangeArrowheads="1"/>
          </p:cNvSpPr>
          <p:nvPr/>
        </p:nvSpPr>
        <p:spPr bwMode="gray">
          <a:xfrm>
            <a:off x="0" y="1654290"/>
            <a:ext cx="9144000" cy="1836510"/>
          </a:xfrm>
          <a:prstGeom prst="rect">
            <a:avLst/>
          </a:prstGeom>
          <a:gradFill rotWithShape="0">
            <a:gsLst>
              <a:gs pos="0">
                <a:srgbClr val="E31B19"/>
              </a:gs>
              <a:gs pos="2000">
                <a:srgbClr val="E31B19"/>
              </a:gs>
              <a:gs pos="100000">
                <a:srgbClr val="F9B200"/>
              </a:gs>
            </a:gsLst>
            <a:lin ang="0"/>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243075" tIns="0" rIns="243075" bIns="0" anchor="ctr"/>
          <a:lstStyle/>
          <a:p>
            <a:pPr eaLnBrk="1" fontAlgn="auto" hangingPunct="1">
              <a:spcAft>
                <a:spcPts val="0"/>
              </a:spcAft>
              <a:defRPr/>
            </a:pPr>
            <a:r>
              <a:rPr lang="it-IT" sz="2400" noProof="1" smtClean="0">
                <a:solidFill>
                  <a:schemeClr val="bg1"/>
                </a:solidFill>
                <a:latin typeface="Arial" panose="020B0604020202020204" pitchFamily="34" charset="0"/>
                <a:cs typeface="Arial" panose="020B0604020202020204" pitchFamily="34" charset="0"/>
              </a:rPr>
              <a:t>I risultati della ricerca</a:t>
            </a:r>
            <a:endParaRPr lang="it-IT" sz="2400" noProof="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6118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p:cNvSpPr>
          <p:nvPr/>
        </p:nvSpPr>
        <p:spPr bwMode="auto">
          <a:xfrm>
            <a:off x="181265" y="-19744"/>
            <a:ext cx="7488510" cy="337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ts val="600"/>
              </a:spcBef>
              <a:buFont typeface="Arial" panose="020B0604020202020204" pitchFamily="34" charset="0"/>
              <a:defRPr>
                <a:solidFill>
                  <a:schemeClr val="tx2"/>
                </a:solidFill>
                <a:latin typeface="Arial" panose="020B0604020202020204" pitchFamily="34" charset="0"/>
              </a:defRPr>
            </a:lvl1pPr>
            <a:lvl2pPr marL="1588" indent="-1588">
              <a:spcBef>
                <a:spcPts val="600"/>
              </a:spcBef>
              <a:buFont typeface="Arial" panose="020B0604020202020204" pitchFamily="34" charset="0"/>
              <a:defRPr sz="1600">
                <a:solidFill>
                  <a:schemeClr val="tx1"/>
                </a:solidFill>
                <a:latin typeface="Arial" panose="020B0604020202020204" pitchFamily="34" charset="0"/>
              </a:defRPr>
            </a:lvl2pPr>
            <a:lvl3pPr marL="180975" indent="-177800">
              <a:spcBef>
                <a:spcPts val="300"/>
              </a:spcBef>
              <a:buFont typeface="Arial" panose="020B0604020202020204" pitchFamily="34" charset="0"/>
              <a:buChar char="•"/>
              <a:defRPr sz="1600">
                <a:solidFill>
                  <a:schemeClr val="tx1"/>
                </a:solidFill>
                <a:latin typeface="Arial" panose="020B0604020202020204" pitchFamily="34" charset="0"/>
              </a:defRPr>
            </a:lvl3pPr>
            <a:lvl4pPr marL="360363" indent="-177800">
              <a:spcBef>
                <a:spcPts val="300"/>
              </a:spcBef>
              <a:buFont typeface="Arial" panose="020B0604020202020204" pitchFamily="34" charset="0"/>
              <a:buChar char="•"/>
              <a:defRPr sz="1600">
                <a:solidFill>
                  <a:schemeClr val="tx1"/>
                </a:solidFill>
                <a:latin typeface="Arial" panose="020B0604020202020204" pitchFamily="34" charset="0"/>
              </a:defRPr>
            </a:lvl4pPr>
            <a:lvl5pPr marL="539750" indent="-177800">
              <a:spcBef>
                <a:spcPts val="300"/>
              </a:spcBef>
              <a:buFont typeface="Arial" panose="020B0604020202020204" pitchFamily="34" charset="0"/>
              <a:buChar char="•"/>
              <a:defRPr sz="1600">
                <a:solidFill>
                  <a:schemeClr val="tx1"/>
                </a:solidFill>
                <a:latin typeface="Arial" panose="020B0604020202020204" pitchFamily="34" charset="0"/>
              </a:defRPr>
            </a:lvl5pPr>
            <a:lvl6pPr marL="9969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14541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19113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23685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FontTx/>
              <a:buNone/>
            </a:pPr>
            <a:r>
              <a:rPr lang="it-IT" altLang="it-IT" sz="1600" dirty="0" smtClean="0">
                <a:cs typeface="Arial" panose="020B0604020202020204" pitchFamily="34" charset="0"/>
              </a:rPr>
              <a:t>Il confronto tra i risultati nazionali e regionali </a:t>
            </a:r>
          </a:p>
        </p:txBody>
      </p:sp>
      <p:graphicFrame>
        <p:nvGraphicFramePr>
          <p:cNvPr id="4" name="Tabella 3"/>
          <p:cNvGraphicFramePr>
            <a:graphicFrameLocks noGrp="1"/>
          </p:cNvGraphicFramePr>
          <p:nvPr>
            <p:extLst>
              <p:ext uri="{D42A27DB-BD31-4B8C-83A1-F6EECF244321}">
                <p14:modId xmlns:p14="http://schemas.microsoft.com/office/powerpoint/2010/main" val="2187685462"/>
              </p:ext>
            </p:extLst>
          </p:nvPr>
        </p:nvGraphicFramePr>
        <p:xfrm>
          <a:off x="467544" y="772344"/>
          <a:ext cx="7402490" cy="4198214"/>
        </p:xfrm>
        <a:graphic>
          <a:graphicData uri="http://schemas.openxmlformats.org/drawingml/2006/table">
            <a:tbl>
              <a:tblPr>
                <a:effectLst/>
                <a:tableStyleId>{5C22544A-7EE6-4342-B048-85BDC9FD1C3A}</a:tableStyleId>
              </a:tblPr>
              <a:tblGrid>
                <a:gridCol w="2358553">
                  <a:extLst>
                    <a:ext uri="{9D8B030D-6E8A-4147-A177-3AD203B41FA5}">
                      <a16:colId xmlns="" xmlns:a16="http://schemas.microsoft.com/office/drawing/2014/main" val="20000"/>
                    </a:ext>
                  </a:extLst>
                </a:gridCol>
                <a:gridCol w="152523">
                  <a:extLst>
                    <a:ext uri="{9D8B030D-6E8A-4147-A177-3AD203B41FA5}">
                      <a16:colId xmlns="" xmlns:a16="http://schemas.microsoft.com/office/drawing/2014/main" val="2886144965"/>
                    </a:ext>
                  </a:extLst>
                </a:gridCol>
                <a:gridCol w="2643391">
                  <a:extLst>
                    <a:ext uri="{9D8B030D-6E8A-4147-A177-3AD203B41FA5}">
                      <a16:colId xmlns="" xmlns:a16="http://schemas.microsoft.com/office/drawing/2014/main" val="20001"/>
                    </a:ext>
                  </a:extLst>
                </a:gridCol>
                <a:gridCol w="115244">
                  <a:extLst>
                    <a:ext uri="{9D8B030D-6E8A-4147-A177-3AD203B41FA5}">
                      <a16:colId xmlns="" xmlns:a16="http://schemas.microsoft.com/office/drawing/2014/main" val="255440987"/>
                    </a:ext>
                  </a:extLst>
                </a:gridCol>
                <a:gridCol w="1008000">
                  <a:extLst>
                    <a:ext uri="{9D8B030D-6E8A-4147-A177-3AD203B41FA5}">
                      <a16:colId xmlns="" xmlns:a16="http://schemas.microsoft.com/office/drawing/2014/main" val="20002"/>
                    </a:ext>
                  </a:extLst>
                </a:gridCol>
                <a:gridCol w="116779">
                  <a:extLst>
                    <a:ext uri="{9D8B030D-6E8A-4147-A177-3AD203B41FA5}">
                      <a16:colId xmlns="" xmlns:a16="http://schemas.microsoft.com/office/drawing/2014/main" val="3625968359"/>
                    </a:ext>
                  </a:extLst>
                </a:gridCol>
                <a:gridCol w="1008000">
                  <a:extLst>
                    <a:ext uri="{9D8B030D-6E8A-4147-A177-3AD203B41FA5}">
                      <a16:colId xmlns="" xmlns:a16="http://schemas.microsoft.com/office/drawing/2014/main" val="20003"/>
                    </a:ext>
                  </a:extLst>
                </a:gridCol>
              </a:tblGrid>
              <a:tr h="374400">
                <a:tc>
                  <a:txBody>
                    <a:bodyPr/>
                    <a:lstStyle/>
                    <a:p>
                      <a:pPr algn="ctr" fontAlgn="b"/>
                      <a:endParaRPr lang="it-IT" sz="1100" b="1" u="none" strike="noStrike" kern="1200" dirty="0">
                        <a:solidFill>
                          <a:srgbClr val="E95E0F"/>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100" b="1" u="none" strike="noStrike" kern="1200" dirty="0">
                        <a:solidFill>
                          <a:srgbClr val="E95E0F"/>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100" b="1" u="none" strike="noStrike" kern="1200" dirty="0">
                        <a:solidFill>
                          <a:srgbClr val="E95E0F"/>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it-IT" sz="1200" b="1" u="none" strike="noStrike" kern="1200" dirty="0">
                        <a:solidFill>
                          <a:srgbClr val="E95E0F"/>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it-IT" sz="1200" b="1" u="none" strike="noStrike" kern="1200" dirty="0" smtClean="0">
                          <a:solidFill>
                            <a:schemeClr val="tx1"/>
                          </a:solidFill>
                          <a:effectLst/>
                          <a:latin typeface="Arial" panose="020B0604020202020204" pitchFamily="34" charset="0"/>
                          <a:ea typeface="+mn-ea"/>
                          <a:cs typeface="Arial" panose="020B0604020202020204" pitchFamily="34" charset="0"/>
                        </a:rPr>
                        <a:t>Italia</a:t>
                      </a:r>
                      <a:endParaRPr lang="it-IT" sz="1200" b="1" u="none" strike="noStrike" kern="1200" dirty="0">
                        <a:solidFill>
                          <a:srgbClr val="E95E0F"/>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it-IT" sz="1200" b="1" u="none" strike="noStrike" kern="1200" dirty="0">
                        <a:solidFill>
                          <a:srgbClr val="E95E0F"/>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it-IT" sz="1200" b="1" u="none" strike="noStrike" kern="1200" dirty="0" smtClean="0">
                          <a:solidFill>
                            <a:schemeClr val="bg1"/>
                          </a:solidFill>
                          <a:effectLst/>
                          <a:latin typeface="Arial" panose="020B0604020202020204" pitchFamily="34" charset="0"/>
                          <a:ea typeface="+mn-ea"/>
                          <a:cs typeface="Arial" panose="020B0604020202020204" pitchFamily="34" charset="0"/>
                        </a:rPr>
                        <a:t>Sardegna</a:t>
                      </a:r>
                      <a:endParaRPr lang="it-IT" sz="1200" b="1" u="none" strike="noStrike" kern="1200" dirty="0">
                        <a:solidFill>
                          <a:schemeClr val="bg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solidFill>
                        <a:srgbClr val="E95E0F"/>
                      </a:solidFill>
                      <a:prstDash val="solid"/>
                      <a:round/>
                      <a:headEnd type="none" w="med" len="med"/>
                      <a:tailEnd type="none" w="med" len="med"/>
                    </a:lnR>
                    <a:lnT w="3175" cap="flat" cmpd="sng" algn="ctr">
                      <a:solidFill>
                        <a:srgbClr val="E95E0F"/>
                      </a:solidFill>
                      <a:prstDash val="solid"/>
                      <a:round/>
                      <a:headEnd type="none" w="med" len="med"/>
                      <a:tailEnd type="none" w="med" len="med"/>
                    </a:lnT>
                    <a:lnB w="3175" cap="flat" cmpd="sng" algn="ctr">
                      <a:solidFill>
                        <a:srgbClr val="E95E0F"/>
                      </a:solidFill>
                      <a:prstDash val="solid"/>
                      <a:round/>
                      <a:headEnd type="none" w="med" len="med"/>
                      <a:tailEnd type="none" w="med" len="med"/>
                    </a:lnB>
                    <a:lnTlToBr w="12700" cmpd="sng">
                      <a:noFill/>
                      <a:prstDash val="solid"/>
                    </a:lnTlToBr>
                    <a:lnBlToTr w="12700" cmpd="sng">
                      <a:noFill/>
                      <a:prstDash val="solid"/>
                    </a:lnBlToTr>
                    <a:solidFill>
                      <a:srgbClr val="E95E0F"/>
                    </a:solidFill>
                  </a:tcPr>
                </a:tc>
                <a:extLst>
                  <a:ext uri="{0D108BD9-81ED-4DB2-BD59-A6C34878D82A}">
                    <a16:rowId xmlns="" xmlns:a16="http://schemas.microsoft.com/office/drawing/2014/main" val="10000"/>
                  </a:ext>
                </a:extLst>
              </a:tr>
              <a:tr h="167165">
                <a:tc>
                  <a:txBody>
                    <a:bodyPr/>
                    <a:lstStyle/>
                    <a:p>
                      <a:pPr algn="ctr" fontAlgn="b"/>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it-IT" sz="1100" b="1"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it-IT" sz="1100" b="1" u="none" strike="noStrike" kern="1200" dirty="0" smtClean="0">
                          <a:solidFill>
                            <a:schemeClr val="dk1"/>
                          </a:solidFill>
                          <a:effectLst/>
                          <a:latin typeface="Arial" panose="020B0604020202020204" pitchFamily="34" charset="0"/>
                          <a:ea typeface="+mn-ea"/>
                          <a:cs typeface="Arial" panose="020B0604020202020204" pitchFamily="34" charset="0"/>
                        </a:rPr>
                        <a:t>%</a:t>
                      </a:r>
                      <a:endParaRPr lang="it-IT" sz="1100" b="1"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it-IT" sz="1100" b="1"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it-IT" sz="1100" u="none" strike="noStrike" kern="1200" dirty="0" smtClean="0">
                          <a:solidFill>
                            <a:schemeClr val="dk1"/>
                          </a:solidFill>
                          <a:effectLst/>
                          <a:latin typeface="Arial" panose="020B0604020202020204" pitchFamily="34" charset="0"/>
                          <a:ea typeface="+mn-ea"/>
                          <a:cs typeface="Arial" panose="020B0604020202020204" pitchFamily="34" charset="0"/>
                        </a:rPr>
                        <a:t>%</a:t>
                      </a:r>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E95E0F"/>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167165">
                <a:tc>
                  <a:txBody>
                    <a:bodyPr/>
                    <a:lstStyle/>
                    <a:p>
                      <a:pPr algn="l" fontAlgn="b"/>
                      <a:r>
                        <a:rPr lang="it-IT" sz="1100" b="0" u="none" strike="noStrike" kern="1200" dirty="0" smtClean="0">
                          <a:solidFill>
                            <a:srgbClr val="E95E0F"/>
                          </a:solidFill>
                          <a:effectLst/>
                          <a:latin typeface="Arial" panose="020B0604020202020204" pitchFamily="34" charset="0"/>
                          <a:ea typeface="+mn-ea"/>
                          <a:cs typeface="Arial" panose="020B0604020202020204" pitchFamily="34" charset="0"/>
                        </a:rPr>
                        <a:t>Percezione </a:t>
                      </a:r>
                      <a:r>
                        <a:rPr lang="it-IT" sz="1100" b="0" u="none" strike="noStrike" kern="1200" baseline="0" dirty="0" smtClean="0">
                          <a:solidFill>
                            <a:srgbClr val="E95E0F"/>
                          </a:solidFill>
                          <a:effectLst/>
                          <a:latin typeface="Arial" panose="020B0604020202020204" pitchFamily="34" charset="0"/>
                          <a:ea typeface="+mn-ea"/>
                          <a:cs typeface="Arial" panose="020B0604020202020204" pitchFamily="34" charset="0"/>
                        </a:rPr>
                        <a:t>di sicurezza per l’attività</a:t>
                      </a:r>
                      <a:endParaRPr lang="it-IT" sz="1100" b="0" u="none" strike="noStrike" kern="1200" dirty="0">
                        <a:solidFill>
                          <a:srgbClr val="E95E0F"/>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solidFill>
                        <a:srgbClr val="F9F9F9"/>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it-IT" sz="1100" u="none" strike="noStrike" kern="1200" baseline="0" dirty="0" smtClean="0">
                          <a:solidFill>
                            <a:schemeClr val="dk1"/>
                          </a:solidFill>
                          <a:effectLst/>
                          <a:latin typeface="Arial" panose="020B0604020202020204" pitchFamily="34" charset="0"/>
                          <a:ea typeface="+mn-ea"/>
                          <a:cs typeface="Arial" panose="020B0604020202020204" pitchFamily="34" charset="0"/>
                        </a:rPr>
                        <a:t>è peggiorata</a:t>
                      </a:r>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1" i="0" u="none" strike="noStrike" dirty="0">
                          <a:solidFill>
                            <a:srgbClr val="000000"/>
                          </a:solidFill>
                          <a:effectLst/>
                          <a:latin typeface="Arial" panose="020B0604020202020204" pitchFamily="34" charset="0"/>
                        </a:rPr>
                        <a:t>26</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0" i="1" u="none" strike="noStrike" dirty="0">
                          <a:solidFill>
                            <a:srgbClr val="000000"/>
                          </a:solidFill>
                          <a:effectLst/>
                          <a:latin typeface="Arial" panose="020B0604020202020204" pitchFamily="34" charset="0"/>
                        </a:rPr>
                        <a:t>9</a:t>
                      </a:r>
                    </a:p>
                  </a:txBody>
                  <a:tcPr marL="7620" marR="7620" marT="7620" marB="0" anchor="ctr">
                    <a:lnL w="3175" cap="flat" cmpd="sng" algn="ctr">
                      <a:noFill/>
                      <a:prstDash val="solid"/>
                      <a:round/>
                      <a:headEnd type="none" w="med" len="med"/>
                      <a:tailEnd type="none" w="med" len="med"/>
                    </a:lnL>
                    <a:lnR w="3175" cap="flat" cmpd="sng" algn="ctr">
                      <a:solidFill>
                        <a:srgbClr val="F9F9F9"/>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167165">
                <a:tc rowSpan="6">
                  <a:txBody>
                    <a:bodyPr/>
                    <a:lstStyle/>
                    <a:p>
                      <a:pPr algn="l" fontAlgn="b"/>
                      <a:r>
                        <a:rPr lang="it-IT" sz="1100" b="0" u="none" strike="noStrike" kern="1200" dirty="0" smtClean="0">
                          <a:solidFill>
                            <a:srgbClr val="E95E0F"/>
                          </a:solidFill>
                          <a:effectLst/>
                          <a:latin typeface="Arial" panose="020B0604020202020204" pitchFamily="34" charset="0"/>
                          <a:ea typeface="+mn-ea"/>
                          <a:cs typeface="Arial" panose="020B0604020202020204" pitchFamily="34" charset="0"/>
                        </a:rPr>
                        <a:t>Crimini aumentati di più</a:t>
                      </a:r>
                      <a:endParaRPr lang="it-IT" sz="1100" b="0" u="none" strike="noStrike" kern="1200" dirty="0">
                        <a:solidFill>
                          <a:srgbClr val="E95E0F"/>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solidFill>
                        <a:srgbClr val="F9F9F9"/>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it-IT" sz="1100" u="none" strike="noStrike" kern="1200" baseline="0" dirty="0">
                          <a:solidFill>
                            <a:schemeClr val="dk1"/>
                          </a:solidFill>
                          <a:effectLst/>
                          <a:latin typeface="Arial" panose="020B0604020202020204" pitchFamily="34" charset="0"/>
                          <a:ea typeface="+mn-ea"/>
                          <a:cs typeface="Arial" panose="020B0604020202020204" pitchFamily="34" charset="0"/>
                        </a:rPr>
                        <a:t>abusivismo</a:t>
                      </a:r>
                    </a:p>
                  </a:txBody>
                  <a:tcPr marL="9525" marR="9525" marT="9525" marB="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1" i="0" u="none" strike="noStrike">
                          <a:solidFill>
                            <a:srgbClr val="000000"/>
                          </a:solidFill>
                          <a:effectLst/>
                          <a:latin typeface="Arial" panose="020B0604020202020204" pitchFamily="34" charset="0"/>
                        </a:rPr>
                        <a:t>45</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0" i="1" u="none" strike="noStrike">
                          <a:solidFill>
                            <a:srgbClr val="000000"/>
                          </a:solidFill>
                          <a:effectLst/>
                          <a:latin typeface="Arial" panose="020B0604020202020204" pitchFamily="34" charset="0"/>
                        </a:rPr>
                        <a:t>47</a:t>
                      </a:r>
                    </a:p>
                  </a:txBody>
                  <a:tcPr marL="7620" marR="7620" marT="7620" marB="0" anchor="ctr">
                    <a:lnL w="3175" cap="flat" cmpd="sng" algn="ctr">
                      <a:noFill/>
                      <a:prstDash val="solid"/>
                      <a:round/>
                      <a:headEnd type="none" w="med" len="med"/>
                      <a:tailEnd type="none" w="med" len="med"/>
                    </a:lnL>
                    <a:lnR w="3175" cap="flat" cmpd="sng" algn="ctr">
                      <a:solidFill>
                        <a:srgbClr val="F9F9F9"/>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r h="167165">
                <a:tc vMerge="1">
                  <a:txBody>
                    <a:bodyPr/>
                    <a:lstStyle/>
                    <a:p>
                      <a:pPr algn="l" fontAlgn="b"/>
                      <a:endParaRPr lang="it-IT" sz="12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solidFill>
                      <a:schemeClr val="bg1">
                        <a:lumMod val="95000"/>
                      </a:schemeClr>
                    </a:solidFill>
                  </a:tcPr>
                </a:tc>
                <a:tc>
                  <a:txBody>
                    <a:bodyPr/>
                    <a:lstStyle/>
                    <a:p>
                      <a:pPr algn="l" fontAlgn="b"/>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it-IT" sz="1100" u="none" strike="noStrike" kern="1200" baseline="0" dirty="0">
                          <a:solidFill>
                            <a:schemeClr val="dk1"/>
                          </a:solidFill>
                          <a:effectLst/>
                          <a:latin typeface="Arial" panose="020B0604020202020204" pitchFamily="34" charset="0"/>
                          <a:ea typeface="+mn-ea"/>
                          <a:cs typeface="Arial" panose="020B0604020202020204" pitchFamily="34" charset="0"/>
                        </a:rPr>
                        <a:t>furti</a:t>
                      </a:r>
                    </a:p>
                  </a:txBody>
                  <a:tcPr marL="9525" marR="9525" marT="9525" marB="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1" i="0" u="none" strike="noStrike">
                          <a:solidFill>
                            <a:srgbClr val="000000"/>
                          </a:solidFill>
                          <a:effectLst/>
                          <a:latin typeface="Arial" panose="020B0604020202020204" pitchFamily="34" charset="0"/>
                        </a:rPr>
                        <a:t>38</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0" i="1" u="none" strike="noStrike">
                          <a:solidFill>
                            <a:srgbClr val="000000"/>
                          </a:solidFill>
                          <a:effectLst/>
                          <a:latin typeface="Arial" panose="020B0604020202020204" pitchFamily="34" charset="0"/>
                        </a:rPr>
                        <a:t>17</a:t>
                      </a:r>
                    </a:p>
                  </a:txBody>
                  <a:tcPr marL="7620" marR="7620" marT="7620" marB="0" anchor="ctr">
                    <a:lnL w="3175" cap="flat" cmpd="sng" algn="ctr">
                      <a:noFill/>
                      <a:prstDash val="solid"/>
                      <a:round/>
                      <a:headEnd type="none" w="med" len="med"/>
                      <a:tailEnd type="none" w="med" len="med"/>
                    </a:lnL>
                    <a:lnR w="3175" cap="flat" cmpd="sng" algn="ctr">
                      <a:solidFill>
                        <a:srgbClr val="F9F9F9"/>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4"/>
                  </a:ext>
                </a:extLst>
              </a:tr>
              <a:tr h="167165">
                <a:tc vMerge="1">
                  <a:txBody>
                    <a:bodyPr/>
                    <a:lstStyle/>
                    <a:p>
                      <a:pPr algn="l" fontAlgn="b"/>
                      <a:endParaRPr lang="it-IT" sz="12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solidFill>
                      <a:schemeClr val="bg1">
                        <a:lumMod val="95000"/>
                      </a:schemeClr>
                    </a:solidFill>
                  </a:tcPr>
                </a:tc>
                <a:tc>
                  <a:txBody>
                    <a:bodyPr/>
                    <a:lstStyle/>
                    <a:p>
                      <a:pPr algn="l" fontAlgn="b"/>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it-IT" sz="1100" u="none" strike="noStrike" kern="1200" baseline="0" dirty="0">
                          <a:solidFill>
                            <a:schemeClr val="dk1"/>
                          </a:solidFill>
                          <a:effectLst/>
                          <a:latin typeface="Arial" panose="020B0604020202020204" pitchFamily="34" charset="0"/>
                          <a:ea typeface="+mn-ea"/>
                          <a:cs typeface="Arial" panose="020B0604020202020204" pitchFamily="34" charset="0"/>
                        </a:rPr>
                        <a:t>contraffazione</a:t>
                      </a:r>
                    </a:p>
                  </a:txBody>
                  <a:tcPr marL="9525" marR="9525" marT="9525" marB="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1" i="0" u="none" strike="noStrike">
                          <a:solidFill>
                            <a:srgbClr val="000000"/>
                          </a:solidFill>
                          <a:effectLst/>
                          <a:latin typeface="Arial" panose="020B0604020202020204" pitchFamily="34" charset="0"/>
                        </a:rPr>
                        <a:t>33</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0" i="1" u="none" strike="noStrike">
                          <a:solidFill>
                            <a:srgbClr val="000000"/>
                          </a:solidFill>
                          <a:effectLst/>
                          <a:latin typeface="Arial" panose="020B0604020202020204" pitchFamily="34" charset="0"/>
                        </a:rPr>
                        <a:t>34</a:t>
                      </a:r>
                    </a:p>
                  </a:txBody>
                  <a:tcPr marL="7620" marR="7620" marT="7620" marB="0" anchor="ctr">
                    <a:lnL w="3175" cap="flat" cmpd="sng" algn="ctr">
                      <a:noFill/>
                      <a:prstDash val="solid"/>
                      <a:round/>
                      <a:headEnd type="none" w="med" len="med"/>
                      <a:tailEnd type="none" w="med" len="med"/>
                    </a:lnL>
                    <a:lnR w="3175" cap="flat" cmpd="sng" algn="ctr">
                      <a:solidFill>
                        <a:srgbClr val="F9F9F9"/>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5"/>
                  </a:ext>
                </a:extLst>
              </a:tr>
              <a:tr h="167165">
                <a:tc vMerge="1">
                  <a:txBody>
                    <a:bodyPr/>
                    <a:lstStyle/>
                    <a:p>
                      <a:pPr algn="l" fontAlgn="b"/>
                      <a:endParaRPr lang="it-IT" sz="12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solidFill>
                      <a:schemeClr val="bg1">
                        <a:lumMod val="95000"/>
                      </a:schemeClr>
                    </a:solidFill>
                  </a:tcPr>
                </a:tc>
                <a:tc>
                  <a:txBody>
                    <a:bodyPr/>
                    <a:lstStyle/>
                    <a:p>
                      <a:pPr algn="l" fontAlgn="b"/>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it-IT" sz="1100" u="none" strike="noStrike" kern="1200" baseline="0" dirty="0">
                          <a:solidFill>
                            <a:schemeClr val="dk1"/>
                          </a:solidFill>
                          <a:effectLst/>
                          <a:latin typeface="Arial" panose="020B0604020202020204" pitchFamily="34" charset="0"/>
                          <a:ea typeface="+mn-ea"/>
                          <a:cs typeface="Arial" panose="020B0604020202020204" pitchFamily="34" charset="0"/>
                        </a:rPr>
                        <a:t>rapine</a:t>
                      </a:r>
                    </a:p>
                  </a:txBody>
                  <a:tcPr marL="9525" marR="9525" marT="9525" marB="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1" i="0" u="none" strike="noStrike">
                          <a:solidFill>
                            <a:srgbClr val="000000"/>
                          </a:solidFill>
                          <a:effectLst/>
                          <a:latin typeface="Arial" panose="020B0604020202020204" pitchFamily="34" charset="0"/>
                        </a:rPr>
                        <a:t>27</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0" i="1" u="none" strike="noStrike">
                          <a:solidFill>
                            <a:srgbClr val="000000"/>
                          </a:solidFill>
                          <a:effectLst/>
                          <a:latin typeface="Arial" panose="020B0604020202020204" pitchFamily="34" charset="0"/>
                        </a:rPr>
                        <a:t>19</a:t>
                      </a:r>
                    </a:p>
                  </a:txBody>
                  <a:tcPr marL="7620" marR="7620" marT="7620" marB="0" anchor="ctr">
                    <a:lnL w="3175" cap="flat" cmpd="sng" algn="ctr">
                      <a:noFill/>
                      <a:prstDash val="solid"/>
                      <a:round/>
                      <a:headEnd type="none" w="med" len="med"/>
                      <a:tailEnd type="none" w="med" len="med"/>
                    </a:lnL>
                    <a:lnR w="3175" cap="flat" cmpd="sng" algn="ctr">
                      <a:solidFill>
                        <a:srgbClr val="F9F9F9"/>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6"/>
                  </a:ext>
                </a:extLst>
              </a:tr>
              <a:tr h="167165">
                <a:tc vMerge="1">
                  <a:txBody>
                    <a:bodyPr/>
                    <a:lstStyle/>
                    <a:p>
                      <a:pPr algn="l" fontAlgn="b"/>
                      <a:endParaRPr lang="it-IT" sz="12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solidFill>
                      <a:schemeClr val="bg1">
                        <a:lumMod val="95000"/>
                      </a:schemeClr>
                    </a:solidFill>
                  </a:tcPr>
                </a:tc>
                <a:tc>
                  <a:txBody>
                    <a:bodyPr/>
                    <a:lstStyle/>
                    <a:p>
                      <a:pPr algn="l" fontAlgn="b"/>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it-IT" sz="1100" u="none" strike="noStrike" kern="1200" baseline="0" dirty="0">
                          <a:solidFill>
                            <a:schemeClr val="dk1"/>
                          </a:solidFill>
                          <a:effectLst/>
                          <a:latin typeface="Arial" panose="020B0604020202020204" pitchFamily="34" charset="0"/>
                          <a:ea typeface="+mn-ea"/>
                          <a:cs typeface="Arial" panose="020B0604020202020204" pitchFamily="34" charset="0"/>
                        </a:rPr>
                        <a:t>usura</a:t>
                      </a:r>
                    </a:p>
                  </a:txBody>
                  <a:tcPr marL="9525" marR="9525" marT="9525" marB="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1" i="0" u="none" strike="noStrike">
                          <a:solidFill>
                            <a:srgbClr val="000000"/>
                          </a:solidFill>
                          <a:effectLst/>
                          <a:latin typeface="Arial" panose="020B0604020202020204" pitchFamily="34" charset="0"/>
                        </a:rPr>
                        <a:t>17</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0" i="1" u="none" strike="noStrike">
                          <a:solidFill>
                            <a:srgbClr val="000000"/>
                          </a:solidFill>
                          <a:effectLst/>
                          <a:latin typeface="Arial" panose="020B0604020202020204" pitchFamily="34" charset="0"/>
                        </a:rPr>
                        <a:t>11</a:t>
                      </a:r>
                    </a:p>
                  </a:txBody>
                  <a:tcPr marL="7620" marR="7620" marT="7620" marB="0" anchor="ctr">
                    <a:lnL w="3175" cap="flat" cmpd="sng" algn="ctr">
                      <a:noFill/>
                      <a:prstDash val="solid"/>
                      <a:round/>
                      <a:headEnd type="none" w="med" len="med"/>
                      <a:tailEnd type="none" w="med" len="med"/>
                    </a:lnL>
                    <a:lnR w="3175" cap="flat" cmpd="sng" algn="ctr">
                      <a:solidFill>
                        <a:srgbClr val="F9F9F9"/>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8"/>
                  </a:ext>
                </a:extLst>
              </a:tr>
              <a:tr h="167165">
                <a:tc vMerge="1">
                  <a:txBody>
                    <a:bodyPr/>
                    <a:lstStyle/>
                    <a:p>
                      <a:endParaRPr lang="it-IT"/>
                    </a:p>
                  </a:txBody>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it-IT" sz="1100" u="none" strike="noStrike" kern="1200" baseline="0" dirty="0">
                          <a:solidFill>
                            <a:schemeClr val="dk1"/>
                          </a:solidFill>
                          <a:effectLst/>
                          <a:latin typeface="Arial" panose="020B0604020202020204" pitchFamily="34" charset="0"/>
                          <a:ea typeface="+mn-ea"/>
                          <a:cs typeface="Arial" panose="020B0604020202020204" pitchFamily="34" charset="0"/>
                        </a:rPr>
                        <a:t>estorsione</a:t>
                      </a:r>
                    </a:p>
                  </a:txBody>
                  <a:tcPr marL="9525" marR="9525" marT="9525" marB="0" anchor="b">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1" i="0" u="none" strike="noStrike">
                          <a:solidFill>
                            <a:srgbClr val="000000"/>
                          </a:solidFill>
                          <a:effectLst/>
                          <a:latin typeface="Arial" panose="020B0604020202020204" pitchFamily="34" charset="0"/>
                        </a:rPr>
                        <a:t>15</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0" i="1" u="none" strike="noStrike">
                          <a:solidFill>
                            <a:srgbClr val="000000"/>
                          </a:solidFill>
                          <a:effectLst/>
                          <a:latin typeface="Arial" panose="020B0604020202020204" pitchFamily="34" charset="0"/>
                        </a:rPr>
                        <a:t>5</a:t>
                      </a:r>
                    </a:p>
                  </a:txBody>
                  <a:tcPr marL="7620" marR="7620" marT="7620" marB="0" anchor="ctr">
                    <a:lnL w="3175" cap="flat" cmpd="sng" algn="ctr">
                      <a:noFill/>
                      <a:prstDash val="solid"/>
                      <a:round/>
                      <a:headEnd type="none" w="med" len="med"/>
                      <a:tailEnd type="none" w="med" len="med"/>
                    </a:lnL>
                    <a:lnR w="3175" cap="flat" cmpd="sng" algn="ctr">
                      <a:solidFill>
                        <a:srgbClr val="F9F9F9"/>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9"/>
                  </a:ext>
                </a:extLst>
              </a:tr>
              <a:tr h="167165">
                <a:tc>
                  <a:txBody>
                    <a:bodyPr/>
                    <a:lstStyle/>
                    <a:p>
                      <a:pPr algn="l" fontAlgn="b"/>
                      <a:r>
                        <a:rPr lang="it-IT" sz="1100" b="0" u="none" strike="noStrike" kern="1200" baseline="0" dirty="0" smtClean="0">
                          <a:solidFill>
                            <a:srgbClr val="E95E0F"/>
                          </a:solidFill>
                          <a:effectLst/>
                          <a:latin typeface="Arial" panose="020B0604020202020204" pitchFamily="34" charset="0"/>
                          <a:ea typeface="+mn-ea"/>
                          <a:cs typeface="Arial" panose="020B0604020202020204" pitchFamily="34" charset="0"/>
                        </a:rPr>
                        <a:t>Esperienza di criminalità</a:t>
                      </a:r>
                      <a:endParaRPr lang="it-IT" sz="1100" b="0" u="none" strike="noStrike" kern="1200" dirty="0">
                        <a:solidFill>
                          <a:srgbClr val="E95E0F"/>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solidFill>
                        <a:srgbClr val="F9F9F9"/>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it-IT" sz="1100" u="none" strike="noStrike" kern="1200" dirty="0" smtClean="0">
                          <a:solidFill>
                            <a:schemeClr val="dk1"/>
                          </a:solidFill>
                          <a:effectLst/>
                          <a:latin typeface="Arial" panose="020B0604020202020204" pitchFamily="34" charset="0"/>
                          <a:ea typeface="+mn-ea"/>
                          <a:cs typeface="Arial" panose="020B0604020202020204" pitchFamily="34" charset="0"/>
                        </a:rPr>
                        <a:t>sì,</a:t>
                      </a:r>
                      <a:r>
                        <a:rPr lang="it-IT" sz="1100" u="none" strike="noStrike" kern="1200" baseline="0" dirty="0" smtClean="0">
                          <a:solidFill>
                            <a:schemeClr val="dk1"/>
                          </a:solidFill>
                          <a:effectLst/>
                          <a:latin typeface="Arial" panose="020B0604020202020204" pitchFamily="34" charset="0"/>
                          <a:ea typeface="+mn-ea"/>
                          <a:cs typeface="Arial" panose="020B0604020202020204" pitchFamily="34" charset="0"/>
                        </a:rPr>
                        <a:t> indiretta e/o diretta</a:t>
                      </a:r>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1" i="0" u="none" strike="noStrike">
                          <a:solidFill>
                            <a:srgbClr val="000000"/>
                          </a:solidFill>
                          <a:effectLst/>
                          <a:latin typeface="Arial" panose="020B0604020202020204" pitchFamily="34" charset="0"/>
                        </a:rPr>
                        <a:t>23</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0" i="1" u="none" strike="noStrike">
                          <a:solidFill>
                            <a:srgbClr val="000000"/>
                          </a:solidFill>
                          <a:effectLst/>
                          <a:latin typeface="Arial" panose="020B0604020202020204" pitchFamily="34" charset="0"/>
                        </a:rPr>
                        <a:t>4</a:t>
                      </a:r>
                    </a:p>
                  </a:txBody>
                  <a:tcPr marL="7620" marR="7620" marT="7620" marB="0" anchor="ctr">
                    <a:lnL w="3175" cap="flat" cmpd="sng" algn="ctr">
                      <a:noFill/>
                      <a:prstDash val="solid"/>
                      <a:round/>
                      <a:headEnd type="none" w="med" len="med"/>
                      <a:tailEnd type="none" w="med" len="med"/>
                    </a:lnL>
                    <a:lnR w="3175" cap="flat" cmpd="sng" algn="ctr">
                      <a:solidFill>
                        <a:srgbClr val="F9F9F9"/>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0"/>
                  </a:ext>
                </a:extLst>
              </a:tr>
              <a:tr h="167165">
                <a:tc>
                  <a:txBody>
                    <a:bodyPr/>
                    <a:lstStyle/>
                    <a:p>
                      <a:pPr algn="l" fontAlgn="b"/>
                      <a:r>
                        <a:rPr lang="it-IT" sz="1100" b="0" u="none" strike="noStrike" kern="1200" baseline="0" dirty="0" smtClean="0">
                          <a:solidFill>
                            <a:srgbClr val="E95E0F"/>
                          </a:solidFill>
                          <a:effectLst/>
                          <a:latin typeface="Arial" panose="020B0604020202020204" pitchFamily="34" charset="0"/>
                          <a:ea typeface="+mn-ea"/>
                          <a:cs typeface="Arial" panose="020B0604020202020204" pitchFamily="34" charset="0"/>
                        </a:rPr>
                        <a:t>Esperienza di taccheggio</a:t>
                      </a:r>
                      <a:endParaRPr lang="it-IT" sz="1100" b="0" u="none" strike="noStrike" kern="1200" dirty="0">
                        <a:solidFill>
                          <a:srgbClr val="E95E0F"/>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solidFill>
                        <a:srgbClr val="F9F9F9"/>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it-IT" sz="1100" u="none" strike="noStrike" kern="1200" dirty="0" smtClean="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it-IT" sz="1100" u="none" strike="noStrike" kern="1200" dirty="0" smtClean="0">
                          <a:solidFill>
                            <a:schemeClr val="dk1"/>
                          </a:solidFill>
                          <a:effectLst/>
                          <a:latin typeface="Arial" panose="020B0604020202020204" pitchFamily="34" charset="0"/>
                          <a:ea typeface="+mn-ea"/>
                          <a:cs typeface="Arial" panose="020B0604020202020204" pitchFamily="34" charset="0"/>
                        </a:rPr>
                        <a:t>sì</a:t>
                      </a: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1" i="0" u="none" strike="noStrike">
                          <a:solidFill>
                            <a:srgbClr val="000000"/>
                          </a:solidFill>
                          <a:effectLst/>
                          <a:latin typeface="Arial" panose="020B0604020202020204" pitchFamily="34" charset="0"/>
                        </a:rPr>
                        <a:t>39</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0" i="1" u="none" strike="noStrike">
                          <a:solidFill>
                            <a:srgbClr val="000000"/>
                          </a:solidFill>
                          <a:effectLst/>
                          <a:latin typeface="Arial" panose="020B0604020202020204" pitchFamily="34" charset="0"/>
                        </a:rPr>
                        <a:t>23</a:t>
                      </a:r>
                    </a:p>
                  </a:txBody>
                  <a:tcPr marL="7620" marR="7620" marT="7620" marB="0" anchor="ctr">
                    <a:lnL w="3175" cap="flat" cmpd="sng" algn="ctr">
                      <a:noFill/>
                      <a:prstDash val="solid"/>
                      <a:round/>
                      <a:headEnd type="none" w="med" len="med"/>
                      <a:tailEnd type="none" w="med" len="med"/>
                    </a:lnL>
                    <a:lnR w="3175" cap="flat" cmpd="sng" algn="ctr">
                      <a:solidFill>
                        <a:srgbClr val="F9F9F9"/>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669546973"/>
                  </a:ext>
                </a:extLst>
              </a:tr>
              <a:tr h="327186">
                <a:tc>
                  <a:txBody>
                    <a:bodyPr/>
                    <a:lstStyle/>
                    <a:p>
                      <a:pPr algn="l" fontAlgn="b"/>
                      <a:r>
                        <a:rPr lang="it-IT" sz="1100" b="0" u="none" strike="noStrike" kern="1200" dirty="0" smtClean="0">
                          <a:solidFill>
                            <a:srgbClr val="E95E0F"/>
                          </a:solidFill>
                          <a:effectLst/>
                          <a:latin typeface="Arial" panose="020B0604020202020204" pitchFamily="34" charset="0"/>
                          <a:ea typeface="+mn-ea"/>
                          <a:cs typeface="Arial" panose="020B0604020202020204" pitchFamily="34" charset="0"/>
                        </a:rPr>
                        <a:t>Azioni</a:t>
                      </a:r>
                      <a:r>
                        <a:rPr lang="it-IT" sz="1100" b="0" u="none" strike="noStrike" kern="1200" baseline="0" dirty="0" smtClean="0">
                          <a:solidFill>
                            <a:srgbClr val="E95E0F"/>
                          </a:solidFill>
                          <a:effectLst/>
                          <a:latin typeface="Arial" panose="020B0604020202020204" pitchFamily="34" charset="0"/>
                          <a:ea typeface="+mn-ea"/>
                          <a:cs typeface="Arial" panose="020B0604020202020204" pitchFamily="34" charset="0"/>
                        </a:rPr>
                        <a:t> di protezione della propria impresa</a:t>
                      </a:r>
                      <a:endParaRPr lang="it-IT" sz="1100" b="0" u="none" strike="noStrike" kern="1200" dirty="0">
                        <a:solidFill>
                          <a:srgbClr val="E95E0F"/>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solidFill>
                        <a:srgbClr val="F9F9F9"/>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it-IT" sz="1100" u="none" strike="noStrike" kern="1200" dirty="0" smtClean="0">
                          <a:solidFill>
                            <a:schemeClr val="dk1"/>
                          </a:solidFill>
                          <a:effectLst/>
                          <a:latin typeface="Arial" panose="020B0604020202020204" pitchFamily="34" charset="0"/>
                          <a:ea typeface="+mn-ea"/>
                          <a:cs typeface="Arial" panose="020B0604020202020204" pitchFamily="34" charset="0"/>
                        </a:rPr>
                        <a:t>almeno una (telecamere, allarme, assicurazione, ..)</a:t>
                      </a:r>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1" i="0" u="none" strike="noStrike">
                          <a:solidFill>
                            <a:srgbClr val="000000"/>
                          </a:solidFill>
                          <a:effectLst/>
                          <a:latin typeface="Arial" panose="020B0604020202020204" pitchFamily="34" charset="0"/>
                        </a:rPr>
                        <a:t>82</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0" i="1" u="none" strike="noStrike">
                          <a:solidFill>
                            <a:srgbClr val="000000"/>
                          </a:solidFill>
                          <a:effectLst/>
                          <a:latin typeface="Arial" panose="020B0604020202020204" pitchFamily="34" charset="0"/>
                        </a:rPr>
                        <a:t>81</a:t>
                      </a:r>
                    </a:p>
                  </a:txBody>
                  <a:tcPr marL="7620" marR="7620" marT="7620" marB="0" anchor="ctr">
                    <a:lnL w="3175" cap="flat" cmpd="sng" algn="ctr">
                      <a:noFill/>
                      <a:prstDash val="solid"/>
                      <a:round/>
                      <a:headEnd type="none" w="med" len="med"/>
                      <a:tailEnd type="none" w="med" len="med"/>
                    </a:lnL>
                    <a:lnR w="3175" cap="flat" cmpd="sng" algn="ctr">
                      <a:solidFill>
                        <a:srgbClr val="F9F9F9"/>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1"/>
                  </a:ext>
                </a:extLst>
              </a:tr>
              <a:tr h="167165">
                <a:tc rowSpan="3">
                  <a:txBody>
                    <a:bodyPr/>
                    <a:lstStyle/>
                    <a:p>
                      <a:pPr algn="l" fontAlgn="b"/>
                      <a:r>
                        <a:rPr lang="it-IT" sz="1100" b="0" u="none" strike="noStrike" kern="1200" dirty="0" smtClean="0">
                          <a:solidFill>
                            <a:srgbClr val="E95E0F"/>
                          </a:solidFill>
                          <a:effectLst/>
                          <a:latin typeface="Arial" panose="020B0604020202020204" pitchFamily="34" charset="0"/>
                          <a:ea typeface="+mn-ea"/>
                          <a:cs typeface="Arial" panose="020B0604020202020204" pitchFamily="34" charset="0"/>
                        </a:rPr>
                        <a:t>Iniziative più efficaci per la sicurezza dell’</a:t>
                      </a:r>
                      <a:r>
                        <a:rPr lang="it-IT" sz="1100" b="0" u="none" strike="noStrike" kern="1200" baseline="0" dirty="0" smtClean="0">
                          <a:solidFill>
                            <a:srgbClr val="E95E0F"/>
                          </a:solidFill>
                          <a:effectLst/>
                          <a:latin typeface="Arial" panose="020B0604020202020204" pitchFamily="34" charset="0"/>
                          <a:ea typeface="+mn-ea"/>
                          <a:cs typeface="Arial" panose="020B0604020202020204" pitchFamily="34" charset="0"/>
                        </a:rPr>
                        <a:t>attività</a:t>
                      </a:r>
                      <a:endParaRPr lang="it-IT" sz="1100" b="0" u="none" strike="noStrike" kern="1200" dirty="0">
                        <a:solidFill>
                          <a:srgbClr val="E95E0F"/>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solidFill>
                        <a:srgbClr val="F9F9F9"/>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it-IT" sz="1100" u="none" strike="noStrike" kern="1200" dirty="0" smtClean="0">
                          <a:solidFill>
                            <a:schemeClr val="dk1"/>
                          </a:solidFill>
                          <a:effectLst/>
                          <a:latin typeface="Arial" panose="020B0604020202020204" pitchFamily="34" charset="0"/>
                          <a:ea typeface="+mn-ea"/>
                          <a:cs typeface="Arial" panose="020B0604020202020204" pitchFamily="34" charset="0"/>
                        </a:rPr>
                        <a:t>certezza della pena</a:t>
                      </a:r>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1" i="0" u="none" strike="noStrike">
                          <a:solidFill>
                            <a:srgbClr val="000000"/>
                          </a:solidFill>
                          <a:effectLst/>
                          <a:latin typeface="Arial" panose="020B0604020202020204" pitchFamily="34" charset="0"/>
                        </a:rPr>
                        <a:t>75</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0" i="1" u="none" strike="noStrike">
                          <a:solidFill>
                            <a:srgbClr val="000000"/>
                          </a:solidFill>
                          <a:effectLst/>
                          <a:latin typeface="Arial" panose="020B0604020202020204" pitchFamily="34" charset="0"/>
                        </a:rPr>
                        <a:t>65</a:t>
                      </a:r>
                    </a:p>
                  </a:txBody>
                  <a:tcPr marL="7620" marR="7620" marT="7620" marB="0" anchor="ctr">
                    <a:lnL w="3175" cap="flat" cmpd="sng" algn="ctr">
                      <a:noFill/>
                      <a:prstDash val="solid"/>
                      <a:round/>
                      <a:headEnd type="none" w="med" len="med"/>
                      <a:tailEnd type="none" w="med" len="med"/>
                    </a:lnL>
                    <a:lnR w="3175" cap="flat" cmpd="sng" algn="ctr">
                      <a:solidFill>
                        <a:srgbClr val="F9F9F9"/>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2"/>
                  </a:ext>
                </a:extLst>
              </a:tr>
              <a:tr h="167165">
                <a:tc vMerge="1">
                  <a:txBody>
                    <a:bodyPr/>
                    <a:lstStyle/>
                    <a:p>
                      <a:pPr algn="l" fontAlgn="b"/>
                      <a:endParaRPr lang="it-IT" sz="12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solidFill>
                      <a:schemeClr val="bg1">
                        <a:lumMod val="95000"/>
                      </a:schemeClr>
                    </a:solidFill>
                  </a:tcPr>
                </a:tc>
                <a:tc>
                  <a:txBody>
                    <a:bodyPr/>
                    <a:lstStyle/>
                    <a:p>
                      <a:pPr algn="l" fontAlgn="b"/>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it-IT" sz="1100" u="none" strike="noStrike" kern="1200" dirty="0" smtClean="0">
                          <a:solidFill>
                            <a:schemeClr val="dk1"/>
                          </a:solidFill>
                          <a:effectLst/>
                          <a:latin typeface="Arial" panose="020B0604020202020204" pitchFamily="34" charset="0"/>
                          <a:ea typeface="+mn-ea"/>
                          <a:cs typeface="Arial" panose="020B0604020202020204" pitchFamily="34" charset="0"/>
                        </a:rPr>
                        <a:t>maggior protezione sul territorio da parte delle forze dell'ordine</a:t>
                      </a: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1" i="0" u="none" strike="noStrike">
                          <a:solidFill>
                            <a:srgbClr val="000000"/>
                          </a:solidFill>
                          <a:effectLst/>
                          <a:latin typeface="Arial" panose="020B0604020202020204" pitchFamily="34" charset="0"/>
                        </a:rPr>
                        <a:t>58</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0" i="1" u="none" strike="noStrike">
                          <a:solidFill>
                            <a:srgbClr val="000000"/>
                          </a:solidFill>
                          <a:effectLst/>
                          <a:latin typeface="Arial" panose="020B0604020202020204" pitchFamily="34" charset="0"/>
                        </a:rPr>
                        <a:t>56</a:t>
                      </a:r>
                    </a:p>
                  </a:txBody>
                  <a:tcPr marL="7620" marR="7620" marT="7620" marB="0" anchor="ctr">
                    <a:lnL w="3175" cap="flat" cmpd="sng" algn="ctr">
                      <a:noFill/>
                      <a:prstDash val="solid"/>
                      <a:round/>
                      <a:headEnd type="none" w="med" len="med"/>
                      <a:tailEnd type="none" w="med" len="med"/>
                    </a:lnL>
                    <a:lnR w="3175" cap="flat" cmpd="sng" algn="ctr">
                      <a:solidFill>
                        <a:srgbClr val="F9F9F9"/>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3"/>
                  </a:ext>
                </a:extLst>
              </a:tr>
              <a:tr h="167165">
                <a:tc vMerge="1">
                  <a:txBody>
                    <a:bodyPr/>
                    <a:lstStyle/>
                    <a:p>
                      <a:pPr algn="l" fontAlgn="b"/>
                      <a:endParaRPr lang="it-IT" sz="12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solidFill>
                      <a:schemeClr val="bg1">
                        <a:lumMod val="95000"/>
                      </a:schemeClr>
                    </a:solidFill>
                  </a:tcPr>
                </a:tc>
                <a:tc>
                  <a:txBody>
                    <a:bodyPr/>
                    <a:lstStyle/>
                    <a:p>
                      <a:pPr algn="l" fontAlgn="b"/>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it-IT" sz="1100" u="none" strike="noStrike" kern="1200" dirty="0" smtClean="0">
                          <a:solidFill>
                            <a:schemeClr val="dk1"/>
                          </a:solidFill>
                          <a:effectLst/>
                          <a:latin typeface="Arial" panose="020B0604020202020204" pitchFamily="34" charset="0"/>
                          <a:ea typeface="+mn-ea"/>
                          <a:cs typeface="Arial" panose="020B0604020202020204" pitchFamily="34" charset="0"/>
                        </a:rPr>
                        <a:t>più collaborazione con</a:t>
                      </a:r>
                      <a:r>
                        <a:rPr lang="it-IT" sz="1100" u="none" strike="noStrike" kern="1200" baseline="0" dirty="0" smtClean="0">
                          <a:solidFill>
                            <a:schemeClr val="dk1"/>
                          </a:solidFill>
                          <a:effectLst/>
                          <a:latin typeface="Arial" panose="020B0604020202020204" pitchFamily="34" charset="0"/>
                          <a:ea typeface="+mn-ea"/>
                          <a:cs typeface="Arial" panose="020B0604020202020204" pitchFamily="34" charset="0"/>
                        </a:rPr>
                        <a:t> le forze dell’ordine</a:t>
                      </a:r>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1" i="0" u="none" strike="noStrike">
                          <a:solidFill>
                            <a:srgbClr val="000000"/>
                          </a:solidFill>
                          <a:effectLst/>
                          <a:latin typeface="Arial" panose="020B0604020202020204" pitchFamily="34" charset="0"/>
                        </a:rPr>
                        <a:t>21</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0" i="1" u="none" strike="noStrike" dirty="0">
                          <a:solidFill>
                            <a:schemeClr val="tx2"/>
                          </a:solidFill>
                          <a:effectLst/>
                          <a:latin typeface="Arial" panose="020B0604020202020204" pitchFamily="34" charset="0"/>
                        </a:rPr>
                        <a:t>29</a:t>
                      </a:r>
                    </a:p>
                  </a:txBody>
                  <a:tcPr marL="7620" marR="7620" marT="7620" marB="0" anchor="ctr">
                    <a:lnL w="3175" cap="flat" cmpd="sng" algn="ctr">
                      <a:noFill/>
                      <a:prstDash val="solid"/>
                      <a:round/>
                      <a:headEnd type="none" w="med" len="med"/>
                      <a:tailEnd type="none" w="med" len="med"/>
                    </a:lnL>
                    <a:lnR w="3175" cap="flat" cmpd="sng" algn="ctr">
                      <a:solidFill>
                        <a:srgbClr val="F9F9F9"/>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4"/>
                  </a:ext>
                </a:extLst>
              </a:tr>
              <a:tr h="327186">
                <a:tc>
                  <a:txBody>
                    <a:bodyPr/>
                    <a:lstStyle/>
                    <a:p>
                      <a:pPr algn="l" fontAlgn="b"/>
                      <a:r>
                        <a:rPr lang="it-IT" sz="1100" b="0" u="none" strike="noStrike" kern="1200" dirty="0" smtClean="0">
                          <a:solidFill>
                            <a:srgbClr val="E95E0F"/>
                          </a:solidFill>
                          <a:effectLst/>
                          <a:latin typeface="Arial" panose="020B0604020202020204" pitchFamily="34" charset="0"/>
                          <a:ea typeface="+mn-ea"/>
                          <a:cs typeface="Arial" panose="020B0604020202020204" pitchFamily="34" charset="0"/>
                        </a:rPr>
                        <a:t>Percezione sull’efficacia delle leggi che contrastano i fenomeni criminali</a:t>
                      </a:r>
                      <a:endParaRPr lang="it-IT" sz="1100" b="0" u="none" strike="noStrike" kern="1200" dirty="0">
                        <a:solidFill>
                          <a:srgbClr val="E95E0F"/>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solidFill>
                        <a:srgbClr val="F9F9F9"/>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it-IT" sz="1100" u="none" strike="noStrike" kern="1200" dirty="0" smtClean="0">
                          <a:solidFill>
                            <a:schemeClr val="dk1"/>
                          </a:solidFill>
                          <a:effectLst/>
                          <a:latin typeface="Arial" panose="020B0604020202020204" pitchFamily="34" charset="0"/>
                          <a:ea typeface="+mn-ea"/>
                          <a:cs typeface="Arial" panose="020B0604020202020204" pitchFamily="34" charset="0"/>
                        </a:rPr>
                        <a:t>per niente/ poco efficaci</a:t>
                      </a:r>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1" i="0" u="none" strike="noStrike">
                          <a:solidFill>
                            <a:srgbClr val="000000"/>
                          </a:solidFill>
                          <a:effectLst/>
                          <a:latin typeface="Arial" panose="020B0604020202020204" pitchFamily="34" charset="0"/>
                        </a:rPr>
                        <a:t>89</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0" i="1" u="none" strike="noStrike">
                          <a:solidFill>
                            <a:srgbClr val="000000"/>
                          </a:solidFill>
                          <a:effectLst/>
                          <a:latin typeface="Arial" panose="020B0604020202020204" pitchFamily="34" charset="0"/>
                        </a:rPr>
                        <a:t>89</a:t>
                      </a:r>
                    </a:p>
                  </a:txBody>
                  <a:tcPr marL="7620" marR="7620" marT="7620" marB="0" anchor="ctr">
                    <a:lnL w="3175" cap="flat" cmpd="sng" algn="ctr">
                      <a:noFill/>
                      <a:prstDash val="solid"/>
                      <a:round/>
                      <a:headEnd type="none" w="med" len="med"/>
                      <a:tailEnd type="none" w="med" len="med"/>
                    </a:lnL>
                    <a:lnR w="3175" cap="flat" cmpd="sng" algn="ctr">
                      <a:solidFill>
                        <a:srgbClr val="F9F9F9"/>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5"/>
                  </a:ext>
                </a:extLst>
              </a:tr>
              <a:tr h="167165">
                <a:tc>
                  <a:txBody>
                    <a:bodyPr/>
                    <a:lstStyle/>
                    <a:p>
                      <a:pPr algn="l" fontAlgn="b"/>
                      <a:r>
                        <a:rPr lang="it-IT" sz="1100" b="0" u="none" strike="noStrike" kern="1200" dirty="0" smtClean="0">
                          <a:solidFill>
                            <a:srgbClr val="E95E0F"/>
                          </a:solidFill>
                          <a:effectLst/>
                          <a:latin typeface="Arial" panose="020B0604020202020204" pitchFamily="34" charset="0"/>
                          <a:ea typeface="+mn-ea"/>
                          <a:cs typeface="Arial" panose="020B0604020202020204" pitchFamily="34" charset="0"/>
                        </a:rPr>
                        <a:t>Propensione all’inasprimento delle pene</a:t>
                      </a:r>
                      <a:endParaRPr lang="it-IT" sz="1100" b="0" u="none" strike="noStrike" kern="1200" dirty="0">
                        <a:solidFill>
                          <a:srgbClr val="E95E0F"/>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solidFill>
                        <a:srgbClr val="F9F9F9"/>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it-IT" sz="1100" u="none" strike="noStrike" kern="1200" dirty="0" smtClean="0">
                          <a:solidFill>
                            <a:schemeClr val="dk1"/>
                          </a:solidFill>
                          <a:effectLst/>
                          <a:latin typeface="Arial" panose="020B0604020202020204" pitchFamily="34" charset="0"/>
                          <a:ea typeface="+mn-ea"/>
                          <a:cs typeface="Arial" panose="020B0604020202020204" pitchFamily="34" charset="0"/>
                        </a:rPr>
                        <a:t>sì</a:t>
                      </a:r>
                      <a:r>
                        <a:rPr lang="it-IT" sz="1100" u="none" strike="noStrike" kern="1200" baseline="0" dirty="0" smtClean="0">
                          <a:solidFill>
                            <a:schemeClr val="dk1"/>
                          </a:solidFill>
                          <a:effectLst/>
                          <a:latin typeface="Arial" panose="020B0604020202020204" pitchFamily="34" charset="0"/>
                          <a:ea typeface="+mn-ea"/>
                          <a:cs typeface="Arial" panose="020B0604020202020204" pitchFamily="34" charset="0"/>
                        </a:rPr>
                        <a:t> molto/ abbastanza</a:t>
                      </a:r>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1" i="0" u="none" strike="noStrike">
                          <a:solidFill>
                            <a:srgbClr val="000000"/>
                          </a:solidFill>
                          <a:effectLst/>
                          <a:latin typeface="Arial" panose="020B0604020202020204" pitchFamily="34" charset="0"/>
                        </a:rPr>
                        <a:t>92</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0" i="1" u="none" strike="noStrike">
                          <a:solidFill>
                            <a:srgbClr val="000000"/>
                          </a:solidFill>
                          <a:effectLst/>
                          <a:latin typeface="Arial" panose="020B0604020202020204" pitchFamily="34" charset="0"/>
                        </a:rPr>
                        <a:t>94</a:t>
                      </a:r>
                    </a:p>
                  </a:txBody>
                  <a:tcPr marL="7620" marR="7620" marT="7620" marB="0" anchor="ctr">
                    <a:lnL w="3175" cap="flat" cmpd="sng" algn="ctr">
                      <a:noFill/>
                      <a:prstDash val="solid"/>
                      <a:round/>
                      <a:headEnd type="none" w="med" len="med"/>
                      <a:tailEnd type="none" w="med" len="med"/>
                    </a:lnL>
                    <a:lnR w="3175" cap="flat" cmpd="sng" algn="ctr">
                      <a:solidFill>
                        <a:srgbClr val="F9F9F9"/>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6"/>
                  </a:ext>
                </a:extLst>
              </a:tr>
              <a:tr h="327186">
                <a:tc>
                  <a:txBody>
                    <a:bodyPr/>
                    <a:lstStyle/>
                    <a:p>
                      <a:pPr algn="l" fontAlgn="b"/>
                      <a:r>
                        <a:rPr lang="it-IT" sz="1100" b="0" u="none" strike="noStrike" kern="1200" dirty="0" smtClean="0">
                          <a:solidFill>
                            <a:srgbClr val="E95E0F"/>
                          </a:solidFill>
                          <a:effectLst/>
                          <a:latin typeface="Arial" panose="020B0604020202020204" pitchFamily="34" charset="0"/>
                          <a:ea typeface="+mn-ea"/>
                          <a:cs typeface="Arial" panose="020B0604020202020204" pitchFamily="34" charset="0"/>
                        </a:rPr>
                        <a:t>Percezione sulla certezza della pena</a:t>
                      </a:r>
                      <a:endParaRPr lang="it-IT" sz="1100" b="0" u="none" strike="noStrike" kern="1200" dirty="0">
                        <a:solidFill>
                          <a:srgbClr val="E95E0F"/>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solidFill>
                        <a:srgbClr val="F9F9F9"/>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it-IT" sz="1100" u="none" strike="noStrike" kern="1200" dirty="0" smtClean="0">
                          <a:solidFill>
                            <a:schemeClr val="dk1"/>
                          </a:solidFill>
                          <a:effectLst/>
                          <a:latin typeface="Arial" panose="020B0604020202020204" pitchFamily="34" charset="0"/>
                          <a:ea typeface="+mn-ea"/>
                          <a:cs typeface="Arial" panose="020B0604020202020204" pitchFamily="34" charset="0"/>
                        </a:rPr>
                        <a:t>certamente/ probabilmente non si sconta la pena</a:t>
                      </a:r>
                      <a:endParaRPr lang="it-IT" sz="1100" u="none" strike="noStrike" kern="1200" dirty="0">
                        <a:solidFill>
                          <a:schemeClr val="dk1"/>
                        </a:solidFill>
                        <a:effectLst/>
                        <a:latin typeface="Arial" panose="020B0604020202020204" pitchFamily="34" charset="0"/>
                        <a:ea typeface="+mn-ea"/>
                        <a:cs typeface="Arial" panose="020B0604020202020204" pitchFamily="34" charset="0"/>
                      </a:endParaRPr>
                    </a:p>
                  </a:txBody>
                  <a:tcPr marL="7144" marR="7144" marT="7144"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1" i="0" u="none" strike="noStrike">
                          <a:solidFill>
                            <a:srgbClr val="000000"/>
                          </a:solidFill>
                          <a:effectLst/>
                          <a:latin typeface="Arial" panose="020B0604020202020204" pitchFamily="34" charset="0"/>
                        </a:rPr>
                        <a:t>80</a:t>
                      </a:r>
                    </a:p>
                  </a:txBody>
                  <a:tcPr marL="7620" marR="7620" marT="762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it-IT" sz="1000" b="1" i="0" u="none" strike="noStrike" dirty="0">
                        <a:solidFill>
                          <a:srgbClr val="000000"/>
                        </a:solidFill>
                        <a:effectLst/>
                        <a:latin typeface="Arial" panose="020B0604020202020204" pitchFamily="34" charset="0"/>
                      </a:endParaRPr>
                    </a:p>
                  </a:txBody>
                  <a:tcPr marL="9525" marR="9525" marT="9525"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it-IT" sz="1000" b="0" i="1" u="none" strike="noStrike" dirty="0">
                          <a:solidFill>
                            <a:srgbClr val="000000"/>
                          </a:solidFill>
                          <a:effectLst/>
                          <a:latin typeface="Arial" panose="020B0604020202020204" pitchFamily="34" charset="0"/>
                        </a:rPr>
                        <a:t>75</a:t>
                      </a:r>
                    </a:p>
                  </a:txBody>
                  <a:tcPr marL="7620" marR="7620" marT="7620" marB="0" anchor="ctr">
                    <a:lnL w="3175" cap="flat" cmpd="sng" algn="ctr">
                      <a:noFill/>
                      <a:prstDash val="solid"/>
                      <a:round/>
                      <a:headEnd type="none" w="med" len="med"/>
                      <a:tailEnd type="none" w="med" len="med"/>
                    </a:lnL>
                    <a:lnR w="3175" cap="flat" cmpd="sng" algn="ctr">
                      <a:solidFill>
                        <a:srgbClr val="F9F9F9"/>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7"/>
                  </a:ext>
                </a:extLst>
              </a:tr>
            </a:tbl>
          </a:graphicData>
        </a:graphic>
      </p:graphicFrame>
    </p:spTree>
    <p:extLst>
      <p:ext uri="{BB962C8B-B14F-4D97-AF65-F5344CB8AC3E}">
        <p14:creationId xmlns:p14="http://schemas.microsoft.com/office/powerpoint/2010/main" val="259902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txBox="1">
            <a:spLocks/>
          </p:cNvSpPr>
          <p:nvPr/>
        </p:nvSpPr>
        <p:spPr bwMode="auto">
          <a:xfrm>
            <a:off x="251520" y="112337"/>
            <a:ext cx="5724525" cy="337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ts val="600"/>
              </a:spcBef>
              <a:buFont typeface="Arial" panose="020B0604020202020204" pitchFamily="34" charset="0"/>
              <a:defRPr>
                <a:solidFill>
                  <a:schemeClr val="tx2"/>
                </a:solidFill>
                <a:latin typeface="Arial" panose="020B0604020202020204" pitchFamily="34" charset="0"/>
              </a:defRPr>
            </a:lvl1pPr>
            <a:lvl2pPr marL="1588" indent="-1588">
              <a:spcBef>
                <a:spcPts val="600"/>
              </a:spcBef>
              <a:buFont typeface="Arial" panose="020B0604020202020204" pitchFamily="34" charset="0"/>
              <a:defRPr sz="1600">
                <a:solidFill>
                  <a:schemeClr val="tx1"/>
                </a:solidFill>
                <a:latin typeface="Arial" panose="020B0604020202020204" pitchFamily="34" charset="0"/>
              </a:defRPr>
            </a:lvl2pPr>
            <a:lvl3pPr marL="180975" indent="-177800">
              <a:spcBef>
                <a:spcPts val="300"/>
              </a:spcBef>
              <a:buFont typeface="Arial" panose="020B0604020202020204" pitchFamily="34" charset="0"/>
              <a:buChar char="•"/>
              <a:defRPr sz="1600">
                <a:solidFill>
                  <a:schemeClr val="tx1"/>
                </a:solidFill>
                <a:latin typeface="Arial" panose="020B0604020202020204" pitchFamily="34" charset="0"/>
              </a:defRPr>
            </a:lvl3pPr>
            <a:lvl4pPr marL="360363" indent="-177800">
              <a:spcBef>
                <a:spcPts val="300"/>
              </a:spcBef>
              <a:buFont typeface="Arial" panose="020B0604020202020204" pitchFamily="34" charset="0"/>
              <a:buChar char="•"/>
              <a:defRPr sz="1600">
                <a:solidFill>
                  <a:schemeClr val="tx1"/>
                </a:solidFill>
                <a:latin typeface="Arial" panose="020B0604020202020204" pitchFamily="34" charset="0"/>
              </a:defRPr>
            </a:lvl4pPr>
            <a:lvl5pPr marL="539750" indent="-177800">
              <a:spcBef>
                <a:spcPts val="300"/>
              </a:spcBef>
              <a:buFont typeface="Arial" panose="020B0604020202020204" pitchFamily="34" charset="0"/>
              <a:buChar char="•"/>
              <a:defRPr sz="1600">
                <a:solidFill>
                  <a:schemeClr val="tx1"/>
                </a:solidFill>
                <a:latin typeface="Arial" panose="020B0604020202020204" pitchFamily="34" charset="0"/>
              </a:defRPr>
            </a:lvl5pPr>
            <a:lvl6pPr marL="9969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14541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19113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23685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FontTx/>
              <a:buNone/>
            </a:pPr>
            <a:r>
              <a:rPr lang="it-IT" altLang="it-IT" sz="1600" dirty="0">
                <a:cs typeface="Arial" panose="020B0604020202020204" pitchFamily="34" charset="0"/>
              </a:rPr>
              <a:t>Le percezioni della criminalità vs azienda</a:t>
            </a:r>
          </a:p>
        </p:txBody>
      </p:sp>
      <p:sp>
        <p:nvSpPr>
          <p:cNvPr id="19" name="Text Box 8"/>
          <p:cNvSpPr txBox="1">
            <a:spLocks noChangeArrowheads="1"/>
          </p:cNvSpPr>
          <p:nvPr/>
        </p:nvSpPr>
        <p:spPr bwMode="auto">
          <a:xfrm>
            <a:off x="3209302" y="1888960"/>
            <a:ext cx="269081" cy="161583"/>
          </a:xfrm>
          <a:prstGeom prst="rect">
            <a:avLst/>
          </a:prstGeom>
          <a:noFill/>
          <a:ln>
            <a:noFill/>
          </a:ln>
          <a:effectLst/>
          <a:extLst/>
        </p:spPr>
        <p:txBody>
          <a:bodyPr lIns="0" tIns="0" rIns="0" bIns="0" anchor="ctr">
            <a:spAutoFit/>
          </a:bodyPr>
          <a:lstStyle/>
          <a:p>
            <a:pPr algn="ctr" eaLnBrk="1" fontAlgn="auto" hangingPunct="1">
              <a:spcBef>
                <a:spcPts val="0"/>
              </a:spcBef>
              <a:spcAft>
                <a:spcPts val="0"/>
              </a:spcAft>
              <a:defRPr/>
            </a:pPr>
            <a:r>
              <a:rPr lang="it-IT" sz="1050" i="1" dirty="0">
                <a:effectLst>
                  <a:outerShdw blurRad="38100" dist="38100" dir="2700000" algn="tl">
                    <a:srgbClr val="FFFFFF"/>
                  </a:outerShdw>
                </a:effectLst>
                <a:latin typeface="Arial" panose="020B0604020202020204" pitchFamily="34" charset="0"/>
                <a:cs typeface="Arial" panose="020B0604020202020204" pitchFamily="34" charset="0"/>
              </a:rPr>
              <a:t>%</a:t>
            </a:r>
          </a:p>
        </p:txBody>
      </p:sp>
      <p:sp>
        <p:nvSpPr>
          <p:cNvPr id="19460" name="Text Box 9"/>
          <p:cNvSpPr txBox="1">
            <a:spLocks noChangeArrowheads="1"/>
          </p:cNvSpPr>
          <p:nvPr/>
        </p:nvSpPr>
        <p:spPr bwMode="auto">
          <a:xfrm>
            <a:off x="1475656" y="1204392"/>
            <a:ext cx="3796903" cy="461665"/>
          </a:xfrm>
          <a:prstGeom prst="rect">
            <a:avLst/>
          </a:prstGeom>
          <a:solidFill>
            <a:schemeClr val="bg1"/>
          </a:solidFill>
          <a:ln w="9525">
            <a:noFill/>
          </a:ln>
          <a:effectLst>
            <a:outerShdw blurRad="50800" dist="38100" dir="5400000" algn="t"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it-IT"/>
            </a:defPPr>
            <a:lvl1pPr algn="ctr" eaLnBrk="1" fontAlgn="auto" hangingPunct="1">
              <a:spcBef>
                <a:spcPts val="0"/>
              </a:spcBef>
              <a:spcAft>
                <a:spcPts val="0"/>
              </a:spcAft>
              <a:defRPr sz="1200" b="1">
                <a:latin typeface="Arial" panose="020B0604020202020204" pitchFamily="34" charset="0"/>
                <a:cs typeface="Arial" panose="020B0604020202020204" pitchFamily="34" charset="0"/>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it-IT" altLang="it-IT" dirty="0">
                <a:solidFill>
                  <a:schemeClr val="tx1"/>
                </a:solidFill>
              </a:rPr>
              <a:t>Rispetto all’anno scorso i livelli di sicurezza  per la sua attività sono… </a:t>
            </a:r>
          </a:p>
        </p:txBody>
      </p:sp>
      <p:sp>
        <p:nvSpPr>
          <p:cNvPr id="2" name="Rettangolo 1"/>
          <p:cNvSpPr/>
          <p:nvPr/>
        </p:nvSpPr>
        <p:spPr>
          <a:xfrm>
            <a:off x="179512" y="556320"/>
            <a:ext cx="6912768" cy="438582"/>
          </a:xfrm>
          <a:prstGeom prst="rect">
            <a:avLst/>
          </a:prstGeom>
        </p:spPr>
        <p:txBody>
          <a:bodyPr wrap="square">
            <a:spAutoFit/>
          </a:bodyPr>
          <a:lstStyle/>
          <a:p>
            <a:pPr eaLnBrk="1" fontAlgn="auto" hangingPunct="1">
              <a:spcBef>
                <a:spcPts val="0"/>
              </a:spcBef>
              <a:spcAft>
                <a:spcPts val="0"/>
              </a:spcAft>
              <a:defRPr/>
            </a:pPr>
            <a:r>
              <a:rPr lang="it-IT" sz="750" i="1" dirty="0">
                <a:solidFill>
                  <a:schemeClr val="bg2">
                    <a:lumMod val="50000"/>
                  </a:schemeClr>
                </a:solidFill>
                <a:latin typeface="Arial" panose="020B0604020202020204" pitchFamily="34" charset="0"/>
                <a:cs typeface="Arial" panose="020B0604020202020204" pitchFamily="34" charset="0"/>
              </a:rPr>
              <a:t>Pensando alla criminalità, in particolare a furti, rapine, estorsioni, usura, contraffazione e abusivismo, lei direbbe che rispetto all’anno scorso, i livelli di sicurezza per la sua attività sono: </a:t>
            </a:r>
            <a:endParaRPr lang="it-IT" sz="750" i="1" dirty="0" smtClean="0">
              <a:solidFill>
                <a:schemeClr val="bg2">
                  <a:lumMod val="50000"/>
                </a:schemeClr>
              </a:solidFill>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it-IT" sz="750" i="1" dirty="0" smtClean="0">
                <a:solidFill>
                  <a:schemeClr val="bg2">
                    <a:lumMod val="50000"/>
                  </a:schemeClr>
                </a:solidFill>
                <a:latin typeface="Arial" panose="020B0604020202020204" pitchFamily="34" charset="0"/>
                <a:cs typeface="Arial" panose="020B0604020202020204" pitchFamily="34" charset="0"/>
              </a:rPr>
              <a:t>(</a:t>
            </a:r>
            <a:r>
              <a:rPr lang="it-IT" sz="750" i="1" dirty="0">
                <a:solidFill>
                  <a:schemeClr val="bg2">
                    <a:lumMod val="50000"/>
                  </a:schemeClr>
                </a:solidFill>
                <a:latin typeface="Arial" panose="020B0604020202020204" pitchFamily="34" charset="0"/>
                <a:cs typeface="Arial" panose="020B0604020202020204" pitchFamily="34" charset="0"/>
              </a:rPr>
              <a:t>base = totale campione, n</a:t>
            </a:r>
            <a:r>
              <a:rPr lang="it-IT" sz="750" i="1" dirty="0">
                <a:latin typeface="Arial" panose="020B0604020202020204" pitchFamily="34" charset="0"/>
                <a:cs typeface="Arial" panose="020B0604020202020204" pitchFamily="34" charset="0"/>
              </a:rPr>
              <a:t>= </a:t>
            </a:r>
            <a:r>
              <a:rPr lang="it-IT" sz="750" i="1" dirty="0" smtClean="0">
                <a:latin typeface="Arial" panose="020B0604020202020204" pitchFamily="34" charset="0"/>
                <a:cs typeface="Arial" panose="020B0604020202020204" pitchFamily="34" charset="0"/>
              </a:rPr>
              <a:t>4.628)</a:t>
            </a:r>
            <a:endParaRPr lang="it-IT" sz="750" dirty="0">
              <a:latin typeface="Arial" panose="020B0604020202020204" pitchFamily="34" charset="0"/>
              <a:cs typeface="Arial" panose="020B0604020202020204" pitchFamily="34" charset="0"/>
            </a:endParaRPr>
          </a:p>
        </p:txBody>
      </p:sp>
      <p:graphicFrame>
        <p:nvGraphicFramePr>
          <p:cNvPr id="3" name="Grafico 9"/>
          <p:cNvGraphicFramePr>
            <a:graphicFrameLocks/>
          </p:cNvGraphicFramePr>
          <p:nvPr>
            <p:extLst>
              <p:ext uri="{D42A27DB-BD31-4B8C-83A1-F6EECF244321}">
                <p14:modId xmlns:p14="http://schemas.microsoft.com/office/powerpoint/2010/main" val="133969063"/>
              </p:ext>
            </p:extLst>
          </p:nvPr>
        </p:nvGraphicFramePr>
        <p:xfrm>
          <a:off x="1891184" y="2068299"/>
          <a:ext cx="4192984" cy="29166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Tabella 3"/>
          <p:cNvGraphicFramePr>
            <a:graphicFrameLocks noGrp="1"/>
          </p:cNvGraphicFramePr>
          <p:nvPr>
            <p:extLst>
              <p:ext uri="{D42A27DB-BD31-4B8C-83A1-F6EECF244321}">
                <p14:modId xmlns:p14="http://schemas.microsoft.com/office/powerpoint/2010/main" val="1929042169"/>
              </p:ext>
            </p:extLst>
          </p:nvPr>
        </p:nvGraphicFramePr>
        <p:xfrm>
          <a:off x="1421141" y="2066704"/>
          <a:ext cx="1535832" cy="1779648"/>
        </p:xfrm>
        <a:graphic>
          <a:graphicData uri="http://schemas.openxmlformats.org/drawingml/2006/table">
            <a:tbl>
              <a:tblPr firstRow="1" bandRow="1">
                <a:tableStyleId>{5C22544A-7EE6-4342-B048-85BDC9FD1C3A}</a:tableStyleId>
              </a:tblPr>
              <a:tblGrid>
                <a:gridCol w="1535832">
                  <a:extLst>
                    <a:ext uri="{9D8B030D-6E8A-4147-A177-3AD203B41FA5}">
                      <a16:colId xmlns="" xmlns:a16="http://schemas.microsoft.com/office/drawing/2014/main" val="578250433"/>
                    </a:ext>
                  </a:extLst>
                </a:gridCol>
              </a:tblGrid>
              <a:tr h="593216">
                <a:tc>
                  <a:txBody>
                    <a:bodyPr/>
                    <a:lstStyle/>
                    <a:p>
                      <a:pPr algn="r" fontAlgn="b"/>
                      <a:r>
                        <a:rPr lang="it-IT" sz="1100" b="1" i="0" u="none" strike="noStrike" dirty="0">
                          <a:solidFill>
                            <a:srgbClr val="000000"/>
                          </a:solidFill>
                          <a:effectLst/>
                          <a:latin typeface="Arial" panose="020B0604020202020204" pitchFamily="34" charset="0"/>
                          <a:cs typeface="Arial" panose="020B0604020202020204" pitchFamily="34" charset="0"/>
                        </a:rPr>
                        <a:t>PEGGIORATI</a:t>
                      </a:r>
                    </a:p>
                  </a:txBody>
                  <a:tcPr marL="9525" marR="9525" marT="9525" marB="0" anchor="ctr">
                    <a:noFill/>
                  </a:tcPr>
                </a:tc>
                <a:extLst>
                  <a:ext uri="{0D108BD9-81ED-4DB2-BD59-A6C34878D82A}">
                    <a16:rowId xmlns="" xmlns:a16="http://schemas.microsoft.com/office/drawing/2014/main" val="1509265287"/>
                  </a:ext>
                </a:extLst>
              </a:tr>
              <a:tr h="593216">
                <a:tc>
                  <a:txBody>
                    <a:bodyPr/>
                    <a:lstStyle/>
                    <a:p>
                      <a:pPr algn="r" fontAlgn="b"/>
                      <a:r>
                        <a:rPr lang="it-IT" sz="1100" b="0" i="0" u="none" strike="noStrike" dirty="0">
                          <a:solidFill>
                            <a:srgbClr val="000000"/>
                          </a:solidFill>
                          <a:effectLst/>
                          <a:latin typeface="Arial" panose="020B0604020202020204" pitchFamily="34" charset="0"/>
                          <a:cs typeface="Arial" panose="020B0604020202020204" pitchFamily="34" charset="0"/>
                        </a:rPr>
                        <a:t>rimasti uguali</a:t>
                      </a:r>
                    </a:p>
                  </a:txBody>
                  <a:tcPr marL="9525" marR="9525" marT="9525" marB="0" anchor="ctr">
                    <a:noFill/>
                  </a:tcPr>
                </a:tc>
                <a:extLst>
                  <a:ext uri="{0D108BD9-81ED-4DB2-BD59-A6C34878D82A}">
                    <a16:rowId xmlns="" xmlns:a16="http://schemas.microsoft.com/office/drawing/2014/main" val="2652001402"/>
                  </a:ext>
                </a:extLst>
              </a:tr>
              <a:tr h="593216">
                <a:tc>
                  <a:txBody>
                    <a:bodyPr/>
                    <a:lstStyle/>
                    <a:p>
                      <a:pPr algn="r" fontAlgn="b"/>
                      <a:r>
                        <a:rPr lang="it-IT" sz="1100" b="0" i="0" u="none" strike="noStrike" dirty="0">
                          <a:solidFill>
                            <a:srgbClr val="000000"/>
                          </a:solidFill>
                          <a:effectLst/>
                          <a:latin typeface="Arial" panose="020B0604020202020204" pitchFamily="34" charset="0"/>
                          <a:cs typeface="Arial" panose="020B0604020202020204" pitchFamily="34" charset="0"/>
                        </a:rPr>
                        <a:t>migliorati</a:t>
                      </a:r>
                    </a:p>
                  </a:txBody>
                  <a:tcPr marL="9525" marR="9525" marT="9525" marB="0" anchor="ctr">
                    <a:noFill/>
                  </a:tcPr>
                </a:tc>
                <a:extLst>
                  <a:ext uri="{0D108BD9-81ED-4DB2-BD59-A6C34878D82A}">
                    <a16:rowId xmlns="" xmlns:a16="http://schemas.microsoft.com/office/drawing/2014/main" val="938757734"/>
                  </a:ext>
                </a:extLst>
              </a:tr>
            </a:tbl>
          </a:graphicData>
        </a:graphic>
      </p:graphicFrame>
      <p:graphicFrame>
        <p:nvGraphicFramePr>
          <p:cNvPr id="12" name="Tabella 11"/>
          <p:cNvGraphicFramePr>
            <a:graphicFrameLocks noGrp="1"/>
          </p:cNvGraphicFramePr>
          <p:nvPr>
            <p:extLst>
              <p:ext uri="{D42A27DB-BD31-4B8C-83A1-F6EECF244321}">
                <p14:modId xmlns:p14="http://schemas.microsoft.com/office/powerpoint/2010/main" val="3066144703"/>
              </p:ext>
            </p:extLst>
          </p:nvPr>
        </p:nvGraphicFramePr>
        <p:xfrm>
          <a:off x="5652120" y="1434877"/>
          <a:ext cx="972000" cy="2352008"/>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972000">
                  <a:extLst>
                    <a:ext uri="{9D8B030D-6E8A-4147-A177-3AD203B41FA5}">
                      <a16:colId xmlns="" xmlns:a16="http://schemas.microsoft.com/office/drawing/2014/main" val="2507425657"/>
                    </a:ext>
                  </a:extLst>
                </a:gridCol>
              </a:tblGrid>
              <a:tr h="624008">
                <a:tc>
                  <a:txBody>
                    <a:bodyPr/>
                    <a:lstStyle/>
                    <a:p>
                      <a:pPr algn="ctr" fontAlgn="b"/>
                      <a:r>
                        <a:rPr lang="it-IT" sz="1200" b="1" u="none" strike="noStrike" kern="1200" dirty="0" smtClean="0">
                          <a:solidFill>
                            <a:schemeClr val="bg1"/>
                          </a:solidFill>
                          <a:effectLst/>
                          <a:latin typeface="Arial" panose="020B0604020202020204" pitchFamily="34" charset="0"/>
                          <a:ea typeface="+mn-ea"/>
                          <a:cs typeface="Arial" panose="020B0604020202020204" pitchFamily="34" charset="0"/>
                        </a:rPr>
                        <a:t>Sardegna</a:t>
                      </a:r>
                    </a:p>
                  </a:txBody>
                  <a:tcPr anchor="ctr">
                    <a:lnB w="3175" cap="flat" cmpd="sng" algn="ctr">
                      <a:solidFill>
                        <a:schemeClr val="bg1">
                          <a:lumMod val="85000"/>
                        </a:schemeClr>
                      </a:solidFill>
                      <a:prstDash val="solid"/>
                      <a:round/>
                      <a:headEnd type="none" w="med" len="med"/>
                      <a:tailEnd type="none" w="med" len="med"/>
                    </a:lnB>
                    <a:solidFill>
                      <a:srgbClr val="E95E0F"/>
                    </a:solidFill>
                  </a:tcPr>
                </a:tc>
                <a:extLst>
                  <a:ext uri="{0D108BD9-81ED-4DB2-BD59-A6C34878D82A}">
                    <a16:rowId xmlns="" xmlns:a16="http://schemas.microsoft.com/office/drawing/2014/main" val="1653408806"/>
                  </a:ext>
                </a:extLst>
              </a:tr>
              <a:tr h="576000">
                <a:tc>
                  <a:txBody>
                    <a:bodyPr/>
                    <a:lstStyle/>
                    <a:p>
                      <a:pPr algn="ctr" fontAlgn="ctr"/>
                      <a:r>
                        <a:rPr lang="it-IT" sz="1200" b="0" i="0" u="none" strike="noStrike" dirty="0">
                          <a:solidFill>
                            <a:srgbClr val="000000"/>
                          </a:solidFill>
                          <a:effectLst/>
                          <a:latin typeface="Arial" panose="020B0604020202020204" pitchFamily="34" charset="0"/>
                        </a:rPr>
                        <a:t>9</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707066159"/>
                  </a:ext>
                </a:extLst>
              </a:tr>
              <a:tr h="576000">
                <a:tc>
                  <a:txBody>
                    <a:bodyPr/>
                    <a:lstStyle/>
                    <a:p>
                      <a:pPr algn="ctr" fontAlgn="ctr"/>
                      <a:r>
                        <a:rPr lang="it-IT" sz="1200" b="0" i="0" u="none" strike="noStrike">
                          <a:solidFill>
                            <a:srgbClr val="000000"/>
                          </a:solidFill>
                          <a:effectLst/>
                          <a:latin typeface="Arial" panose="020B0604020202020204" pitchFamily="34" charset="0"/>
                        </a:rPr>
                        <a:t>88</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421692141"/>
                  </a:ext>
                </a:extLst>
              </a:tr>
              <a:tr h="576000">
                <a:tc>
                  <a:txBody>
                    <a:bodyPr/>
                    <a:lstStyle/>
                    <a:p>
                      <a:pPr algn="ctr" fontAlgn="ctr"/>
                      <a:r>
                        <a:rPr lang="it-IT" sz="1200" b="0" i="0" u="none" strike="noStrike" dirty="0">
                          <a:solidFill>
                            <a:srgbClr val="000000"/>
                          </a:solidFill>
                          <a:effectLst/>
                          <a:latin typeface="Arial" panose="020B0604020202020204" pitchFamily="34" charset="0"/>
                        </a:rPr>
                        <a:t>3</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30172192"/>
                  </a:ext>
                </a:extLst>
              </a:tr>
            </a:tbl>
          </a:graphicData>
        </a:graphic>
      </p:graphicFrame>
      <p:pic>
        <p:nvPicPr>
          <p:cNvPr id="11" name="Picture 7" descr="http://www.vikingop.it/speciallinks/it/vkg/images/landing_voucher/landing_voucher_cerchio-matit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32181">
            <a:off x="5950505" y="2740651"/>
            <a:ext cx="377429" cy="340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9"/>
          <p:cNvSpPr txBox="1">
            <a:spLocks noChangeArrowheads="1"/>
          </p:cNvSpPr>
          <p:nvPr/>
        </p:nvSpPr>
        <p:spPr bwMode="auto">
          <a:xfrm>
            <a:off x="7164287" y="2212504"/>
            <a:ext cx="1633569" cy="1615827"/>
          </a:xfrm>
          <a:prstGeom prst="rect">
            <a:avLst/>
          </a:prstGeom>
          <a:solidFill>
            <a:schemeClr val="bg1">
              <a:lumMod val="95000"/>
            </a:schemeClr>
          </a:solidFill>
          <a:ln w="9525" cap="flat" cmpd="sng" algn="ctr">
            <a:noFill/>
            <a:prstDash val="solid"/>
          </a:ln>
          <a:effectLst>
            <a:outerShdw blurRad="50800" dist="38100" dir="5400000" algn="t" rotWithShape="0">
              <a:prstClr val="black">
                <a:alpha val="40000"/>
              </a:prstClr>
            </a:outerShdw>
          </a:effectLst>
          <a:extLst/>
        </p:spPr>
        <p:txBody>
          <a:bodyPr wrap="square">
            <a:spAutoFit/>
          </a:bodyPr>
          <a:lstStyle>
            <a:defPPr>
              <a:defRPr lang="it-IT"/>
            </a:defPPr>
            <a:lvl1pPr algn="ctr">
              <a:defRPr sz="1600">
                <a:solidFill>
                  <a:srgbClr val="000000"/>
                </a:solidFill>
                <a:latin typeface="Century Gothic" pitchFamily="34" charset="0"/>
              </a:defRPr>
            </a:lvl1pPr>
          </a:lstStyle>
          <a:p>
            <a:r>
              <a:rPr lang="it-IT" sz="1100" i="1" dirty="0" smtClean="0">
                <a:solidFill>
                  <a:schemeClr val="tx1"/>
                </a:solidFill>
                <a:latin typeface="Arial" panose="020B0604020202020204" pitchFamily="34" charset="0"/>
                <a:cs typeface="Arial" panose="020B0604020202020204" pitchFamily="34" charset="0"/>
              </a:rPr>
              <a:t>In Sardegna l’incidenza </a:t>
            </a:r>
            <a:r>
              <a:rPr lang="it-IT" sz="1100" i="1" dirty="0">
                <a:solidFill>
                  <a:schemeClr val="tx1"/>
                </a:solidFill>
                <a:latin typeface="Arial" panose="020B0604020202020204" pitchFamily="34" charset="0"/>
                <a:cs typeface="Arial" panose="020B0604020202020204" pitchFamily="34" charset="0"/>
              </a:rPr>
              <a:t>di chi </a:t>
            </a:r>
            <a:r>
              <a:rPr lang="it-IT" sz="1100" i="1" dirty="0" smtClean="0">
                <a:solidFill>
                  <a:schemeClr val="tx1"/>
                </a:solidFill>
                <a:latin typeface="Arial" panose="020B0604020202020204" pitchFamily="34" charset="0"/>
                <a:cs typeface="Arial" panose="020B0604020202020204" pitchFamily="34" charset="0"/>
              </a:rPr>
              <a:t>considera peggiorati i </a:t>
            </a:r>
            <a:r>
              <a:rPr lang="it-IT" sz="1100" i="1" dirty="0">
                <a:solidFill>
                  <a:schemeClr val="tx1"/>
                </a:solidFill>
                <a:latin typeface="Arial" panose="020B0604020202020204" pitchFamily="34" charset="0"/>
                <a:cs typeface="Arial" panose="020B0604020202020204" pitchFamily="34" charset="0"/>
              </a:rPr>
              <a:t>livelli di sicurezza è </a:t>
            </a:r>
            <a:r>
              <a:rPr lang="it-IT" sz="1100" i="1" dirty="0" smtClean="0">
                <a:solidFill>
                  <a:schemeClr val="tx1"/>
                </a:solidFill>
                <a:latin typeface="Arial" panose="020B0604020202020204" pitchFamily="34" charset="0"/>
                <a:cs typeface="Arial" panose="020B0604020202020204" pitchFamily="34" charset="0"/>
              </a:rPr>
              <a:t>decisamente inferiore alla media nazionale, mentre è più elevata la quota di chi li considera stabili.</a:t>
            </a:r>
            <a:endParaRPr lang="it-IT" sz="1100" i="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fico 7"/>
          <p:cNvGraphicFramePr>
            <a:graphicFrameLocks/>
          </p:cNvGraphicFramePr>
          <p:nvPr>
            <p:extLst>
              <p:ext uri="{D42A27DB-BD31-4B8C-83A1-F6EECF244321}">
                <p14:modId xmlns:p14="http://schemas.microsoft.com/office/powerpoint/2010/main" val="2005018552"/>
              </p:ext>
            </p:extLst>
          </p:nvPr>
        </p:nvGraphicFramePr>
        <p:xfrm>
          <a:off x="2605485" y="1563534"/>
          <a:ext cx="4192984" cy="3279869"/>
        </p:xfrm>
        <a:graphic>
          <a:graphicData uri="http://schemas.openxmlformats.org/drawingml/2006/chart">
            <c:chart xmlns:c="http://schemas.openxmlformats.org/drawingml/2006/chart" xmlns:r="http://schemas.openxmlformats.org/officeDocument/2006/relationships" r:id="rId3"/>
          </a:graphicData>
        </a:graphic>
      </p:graphicFrame>
      <p:sp>
        <p:nvSpPr>
          <p:cNvPr id="8" name="Rettangolo 7"/>
          <p:cNvSpPr/>
          <p:nvPr/>
        </p:nvSpPr>
        <p:spPr>
          <a:xfrm>
            <a:off x="179512" y="681475"/>
            <a:ext cx="1723549" cy="207749"/>
          </a:xfrm>
          <a:prstGeom prst="rect">
            <a:avLst/>
          </a:prstGeom>
        </p:spPr>
        <p:txBody>
          <a:bodyPr wrap="none">
            <a:spAutoFit/>
          </a:bodyPr>
          <a:lstStyle/>
          <a:p>
            <a:pPr eaLnBrk="1" fontAlgn="auto" hangingPunct="1">
              <a:spcBef>
                <a:spcPts val="0"/>
              </a:spcBef>
              <a:spcAft>
                <a:spcPts val="0"/>
              </a:spcAft>
              <a:defRPr/>
            </a:pPr>
            <a:r>
              <a:rPr lang="it-IT" sz="750" i="1" dirty="0">
                <a:solidFill>
                  <a:schemeClr val="bg2">
                    <a:lumMod val="50000"/>
                  </a:schemeClr>
                </a:solidFill>
                <a:latin typeface="Arial" panose="020B0604020202020204" pitchFamily="34" charset="0"/>
                <a:cs typeface="Arial" panose="020B0604020202020204" pitchFamily="34" charset="0"/>
              </a:rPr>
              <a:t>(base = totale campione, </a:t>
            </a:r>
            <a:r>
              <a:rPr lang="it-IT" sz="750" i="1" dirty="0" smtClean="0">
                <a:solidFill>
                  <a:schemeClr val="bg2">
                    <a:lumMod val="50000"/>
                  </a:schemeClr>
                </a:solidFill>
                <a:latin typeface="Arial" panose="020B0604020202020204" pitchFamily="34" charset="0"/>
                <a:cs typeface="Arial" panose="020B0604020202020204" pitchFamily="34" charset="0"/>
              </a:rPr>
              <a:t>n=</a:t>
            </a:r>
            <a:r>
              <a:rPr lang="it-IT" sz="750" i="1" dirty="0" smtClean="0">
                <a:latin typeface="Arial" panose="020B0604020202020204" pitchFamily="34" charset="0"/>
                <a:cs typeface="Arial" panose="020B0604020202020204" pitchFamily="34" charset="0"/>
              </a:rPr>
              <a:t> </a:t>
            </a:r>
            <a:r>
              <a:rPr lang="it-IT" sz="750" i="1" dirty="0">
                <a:latin typeface="Arial" panose="020B0604020202020204" pitchFamily="34" charset="0"/>
                <a:cs typeface="Arial" panose="020B0604020202020204" pitchFamily="34" charset="0"/>
              </a:rPr>
              <a:t>4.628</a:t>
            </a:r>
            <a:r>
              <a:rPr lang="it-IT" sz="750" i="1" dirty="0" smtClean="0">
                <a:solidFill>
                  <a:schemeClr val="bg2">
                    <a:lumMod val="50000"/>
                  </a:schemeClr>
                </a:solidFill>
                <a:latin typeface="Arial" panose="020B0604020202020204" pitchFamily="34" charset="0"/>
                <a:cs typeface="Arial" panose="020B0604020202020204" pitchFamily="34" charset="0"/>
              </a:rPr>
              <a:t>)</a:t>
            </a:r>
            <a:endParaRPr lang="it-IT" sz="750" dirty="0">
              <a:solidFill>
                <a:schemeClr val="bg2">
                  <a:lumMod val="50000"/>
                </a:schemeClr>
              </a:solidFill>
              <a:latin typeface="Arial" panose="020B0604020202020204" pitchFamily="34" charset="0"/>
              <a:cs typeface="Arial" panose="020B0604020202020204" pitchFamily="34" charset="0"/>
            </a:endParaRPr>
          </a:p>
        </p:txBody>
      </p:sp>
      <p:sp>
        <p:nvSpPr>
          <p:cNvPr id="9" name="Rectangle 2"/>
          <p:cNvSpPr txBox="1">
            <a:spLocks/>
          </p:cNvSpPr>
          <p:nvPr/>
        </p:nvSpPr>
        <p:spPr bwMode="auto">
          <a:xfrm>
            <a:off x="251520" y="85730"/>
            <a:ext cx="7128470" cy="337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ts val="600"/>
              </a:spcBef>
              <a:buFont typeface="Arial" panose="020B0604020202020204" pitchFamily="34" charset="0"/>
              <a:defRPr>
                <a:solidFill>
                  <a:schemeClr val="tx2"/>
                </a:solidFill>
                <a:latin typeface="Arial" panose="020B0604020202020204" pitchFamily="34" charset="0"/>
              </a:defRPr>
            </a:lvl1pPr>
            <a:lvl2pPr marL="1588" indent="-1588">
              <a:spcBef>
                <a:spcPts val="600"/>
              </a:spcBef>
              <a:buFont typeface="Arial" panose="020B0604020202020204" pitchFamily="34" charset="0"/>
              <a:defRPr sz="1600">
                <a:solidFill>
                  <a:schemeClr val="tx1"/>
                </a:solidFill>
                <a:latin typeface="Arial" panose="020B0604020202020204" pitchFamily="34" charset="0"/>
              </a:defRPr>
            </a:lvl2pPr>
            <a:lvl3pPr marL="180975" indent="-177800">
              <a:spcBef>
                <a:spcPts val="300"/>
              </a:spcBef>
              <a:buFont typeface="Arial" panose="020B0604020202020204" pitchFamily="34" charset="0"/>
              <a:buChar char="•"/>
              <a:defRPr sz="1600">
                <a:solidFill>
                  <a:schemeClr val="tx1"/>
                </a:solidFill>
                <a:latin typeface="Arial" panose="020B0604020202020204" pitchFamily="34" charset="0"/>
              </a:defRPr>
            </a:lvl3pPr>
            <a:lvl4pPr marL="360363" indent="-177800">
              <a:spcBef>
                <a:spcPts val="300"/>
              </a:spcBef>
              <a:buFont typeface="Arial" panose="020B0604020202020204" pitchFamily="34" charset="0"/>
              <a:buChar char="•"/>
              <a:defRPr sz="1600">
                <a:solidFill>
                  <a:schemeClr val="tx1"/>
                </a:solidFill>
                <a:latin typeface="Arial" panose="020B0604020202020204" pitchFamily="34" charset="0"/>
              </a:defRPr>
            </a:lvl4pPr>
            <a:lvl5pPr marL="539750" indent="-177800">
              <a:spcBef>
                <a:spcPts val="300"/>
              </a:spcBef>
              <a:buFont typeface="Arial" panose="020B0604020202020204" pitchFamily="34" charset="0"/>
              <a:buChar char="•"/>
              <a:defRPr sz="1600">
                <a:solidFill>
                  <a:schemeClr val="tx1"/>
                </a:solidFill>
                <a:latin typeface="Arial" panose="020B0604020202020204" pitchFamily="34" charset="0"/>
              </a:defRPr>
            </a:lvl5pPr>
            <a:lvl6pPr marL="9969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14541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19113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23685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FontTx/>
              <a:buNone/>
            </a:pPr>
            <a:r>
              <a:rPr lang="it-IT" altLang="it-IT" sz="1600" dirty="0" smtClean="0">
                <a:cs typeface="Arial" panose="020B0604020202020204" pitchFamily="34" charset="0"/>
              </a:rPr>
              <a:t>Le percezioni della criminalità vs azienda: quali crimini sono aumentati di più</a:t>
            </a:r>
          </a:p>
        </p:txBody>
      </p:sp>
      <p:sp>
        <p:nvSpPr>
          <p:cNvPr id="4" name="Rettangolo 3"/>
          <p:cNvSpPr/>
          <p:nvPr/>
        </p:nvSpPr>
        <p:spPr>
          <a:xfrm>
            <a:off x="179512" y="535775"/>
            <a:ext cx="6768752" cy="207749"/>
          </a:xfrm>
          <a:prstGeom prst="rect">
            <a:avLst/>
          </a:prstGeom>
        </p:spPr>
        <p:txBody>
          <a:bodyPr wrap="square">
            <a:spAutoFit/>
          </a:bodyPr>
          <a:lstStyle/>
          <a:p>
            <a:pPr eaLnBrk="1" fontAlgn="auto" hangingPunct="1">
              <a:spcBef>
                <a:spcPts val="0"/>
              </a:spcBef>
              <a:spcAft>
                <a:spcPts val="0"/>
              </a:spcAft>
              <a:defRPr/>
            </a:pPr>
            <a:r>
              <a:rPr lang="it-IT" sz="750" i="1" dirty="0">
                <a:solidFill>
                  <a:schemeClr val="bg2">
                    <a:lumMod val="50000"/>
                  </a:schemeClr>
                </a:solidFill>
                <a:latin typeface="Arial" panose="020B0604020202020204" pitchFamily="34" charset="0"/>
                <a:cs typeface="Arial" panose="020B0604020202020204" pitchFamily="34" charset="0"/>
              </a:rPr>
              <a:t>Con riferimento alla Sua attività e al settore in cui lei opera, come valuta l’andamento dei crimini di seguito indicati rispetto all’anno scorso?</a:t>
            </a:r>
          </a:p>
        </p:txBody>
      </p:sp>
      <p:graphicFrame>
        <p:nvGraphicFramePr>
          <p:cNvPr id="6" name="Tabella 5"/>
          <p:cNvGraphicFramePr>
            <a:graphicFrameLocks noGrp="1"/>
          </p:cNvGraphicFramePr>
          <p:nvPr>
            <p:extLst>
              <p:ext uri="{D42A27DB-BD31-4B8C-83A1-F6EECF244321}">
                <p14:modId xmlns:p14="http://schemas.microsoft.com/office/powerpoint/2010/main" val="3979595779"/>
              </p:ext>
            </p:extLst>
          </p:nvPr>
        </p:nvGraphicFramePr>
        <p:xfrm>
          <a:off x="581585" y="1664003"/>
          <a:ext cx="3146053" cy="3212797"/>
        </p:xfrm>
        <a:graphic>
          <a:graphicData uri="http://schemas.openxmlformats.org/drawingml/2006/table">
            <a:tbl>
              <a:tblPr firstRow="1" bandRow="1">
                <a:tableStyleId>{5C22544A-7EE6-4342-B048-85BDC9FD1C3A}</a:tableStyleId>
              </a:tblPr>
              <a:tblGrid>
                <a:gridCol w="3146053">
                  <a:extLst>
                    <a:ext uri="{9D8B030D-6E8A-4147-A177-3AD203B41FA5}">
                      <a16:colId xmlns="" xmlns:a16="http://schemas.microsoft.com/office/drawing/2014/main" val="2025073930"/>
                    </a:ext>
                  </a:extLst>
                </a:gridCol>
              </a:tblGrid>
              <a:tr h="505900">
                <a:tc>
                  <a:txBody>
                    <a:bodyPr/>
                    <a:lstStyle/>
                    <a:p>
                      <a:pPr algn="r">
                        <a:spcBef>
                          <a:spcPts val="0"/>
                        </a:spcBef>
                        <a:spcAft>
                          <a:spcPts val="0"/>
                        </a:spcAft>
                        <a:tabLst>
                          <a:tab pos="215900" algn="l"/>
                          <a:tab pos="1600200" algn="l"/>
                          <a:tab pos="2971800" algn="l"/>
                        </a:tabLst>
                      </a:pPr>
                      <a:r>
                        <a:rPr lang="it-IT" sz="11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abusivismo </a:t>
                      </a:r>
                    </a:p>
                    <a:p>
                      <a:pPr marL="0" marR="0" lvl="0" indent="0" algn="r" defTabSz="685800" rtl="0" eaLnBrk="1" fontAlgn="auto" latinLnBrk="0" hangingPunct="1">
                        <a:lnSpc>
                          <a:spcPct val="100000"/>
                        </a:lnSpc>
                        <a:spcBef>
                          <a:spcPts val="0"/>
                        </a:spcBef>
                        <a:spcAft>
                          <a:spcPts val="0"/>
                        </a:spcAft>
                        <a:buClrTx/>
                        <a:buSzTx/>
                        <a:buFontTx/>
                        <a:buNone/>
                        <a:tabLst/>
                        <a:defRPr/>
                      </a:pPr>
                      <a:r>
                        <a:rPr lang="it-IT" sz="800" b="0" i="1" kern="1200" dirty="0" smtClean="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rPr>
                        <a:t>(Esercizio di un’attività senza possedere</a:t>
                      </a:r>
                    </a:p>
                    <a:p>
                      <a:pPr marL="0" marR="0" lvl="0" indent="0" algn="r" defTabSz="685800" rtl="0" eaLnBrk="1" fontAlgn="auto" latinLnBrk="0" hangingPunct="1">
                        <a:lnSpc>
                          <a:spcPct val="100000"/>
                        </a:lnSpc>
                        <a:spcBef>
                          <a:spcPts val="0"/>
                        </a:spcBef>
                        <a:spcAft>
                          <a:spcPts val="0"/>
                        </a:spcAft>
                        <a:buClrTx/>
                        <a:buSzTx/>
                        <a:buFontTx/>
                        <a:buNone/>
                        <a:tabLst/>
                        <a:defRPr/>
                      </a:pPr>
                      <a:r>
                        <a:rPr lang="it-IT" sz="800" b="0" i="1" kern="1200" dirty="0" smtClean="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rPr>
                        <a:t> le necessarie autorizzazioni</a:t>
                      </a:r>
                    </a:p>
                  </a:txBody>
                  <a:tcPr>
                    <a:noFill/>
                  </a:tcPr>
                </a:tc>
                <a:extLst>
                  <a:ext uri="{0D108BD9-81ED-4DB2-BD59-A6C34878D82A}">
                    <a16:rowId xmlns="" xmlns:a16="http://schemas.microsoft.com/office/drawing/2014/main" val="378504586"/>
                  </a:ext>
                </a:extLst>
              </a:tr>
              <a:tr h="544813">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nl-NL" sz="11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furti</a:t>
                      </a:r>
                      <a:endParaRPr lang="nl-NL" sz="11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r" defTabSz="685800" rtl="0" eaLnBrk="1" fontAlgn="auto" latinLnBrk="0" hangingPunct="1">
                        <a:lnSpc>
                          <a:spcPct val="100000"/>
                        </a:lnSpc>
                        <a:spcBef>
                          <a:spcPts val="0"/>
                        </a:spcBef>
                        <a:spcAft>
                          <a:spcPts val="0"/>
                        </a:spcAft>
                        <a:buClrTx/>
                        <a:buSzTx/>
                        <a:buFontTx/>
                        <a:buNone/>
                        <a:tabLst/>
                        <a:defRPr/>
                      </a:pPr>
                      <a:r>
                        <a:rPr lang="nl-NL" sz="800" b="0" i="1" dirty="0" smtClean="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rPr>
                        <a:t>(Sottrazione indebita di un bene dell’impresa </a:t>
                      </a:r>
                    </a:p>
                    <a:p>
                      <a:pPr marL="0" marR="0" lvl="0" indent="0" algn="r" defTabSz="685800" rtl="0" eaLnBrk="1" fontAlgn="auto" latinLnBrk="0" hangingPunct="1">
                        <a:lnSpc>
                          <a:spcPct val="100000"/>
                        </a:lnSpc>
                        <a:spcBef>
                          <a:spcPts val="0"/>
                        </a:spcBef>
                        <a:spcAft>
                          <a:spcPts val="0"/>
                        </a:spcAft>
                        <a:buClrTx/>
                        <a:buSzTx/>
                        <a:buFontTx/>
                        <a:buNone/>
                        <a:tabLst/>
                        <a:defRPr/>
                      </a:pPr>
                      <a:r>
                        <a:rPr lang="nl-NL" sz="800" b="0" i="1" dirty="0" smtClean="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rPr>
                        <a:t>senza l’utilizzo della violenza o della minaccia)</a:t>
                      </a:r>
                      <a:endParaRPr lang="it-IT" sz="800" b="0" i="1" dirty="0" smtClean="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a:noFill/>
                  </a:tcPr>
                </a:tc>
                <a:extLst>
                  <a:ext uri="{0D108BD9-81ED-4DB2-BD59-A6C34878D82A}">
                    <a16:rowId xmlns="" xmlns:a16="http://schemas.microsoft.com/office/drawing/2014/main" val="2620672279"/>
                  </a:ext>
                </a:extLst>
              </a:tr>
              <a:tr h="576064">
                <a:tc>
                  <a:txBody>
                    <a:bodyPr/>
                    <a:lstStyle/>
                    <a:p>
                      <a:pPr algn="r"/>
                      <a:r>
                        <a:rPr lang="nl-NL" sz="1100" b="1" kern="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contraffazione </a:t>
                      </a:r>
                    </a:p>
                    <a:p>
                      <a:pPr marL="0" marR="0" lvl="0" indent="0" algn="r" defTabSz="685800" rtl="0" eaLnBrk="1" fontAlgn="auto" latinLnBrk="0" hangingPunct="1">
                        <a:lnSpc>
                          <a:spcPct val="100000"/>
                        </a:lnSpc>
                        <a:spcBef>
                          <a:spcPts val="0"/>
                        </a:spcBef>
                        <a:spcAft>
                          <a:spcPts val="0"/>
                        </a:spcAft>
                        <a:buClrTx/>
                        <a:buSzTx/>
                        <a:buFontTx/>
                        <a:buNone/>
                        <a:tabLst/>
                        <a:defRPr/>
                      </a:pPr>
                      <a:r>
                        <a:rPr lang="nl-NL" sz="800" b="0" i="1" kern="1200" dirty="0" smtClean="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rPr>
                        <a:t>(Riproduzione fraudolenta di </a:t>
                      </a:r>
                    </a:p>
                    <a:p>
                      <a:pPr marL="0" marR="0" lvl="0" indent="0" algn="r" defTabSz="685800" rtl="0" eaLnBrk="1" fontAlgn="auto" latinLnBrk="0" hangingPunct="1">
                        <a:lnSpc>
                          <a:spcPct val="100000"/>
                        </a:lnSpc>
                        <a:spcBef>
                          <a:spcPts val="0"/>
                        </a:spcBef>
                        <a:spcAft>
                          <a:spcPts val="0"/>
                        </a:spcAft>
                        <a:buClrTx/>
                        <a:buSzTx/>
                        <a:buFontTx/>
                        <a:buNone/>
                        <a:tabLst/>
                        <a:defRPr/>
                      </a:pPr>
                      <a:r>
                        <a:rPr lang="nl-NL" sz="800" b="0" i="1" kern="1200" dirty="0" smtClean="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rPr>
                        <a:t>marchi o segni distintivi)</a:t>
                      </a:r>
                      <a:endParaRPr lang="it-IT" sz="800" b="0" i="1" kern="1200" dirty="0" smtClean="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a:noFill/>
                  </a:tcPr>
                </a:tc>
                <a:extLst>
                  <a:ext uri="{0D108BD9-81ED-4DB2-BD59-A6C34878D82A}">
                    <a16:rowId xmlns="" xmlns:a16="http://schemas.microsoft.com/office/drawing/2014/main" val="3479190177"/>
                  </a:ext>
                </a:extLst>
              </a:tr>
              <a:tr h="505900">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nl-NL" sz="11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rapine</a:t>
                      </a:r>
                      <a:r>
                        <a:rPr lang="nl-NL" sz="11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p>
                      <a:pPr marL="0" marR="0" lvl="0" indent="0" algn="r" defTabSz="685800" rtl="0" eaLnBrk="1" fontAlgn="auto" latinLnBrk="0" hangingPunct="1">
                        <a:lnSpc>
                          <a:spcPct val="100000"/>
                        </a:lnSpc>
                        <a:spcBef>
                          <a:spcPts val="0"/>
                        </a:spcBef>
                        <a:spcAft>
                          <a:spcPts val="0"/>
                        </a:spcAft>
                        <a:buClrTx/>
                        <a:buSzTx/>
                        <a:buFontTx/>
                        <a:buNone/>
                        <a:tabLst/>
                        <a:defRPr/>
                      </a:pPr>
                      <a:r>
                        <a:rPr lang="nl-NL" sz="800" b="0" i="1" dirty="0" smtClean="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rPr>
                        <a:t>(Sottrazione indebita di un bene dell’impresa </a:t>
                      </a:r>
                    </a:p>
                    <a:p>
                      <a:pPr marL="0" marR="0" lvl="0" indent="0" algn="r" defTabSz="685800" rtl="0" eaLnBrk="1" fontAlgn="auto" latinLnBrk="0" hangingPunct="1">
                        <a:lnSpc>
                          <a:spcPct val="100000"/>
                        </a:lnSpc>
                        <a:spcBef>
                          <a:spcPts val="0"/>
                        </a:spcBef>
                        <a:spcAft>
                          <a:spcPts val="0"/>
                        </a:spcAft>
                        <a:buClrTx/>
                        <a:buSzTx/>
                        <a:buFontTx/>
                        <a:buNone/>
                        <a:tabLst/>
                        <a:defRPr/>
                      </a:pPr>
                      <a:r>
                        <a:rPr lang="nl-NL" sz="800" b="0" i="1" dirty="0" smtClean="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rPr>
                        <a:t>tramite l’utilizzo della violenza o della minaccia)</a:t>
                      </a:r>
                      <a:endParaRPr lang="it-IT" sz="800" b="0" i="1" dirty="0" smtClean="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a:noFill/>
                  </a:tcPr>
                </a:tc>
                <a:extLst>
                  <a:ext uri="{0D108BD9-81ED-4DB2-BD59-A6C34878D82A}">
                    <a16:rowId xmlns="" xmlns:a16="http://schemas.microsoft.com/office/drawing/2014/main" val="1149255904"/>
                  </a:ext>
                </a:extLst>
              </a:tr>
              <a:tr h="574220">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nl-NL" sz="1100" b="1" kern="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usura</a:t>
                      </a:r>
                      <a:r>
                        <a:rPr lang="nl-NL" sz="1100" b="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p>
                      <a:pPr marL="0" marR="0" lvl="0" indent="0" algn="r" defTabSz="685800" rtl="0" eaLnBrk="1" fontAlgn="auto" latinLnBrk="0" hangingPunct="1">
                        <a:lnSpc>
                          <a:spcPct val="100000"/>
                        </a:lnSpc>
                        <a:spcBef>
                          <a:spcPts val="0"/>
                        </a:spcBef>
                        <a:spcAft>
                          <a:spcPts val="0"/>
                        </a:spcAft>
                        <a:buClrTx/>
                        <a:buSzTx/>
                        <a:buFontTx/>
                        <a:buNone/>
                        <a:tabLst/>
                        <a:defRPr/>
                      </a:pPr>
                      <a:r>
                        <a:rPr lang="nl-NL" sz="800" b="0" i="1" kern="1200" dirty="0" smtClean="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rPr>
                        <a:t>(Prestito di denaro ad un interesse superiore </a:t>
                      </a:r>
                    </a:p>
                    <a:p>
                      <a:pPr marL="0" marR="0" lvl="0" indent="0" algn="r" defTabSz="685800" rtl="0" eaLnBrk="1" fontAlgn="auto" latinLnBrk="0" hangingPunct="1">
                        <a:lnSpc>
                          <a:spcPct val="100000"/>
                        </a:lnSpc>
                        <a:spcBef>
                          <a:spcPts val="0"/>
                        </a:spcBef>
                        <a:spcAft>
                          <a:spcPts val="0"/>
                        </a:spcAft>
                        <a:buClrTx/>
                        <a:buSzTx/>
                        <a:buFontTx/>
                        <a:buNone/>
                        <a:tabLst/>
                        <a:defRPr/>
                      </a:pPr>
                      <a:r>
                        <a:rPr lang="nl-NL" sz="800" b="0" i="1" kern="1200" dirty="0" smtClean="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rPr>
                        <a:t>a quello ammesso per legge)</a:t>
                      </a:r>
                      <a:endParaRPr lang="it-IT" sz="800" b="0" i="1" kern="1200" dirty="0" smtClean="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a:noFill/>
                  </a:tcPr>
                </a:tc>
                <a:extLst>
                  <a:ext uri="{0D108BD9-81ED-4DB2-BD59-A6C34878D82A}">
                    <a16:rowId xmlns="" xmlns:a16="http://schemas.microsoft.com/office/drawing/2014/main" val="2342505082"/>
                  </a:ext>
                </a:extLst>
              </a:tr>
              <a:tr h="505900">
                <a:tc>
                  <a:txBody>
                    <a:bodyPr/>
                    <a:lstStyle/>
                    <a:p>
                      <a:pPr algn="r">
                        <a:spcBef>
                          <a:spcPts val="0"/>
                        </a:spcBef>
                        <a:spcAft>
                          <a:spcPts val="0"/>
                        </a:spcAft>
                        <a:tabLst>
                          <a:tab pos="215900" algn="l"/>
                          <a:tab pos="1600200" algn="l"/>
                          <a:tab pos="2971800" algn="l"/>
                        </a:tabLst>
                      </a:pPr>
                      <a:r>
                        <a:rPr lang="nl-NL" sz="11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estorsioni </a:t>
                      </a:r>
                    </a:p>
                    <a:p>
                      <a:pPr algn="r">
                        <a:spcBef>
                          <a:spcPts val="0"/>
                        </a:spcBef>
                        <a:spcAft>
                          <a:spcPts val="0"/>
                        </a:spcAft>
                        <a:tabLst>
                          <a:tab pos="215900" algn="l"/>
                          <a:tab pos="1600200" algn="l"/>
                          <a:tab pos="2971800" algn="l"/>
                        </a:tabLst>
                      </a:pPr>
                      <a:r>
                        <a:rPr lang="nl-NL" sz="800" b="0" i="1" dirty="0" smtClean="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rPr>
                        <a:t>(Ottenimento di un ingiusto profitto tramite </a:t>
                      </a:r>
                    </a:p>
                    <a:p>
                      <a:pPr algn="r">
                        <a:spcBef>
                          <a:spcPts val="0"/>
                        </a:spcBef>
                        <a:spcAft>
                          <a:spcPts val="0"/>
                        </a:spcAft>
                        <a:tabLst>
                          <a:tab pos="215900" algn="l"/>
                          <a:tab pos="1600200" algn="l"/>
                          <a:tab pos="2971800" algn="l"/>
                        </a:tabLst>
                      </a:pPr>
                      <a:r>
                        <a:rPr lang="nl-NL" sz="800" b="0" i="1" dirty="0" smtClean="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rPr>
                        <a:t>l’utilizzo della violenza o della minaccia)</a:t>
                      </a:r>
                      <a:endParaRPr lang="it-IT" sz="800" b="0" i="1" dirty="0" smtClean="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txBody>
                  <a:tcPr>
                    <a:noFill/>
                  </a:tcPr>
                </a:tc>
                <a:extLst>
                  <a:ext uri="{0D108BD9-81ED-4DB2-BD59-A6C34878D82A}">
                    <a16:rowId xmlns="" xmlns:a16="http://schemas.microsoft.com/office/drawing/2014/main" val="652986537"/>
                  </a:ext>
                </a:extLst>
              </a:tr>
            </a:tbl>
          </a:graphicData>
        </a:graphic>
      </p:graphicFrame>
      <p:sp>
        <p:nvSpPr>
          <p:cNvPr id="11" name="Rettangolo 10"/>
          <p:cNvSpPr/>
          <p:nvPr/>
        </p:nvSpPr>
        <p:spPr bwMode="gray">
          <a:xfrm>
            <a:off x="1793454" y="988368"/>
            <a:ext cx="3727806" cy="377545"/>
          </a:xfrm>
          <a:prstGeom prst="rect">
            <a:avLst/>
          </a:prstGeom>
          <a:solidFill>
            <a:schemeClr val="bg1"/>
          </a:solidFill>
          <a:ln w="952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it-IT" sz="1200" b="1" dirty="0">
                <a:solidFill>
                  <a:schemeClr val="tx1"/>
                </a:solidFill>
                <a:latin typeface="Arial" panose="020B0604020202020204" pitchFamily="34" charset="0"/>
                <a:cs typeface="Arial" panose="020B0604020202020204" pitchFamily="34" charset="0"/>
              </a:rPr>
              <a:t>% </a:t>
            </a:r>
            <a:r>
              <a:rPr lang="it-IT" sz="1200" b="1" dirty="0" smtClean="0">
                <a:solidFill>
                  <a:schemeClr val="tx1"/>
                </a:solidFill>
                <a:latin typeface="Arial" panose="020B0604020202020204" pitchFamily="34" charset="0"/>
                <a:cs typeface="Arial" panose="020B0604020202020204" pitchFamily="34" charset="0"/>
              </a:rPr>
              <a:t>IN AUMENTO rispetto all’anno scorso</a:t>
            </a:r>
            <a:endParaRPr lang="it-IT" sz="1200" b="1" dirty="0">
              <a:solidFill>
                <a:schemeClr val="tx1"/>
              </a:solidFill>
              <a:latin typeface="Arial" panose="020B0604020202020204" pitchFamily="34" charset="0"/>
              <a:cs typeface="Arial" panose="020B0604020202020204" pitchFamily="34" charset="0"/>
            </a:endParaRPr>
          </a:p>
        </p:txBody>
      </p:sp>
      <p:graphicFrame>
        <p:nvGraphicFramePr>
          <p:cNvPr id="13" name="Tabella 12"/>
          <p:cNvGraphicFramePr>
            <a:graphicFrameLocks noGrp="1"/>
          </p:cNvGraphicFramePr>
          <p:nvPr>
            <p:extLst>
              <p:ext uri="{D42A27DB-BD31-4B8C-83A1-F6EECF244321}">
                <p14:modId xmlns:p14="http://schemas.microsoft.com/office/powerpoint/2010/main" val="1836093658"/>
              </p:ext>
            </p:extLst>
          </p:nvPr>
        </p:nvGraphicFramePr>
        <p:xfrm>
          <a:off x="5722292" y="1027402"/>
          <a:ext cx="972000" cy="381600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972000">
                  <a:extLst>
                    <a:ext uri="{9D8B030D-6E8A-4147-A177-3AD203B41FA5}">
                      <a16:colId xmlns="" xmlns:a16="http://schemas.microsoft.com/office/drawing/2014/main" val="2507425657"/>
                    </a:ext>
                  </a:extLst>
                </a:gridCol>
              </a:tblGrid>
              <a:tr h="545143">
                <a:tc>
                  <a:txBody>
                    <a:bodyPr/>
                    <a:lstStyle/>
                    <a:p>
                      <a:pPr algn="ctr" fontAlgn="b"/>
                      <a:r>
                        <a:rPr lang="it-IT" sz="1200" b="1" u="none" strike="noStrike" kern="1200" dirty="0" smtClean="0">
                          <a:solidFill>
                            <a:schemeClr val="bg1"/>
                          </a:solidFill>
                          <a:effectLst/>
                          <a:latin typeface="Arial" panose="020B0604020202020204" pitchFamily="34" charset="0"/>
                          <a:ea typeface="+mn-ea"/>
                          <a:cs typeface="Arial" panose="020B0604020202020204" pitchFamily="34" charset="0"/>
                        </a:rPr>
                        <a:t>Sardegna</a:t>
                      </a:r>
                    </a:p>
                  </a:txBody>
                  <a:tcPr anchor="ctr">
                    <a:lnB w="3175" cap="flat" cmpd="sng" algn="ctr">
                      <a:solidFill>
                        <a:schemeClr val="bg1">
                          <a:lumMod val="85000"/>
                        </a:schemeClr>
                      </a:solidFill>
                      <a:prstDash val="solid"/>
                      <a:round/>
                      <a:headEnd type="none" w="med" len="med"/>
                      <a:tailEnd type="none" w="med" len="med"/>
                    </a:lnB>
                    <a:solidFill>
                      <a:srgbClr val="E95E0F"/>
                    </a:solidFill>
                  </a:tcPr>
                </a:tc>
                <a:extLst>
                  <a:ext uri="{0D108BD9-81ED-4DB2-BD59-A6C34878D82A}">
                    <a16:rowId xmlns="" xmlns:a16="http://schemas.microsoft.com/office/drawing/2014/main" val="1653408806"/>
                  </a:ext>
                </a:extLst>
              </a:tr>
              <a:tr h="545143">
                <a:tc>
                  <a:txBody>
                    <a:bodyPr/>
                    <a:lstStyle/>
                    <a:p>
                      <a:pPr algn="ctr" fontAlgn="ctr"/>
                      <a:r>
                        <a:rPr lang="it-IT" sz="1200" b="0" i="0" u="none" strike="noStrike" dirty="0">
                          <a:solidFill>
                            <a:srgbClr val="000000"/>
                          </a:solidFill>
                          <a:effectLst/>
                          <a:latin typeface="Arial" panose="020B0604020202020204" pitchFamily="34" charset="0"/>
                        </a:rPr>
                        <a:t>47</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707066159"/>
                  </a:ext>
                </a:extLst>
              </a:tr>
              <a:tr h="545143">
                <a:tc>
                  <a:txBody>
                    <a:bodyPr/>
                    <a:lstStyle/>
                    <a:p>
                      <a:pPr algn="ctr" fontAlgn="ctr"/>
                      <a:r>
                        <a:rPr lang="it-IT" sz="1200" b="0" i="0" u="none" strike="noStrike">
                          <a:solidFill>
                            <a:srgbClr val="000000"/>
                          </a:solidFill>
                          <a:effectLst/>
                          <a:latin typeface="Arial" panose="020B0604020202020204" pitchFamily="34" charset="0"/>
                        </a:rPr>
                        <a:t>17</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421692141"/>
                  </a:ext>
                </a:extLst>
              </a:tr>
              <a:tr h="545143">
                <a:tc>
                  <a:txBody>
                    <a:bodyPr/>
                    <a:lstStyle/>
                    <a:p>
                      <a:pPr algn="ctr" fontAlgn="ctr"/>
                      <a:r>
                        <a:rPr lang="it-IT" sz="1200" b="0" i="0" u="none" strike="noStrike">
                          <a:solidFill>
                            <a:srgbClr val="000000"/>
                          </a:solidFill>
                          <a:effectLst/>
                          <a:latin typeface="Arial" panose="020B0604020202020204" pitchFamily="34" charset="0"/>
                        </a:rPr>
                        <a:t>34</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30172192"/>
                  </a:ext>
                </a:extLst>
              </a:tr>
              <a:tr h="545143">
                <a:tc>
                  <a:txBody>
                    <a:bodyPr/>
                    <a:lstStyle/>
                    <a:p>
                      <a:pPr algn="ctr" fontAlgn="ctr"/>
                      <a:r>
                        <a:rPr lang="it-IT" sz="1200" b="0" i="0" u="none" strike="noStrike">
                          <a:solidFill>
                            <a:srgbClr val="000000"/>
                          </a:solidFill>
                          <a:effectLst/>
                          <a:latin typeface="Arial" panose="020B0604020202020204" pitchFamily="34" charset="0"/>
                        </a:rPr>
                        <a:t>19</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3467249623"/>
                  </a:ext>
                </a:extLst>
              </a:tr>
              <a:tr h="545143">
                <a:tc>
                  <a:txBody>
                    <a:bodyPr/>
                    <a:lstStyle/>
                    <a:p>
                      <a:pPr algn="ctr" fontAlgn="ctr"/>
                      <a:r>
                        <a:rPr lang="it-IT" sz="1200" b="0" i="0" u="none" strike="noStrike">
                          <a:solidFill>
                            <a:srgbClr val="000000"/>
                          </a:solidFill>
                          <a:effectLst/>
                          <a:latin typeface="Arial" panose="020B0604020202020204" pitchFamily="34" charset="0"/>
                        </a:rPr>
                        <a:t>11</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784886336"/>
                  </a:ext>
                </a:extLst>
              </a:tr>
              <a:tr h="545143">
                <a:tc>
                  <a:txBody>
                    <a:bodyPr/>
                    <a:lstStyle/>
                    <a:p>
                      <a:pPr algn="ctr" fontAlgn="ctr"/>
                      <a:r>
                        <a:rPr lang="it-IT" sz="1200" b="0" i="0" u="none" strike="noStrike" dirty="0">
                          <a:solidFill>
                            <a:srgbClr val="000000"/>
                          </a:solidFill>
                          <a:effectLst/>
                          <a:latin typeface="Arial" panose="020B0604020202020204" pitchFamily="34" charset="0"/>
                        </a:rPr>
                        <a:t>5</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3390655670"/>
                  </a:ext>
                </a:extLst>
              </a:tr>
            </a:tbl>
          </a:graphicData>
        </a:graphic>
      </p:graphicFrame>
      <p:sp>
        <p:nvSpPr>
          <p:cNvPr id="17" name="Text Box 9"/>
          <p:cNvSpPr txBox="1">
            <a:spLocks noChangeArrowheads="1"/>
          </p:cNvSpPr>
          <p:nvPr/>
        </p:nvSpPr>
        <p:spPr bwMode="auto">
          <a:xfrm>
            <a:off x="7129743" y="2212504"/>
            <a:ext cx="1636020" cy="1785104"/>
          </a:xfrm>
          <a:prstGeom prst="rect">
            <a:avLst/>
          </a:prstGeom>
          <a:solidFill>
            <a:schemeClr val="bg1">
              <a:lumMod val="95000"/>
            </a:schemeClr>
          </a:solidFill>
          <a:ln w="9525" cap="flat" cmpd="sng" algn="ctr">
            <a:noFill/>
            <a:prstDash val="solid"/>
          </a:ln>
          <a:effectLst>
            <a:outerShdw blurRad="50800" dist="38100" dir="5400000" algn="t" rotWithShape="0">
              <a:prstClr val="black">
                <a:alpha val="40000"/>
              </a:prstClr>
            </a:outerShdw>
          </a:effectLst>
          <a:extLst/>
        </p:spPr>
        <p:txBody>
          <a:bodyPr wrap="square">
            <a:spAutoFit/>
          </a:bodyPr>
          <a:lstStyle>
            <a:defPPr>
              <a:defRPr lang="it-IT"/>
            </a:defPPr>
            <a:lvl1pPr algn="ctr">
              <a:defRPr sz="1600">
                <a:solidFill>
                  <a:srgbClr val="000000"/>
                </a:solidFill>
                <a:latin typeface="Century Gothic" pitchFamily="34" charset="0"/>
              </a:defRPr>
            </a:lvl1pPr>
          </a:lstStyle>
          <a:p>
            <a:pPr eaLnBrk="1" fontAlgn="auto" hangingPunct="1">
              <a:spcBef>
                <a:spcPts val="450"/>
              </a:spcBef>
              <a:spcAft>
                <a:spcPts val="0"/>
              </a:spcAft>
              <a:defRPr/>
            </a:pPr>
            <a:r>
              <a:rPr lang="it-IT" sz="1100" i="1" dirty="0" smtClean="0">
                <a:solidFill>
                  <a:schemeClr val="tx1"/>
                </a:solidFill>
                <a:latin typeface="Arial" panose="020B0604020202020204" pitchFamily="34" charset="0"/>
                <a:cs typeface="Arial" panose="020B0604020202020204" pitchFamily="34" charset="0"/>
              </a:rPr>
              <a:t>Abusivismo e contraffazioni sono i </a:t>
            </a:r>
            <a:r>
              <a:rPr lang="it-IT" sz="1100" i="1" dirty="0">
                <a:solidFill>
                  <a:schemeClr val="tx1"/>
                </a:solidFill>
                <a:latin typeface="Arial" panose="020B0604020202020204" pitchFamily="34" charset="0"/>
                <a:cs typeface="Arial" panose="020B0604020202020204" pitchFamily="34" charset="0"/>
              </a:rPr>
              <a:t>fenomeni maggiormente percepiti in </a:t>
            </a:r>
            <a:r>
              <a:rPr lang="it-IT" sz="1100" i="1" dirty="0" smtClean="0">
                <a:solidFill>
                  <a:schemeClr val="tx1"/>
                </a:solidFill>
                <a:latin typeface="Arial" panose="020B0604020202020204" pitchFamily="34" charset="0"/>
                <a:cs typeface="Arial" panose="020B0604020202020204" pitchFamily="34" charset="0"/>
              </a:rPr>
              <a:t>aumento in Sardegna. Molto meno sentiti rispetto alla media nazionale, invece, furti, estorsioni e rapine.</a:t>
            </a:r>
            <a:endParaRPr lang="it-IT" sz="1100" i="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Grafico 17"/>
          <p:cNvGraphicFramePr>
            <a:graphicFrameLocks/>
          </p:cNvGraphicFramePr>
          <p:nvPr>
            <p:extLst>
              <p:ext uri="{D42A27DB-BD31-4B8C-83A1-F6EECF244321}">
                <p14:modId xmlns:p14="http://schemas.microsoft.com/office/powerpoint/2010/main" val="1457889163"/>
              </p:ext>
            </p:extLst>
          </p:nvPr>
        </p:nvGraphicFramePr>
        <p:xfrm>
          <a:off x="1900709" y="1836216"/>
          <a:ext cx="5335587" cy="3256607"/>
        </p:xfrm>
        <a:graphic>
          <a:graphicData uri="http://schemas.openxmlformats.org/drawingml/2006/chart">
            <c:chart xmlns:c="http://schemas.openxmlformats.org/drawingml/2006/chart" xmlns:r="http://schemas.openxmlformats.org/officeDocument/2006/relationships" r:id="rId3"/>
          </a:graphicData>
        </a:graphic>
      </p:graphicFrame>
      <p:sp>
        <p:nvSpPr>
          <p:cNvPr id="8" name="Rettangolo 7"/>
          <p:cNvSpPr/>
          <p:nvPr/>
        </p:nvSpPr>
        <p:spPr>
          <a:xfrm>
            <a:off x="187979" y="513985"/>
            <a:ext cx="6531403" cy="669414"/>
          </a:xfrm>
          <a:prstGeom prst="rect">
            <a:avLst/>
          </a:prstGeom>
        </p:spPr>
        <p:txBody>
          <a:bodyPr>
            <a:spAutoFit/>
          </a:bodyPr>
          <a:lstStyle/>
          <a:p>
            <a:pPr eaLnBrk="1" fontAlgn="auto" hangingPunct="1">
              <a:spcBef>
                <a:spcPts val="0"/>
              </a:spcBef>
              <a:spcAft>
                <a:spcPts val="0"/>
              </a:spcAft>
              <a:defRPr/>
            </a:pPr>
            <a:r>
              <a:rPr lang="it-IT" sz="750" i="1" dirty="0">
                <a:solidFill>
                  <a:schemeClr val="bg2">
                    <a:lumMod val="50000"/>
                  </a:schemeClr>
                </a:solidFill>
                <a:latin typeface="Arial" panose="020B0604020202020204" pitchFamily="34" charset="0"/>
                <a:cs typeface="Arial" panose="020B0604020202020204" pitchFamily="34" charset="0"/>
              </a:rPr>
              <a:t>Pensando a persone che svolgono attività simili alla sua, Lei conosce qualcuno che, negli ultimi 12 mesi, abbia ricevuto minacce o intimidazioni per finalità di estorsione con riferimento all’attività dell’impresa</a:t>
            </a:r>
            <a:r>
              <a:rPr lang="it-IT" sz="750" i="1" dirty="0" smtClean="0">
                <a:solidFill>
                  <a:schemeClr val="bg2">
                    <a:lumMod val="50000"/>
                  </a:schemeClr>
                </a:solidFill>
                <a:latin typeface="Arial" panose="020B0604020202020204" pitchFamily="34" charset="0"/>
                <a:cs typeface="Arial" panose="020B0604020202020204" pitchFamily="34" charset="0"/>
              </a:rPr>
              <a:t>?</a:t>
            </a:r>
          </a:p>
          <a:p>
            <a:pPr eaLnBrk="1" fontAlgn="auto" hangingPunct="1">
              <a:spcBef>
                <a:spcPts val="0"/>
              </a:spcBef>
              <a:spcAft>
                <a:spcPts val="0"/>
              </a:spcAft>
              <a:defRPr/>
            </a:pPr>
            <a:r>
              <a:rPr lang="it-IT" sz="750" i="1" dirty="0">
                <a:solidFill>
                  <a:schemeClr val="bg2">
                    <a:lumMod val="50000"/>
                  </a:schemeClr>
                </a:solidFill>
                <a:latin typeface="Arial" panose="020B0604020202020204" pitchFamily="34" charset="0"/>
                <a:cs typeface="Arial" panose="020B0604020202020204" pitchFamily="34" charset="0"/>
              </a:rPr>
              <a:t>Lei personalmente, negli  ultimi 12 mesi, ha ricevuto minacce o intimidazioni per finalità di estorsione con riferimento all’attività dell’impresa?</a:t>
            </a:r>
          </a:p>
          <a:p>
            <a:pPr eaLnBrk="1" fontAlgn="auto" hangingPunct="1">
              <a:spcBef>
                <a:spcPts val="0"/>
              </a:spcBef>
              <a:spcAft>
                <a:spcPts val="0"/>
              </a:spcAft>
              <a:defRPr/>
            </a:pPr>
            <a:r>
              <a:rPr lang="it-IT" sz="750" i="1" dirty="0" smtClean="0">
                <a:solidFill>
                  <a:schemeClr val="bg2">
                    <a:lumMod val="50000"/>
                  </a:schemeClr>
                </a:solidFill>
                <a:latin typeface="Arial" panose="020B0604020202020204" pitchFamily="34" charset="0"/>
                <a:cs typeface="Arial" panose="020B0604020202020204" pitchFamily="34" charset="0"/>
              </a:rPr>
              <a:t>(</a:t>
            </a:r>
            <a:r>
              <a:rPr lang="it-IT" sz="750" i="1" dirty="0">
                <a:solidFill>
                  <a:schemeClr val="bg2">
                    <a:lumMod val="50000"/>
                  </a:schemeClr>
                </a:solidFill>
                <a:latin typeface="Arial" panose="020B0604020202020204" pitchFamily="34" charset="0"/>
                <a:cs typeface="Arial" panose="020B0604020202020204" pitchFamily="34" charset="0"/>
              </a:rPr>
              <a:t>base = totale campione, n=</a:t>
            </a:r>
            <a:r>
              <a:rPr lang="it-IT" sz="750" i="1" dirty="0">
                <a:latin typeface="Arial" panose="020B0604020202020204" pitchFamily="34" charset="0"/>
                <a:cs typeface="Arial" panose="020B0604020202020204" pitchFamily="34" charset="0"/>
              </a:rPr>
              <a:t> 4.628</a:t>
            </a:r>
            <a:r>
              <a:rPr lang="it-IT" sz="750" i="1" dirty="0" smtClean="0">
                <a:solidFill>
                  <a:schemeClr val="bg2">
                    <a:lumMod val="50000"/>
                  </a:schemeClr>
                </a:solidFill>
                <a:latin typeface="Arial" panose="020B0604020202020204" pitchFamily="34" charset="0"/>
                <a:cs typeface="Arial" panose="020B0604020202020204" pitchFamily="34" charset="0"/>
              </a:rPr>
              <a:t>)</a:t>
            </a:r>
            <a:endParaRPr lang="it-IT" sz="750" dirty="0">
              <a:solidFill>
                <a:schemeClr val="bg2">
                  <a:lumMod val="50000"/>
                </a:schemeClr>
              </a:solidFill>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it-IT" sz="750" dirty="0">
              <a:solidFill>
                <a:schemeClr val="bg2">
                  <a:lumMod val="50000"/>
                </a:schemeClr>
              </a:solidFill>
              <a:latin typeface="Arial" panose="020B0604020202020204" pitchFamily="34" charset="0"/>
              <a:cs typeface="Arial" panose="020B0604020202020204" pitchFamily="34" charset="0"/>
            </a:endParaRPr>
          </a:p>
        </p:txBody>
      </p:sp>
      <p:sp>
        <p:nvSpPr>
          <p:cNvPr id="13" name="Rectangle 2"/>
          <p:cNvSpPr txBox="1">
            <a:spLocks/>
          </p:cNvSpPr>
          <p:nvPr/>
        </p:nvSpPr>
        <p:spPr bwMode="auto">
          <a:xfrm>
            <a:off x="285868" y="0"/>
            <a:ext cx="5726292" cy="4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ts val="600"/>
              </a:spcBef>
              <a:buFont typeface="Arial" panose="020B0604020202020204" pitchFamily="34" charset="0"/>
              <a:defRPr>
                <a:solidFill>
                  <a:schemeClr val="tx2"/>
                </a:solidFill>
                <a:latin typeface="Arial" panose="020B0604020202020204" pitchFamily="34" charset="0"/>
              </a:defRPr>
            </a:lvl1pPr>
            <a:lvl2pPr marL="1588" indent="-1588">
              <a:spcBef>
                <a:spcPts val="600"/>
              </a:spcBef>
              <a:buFont typeface="Arial" panose="020B0604020202020204" pitchFamily="34" charset="0"/>
              <a:defRPr sz="1600">
                <a:solidFill>
                  <a:schemeClr val="tx1"/>
                </a:solidFill>
                <a:latin typeface="Arial" panose="020B0604020202020204" pitchFamily="34" charset="0"/>
              </a:defRPr>
            </a:lvl2pPr>
            <a:lvl3pPr marL="180975" indent="-177800">
              <a:spcBef>
                <a:spcPts val="300"/>
              </a:spcBef>
              <a:buFont typeface="Arial" panose="020B0604020202020204" pitchFamily="34" charset="0"/>
              <a:buChar char="•"/>
              <a:defRPr sz="1600">
                <a:solidFill>
                  <a:schemeClr val="tx1"/>
                </a:solidFill>
                <a:latin typeface="Arial" panose="020B0604020202020204" pitchFamily="34" charset="0"/>
              </a:defRPr>
            </a:lvl3pPr>
            <a:lvl4pPr marL="360363" indent="-177800">
              <a:spcBef>
                <a:spcPts val="300"/>
              </a:spcBef>
              <a:buFont typeface="Arial" panose="020B0604020202020204" pitchFamily="34" charset="0"/>
              <a:buChar char="•"/>
              <a:defRPr sz="1600">
                <a:solidFill>
                  <a:schemeClr val="tx1"/>
                </a:solidFill>
                <a:latin typeface="Arial" panose="020B0604020202020204" pitchFamily="34" charset="0"/>
              </a:defRPr>
            </a:lvl4pPr>
            <a:lvl5pPr marL="539750" indent="-177800">
              <a:spcBef>
                <a:spcPts val="300"/>
              </a:spcBef>
              <a:buFont typeface="Arial" panose="020B0604020202020204" pitchFamily="34" charset="0"/>
              <a:buChar char="•"/>
              <a:defRPr sz="1600">
                <a:solidFill>
                  <a:schemeClr val="tx1"/>
                </a:solidFill>
                <a:latin typeface="Arial" panose="020B0604020202020204" pitchFamily="34" charset="0"/>
              </a:defRPr>
            </a:lvl5pPr>
            <a:lvl6pPr marL="996950" indent="-177800" eaLnBrk="0" fontAlgn="base" hangingPunct="0">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1454150" indent="-177800" eaLnBrk="0" fontAlgn="base" hangingPunct="0">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1911350" indent="-177800" eaLnBrk="0" fontAlgn="base" hangingPunct="0">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2368550" indent="-177800" eaLnBrk="0" fontAlgn="base" hangingPunct="0">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FontTx/>
              <a:buNone/>
            </a:pPr>
            <a:r>
              <a:rPr lang="it-IT" altLang="it-IT" sz="1600" dirty="0">
                <a:cs typeface="Arial" panose="020B0604020202020204" pitchFamily="34" charset="0"/>
              </a:rPr>
              <a:t>L’esperienza di criminalità: le dimensioni del fenomeno</a:t>
            </a:r>
          </a:p>
        </p:txBody>
      </p:sp>
      <p:sp>
        <p:nvSpPr>
          <p:cNvPr id="20" name="Rettangolo 19"/>
          <p:cNvSpPr/>
          <p:nvPr/>
        </p:nvSpPr>
        <p:spPr bwMode="gray">
          <a:xfrm>
            <a:off x="2908672" y="1475407"/>
            <a:ext cx="1584325" cy="504825"/>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it-IT" sz="1050" dirty="0">
                <a:solidFill>
                  <a:schemeClr val="tx1"/>
                </a:solidFill>
                <a:latin typeface="Arial" panose="020B0604020202020204" pitchFamily="34" charset="0"/>
                <a:cs typeface="Arial" panose="020B0604020202020204" pitchFamily="34" charset="0"/>
              </a:rPr>
              <a:t>% </a:t>
            </a:r>
          </a:p>
        </p:txBody>
      </p:sp>
      <p:graphicFrame>
        <p:nvGraphicFramePr>
          <p:cNvPr id="11" name="Tabella 10"/>
          <p:cNvGraphicFramePr>
            <a:graphicFrameLocks noGrp="1"/>
          </p:cNvGraphicFramePr>
          <p:nvPr>
            <p:extLst>
              <p:ext uri="{D42A27DB-BD31-4B8C-83A1-F6EECF244321}">
                <p14:modId xmlns:p14="http://schemas.microsoft.com/office/powerpoint/2010/main" val="1724804572"/>
              </p:ext>
            </p:extLst>
          </p:nvPr>
        </p:nvGraphicFramePr>
        <p:xfrm>
          <a:off x="1769687" y="1708447"/>
          <a:ext cx="1535832" cy="2472099"/>
        </p:xfrm>
        <a:graphic>
          <a:graphicData uri="http://schemas.openxmlformats.org/drawingml/2006/table">
            <a:tbl>
              <a:tblPr firstRow="1" bandRow="1">
                <a:tableStyleId>{5C22544A-7EE6-4342-B048-85BDC9FD1C3A}</a:tableStyleId>
              </a:tblPr>
              <a:tblGrid>
                <a:gridCol w="1535832">
                  <a:extLst>
                    <a:ext uri="{9D8B030D-6E8A-4147-A177-3AD203B41FA5}">
                      <a16:colId xmlns="" xmlns:a16="http://schemas.microsoft.com/office/drawing/2014/main" val="578250433"/>
                    </a:ext>
                  </a:extLst>
                </a:gridCol>
              </a:tblGrid>
              <a:tr h="888099">
                <a:tc>
                  <a:txBody>
                    <a:bodyPr/>
                    <a:lstStyle/>
                    <a:p>
                      <a:pPr algn="r" fontAlgn="b"/>
                      <a:r>
                        <a:rPr lang="it-IT" sz="1100" b="1" i="0" u="none" strike="noStrike" dirty="0">
                          <a:solidFill>
                            <a:srgbClr val="000000"/>
                          </a:solidFill>
                          <a:effectLst/>
                          <a:latin typeface="Arial" panose="020B0604020202020204" pitchFamily="34" charset="0"/>
                          <a:cs typeface="Arial" panose="020B0604020202020204" pitchFamily="34" charset="0"/>
                        </a:rPr>
                        <a:t>HA AVUTO ESPERIENZA (indiretta e/o diretta)</a:t>
                      </a:r>
                    </a:p>
                  </a:txBody>
                  <a:tcPr marL="9525" marR="9525" marT="9525" marB="0" anchor="ctr">
                    <a:noFill/>
                  </a:tcPr>
                </a:tc>
                <a:extLst>
                  <a:ext uri="{0D108BD9-81ED-4DB2-BD59-A6C34878D82A}">
                    <a16:rowId xmlns="" xmlns:a16="http://schemas.microsoft.com/office/drawing/2014/main" val="1509265287"/>
                  </a:ext>
                </a:extLst>
              </a:tr>
              <a:tr h="792000">
                <a:tc>
                  <a:txBody>
                    <a:bodyPr/>
                    <a:lstStyle/>
                    <a:p>
                      <a:pPr algn="r" fontAlgn="b"/>
                      <a:r>
                        <a:rPr lang="it-IT" sz="1100" b="0" i="0" u="none" strike="noStrike" dirty="0">
                          <a:solidFill>
                            <a:srgbClr val="000000"/>
                          </a:solidFill>
                          <a:effectLst/>
                          <a:latin typeface="Arial" panose="020B0604020202020204" pitchFamily="34" charset="0"/>
                          <a:cs typeface="Arial" panose="020B0604020202020204" pitchFamily="34" charset="0"/>
                        </a:rPr>
                        <a:t>indiretta</a:t>
                      </a:r>
                    </a:p>
                  </a:txBody>
                  <a:tcPr marL="9525" marR="9525" marT="9525" marB="0" anchor="ctr">
                    <a:noFill/>
                  </a:tcPr>
                </a:tc>
                <a:extLst>
                  <a:ext uri="{0D108BD9-81ED-4DB2-BD59-A6C34878D82A}">
                    <a16:rowId xmlns="" xmlns:a16="http://schemas.microsoft.com/office/drawing/2014/main" val="2652001402"/>
                  </a:ext>
                </a:extLst>
              </a:tr>
              <a:tr h="792000">
                <a:tc>
                  <a:txBody>
                    <a:bodyPr/>
                    <a:lstStyle/>
                    <a:p>
                      <a:pPr algn="r" fontAlgn="b"/>
                      <a:r>
                        <a:rPr lang="it-IT" sz="1100" b="0" i="0" u="none" strike="noStrike" dirty="0">
                          <a:solidFill>
                            <a:srgbClr val="000000"/>
                          </a:solidFill>
                          <a:effectLst/>
                          <a:latin typeface="Arial" panose="020B0604020202020204" pitchFamily="34" charset="0"/>
                          <a:cs typeface="Arial" panose="020B0604020202020204" pitchFamily="34" charset="0"/>
                        </a:rPr>
                        <a:t>diretta</a:t>
                      </a:r>
                    </a:p>
                  </a:txBody>
                  <a:tcPr marL="9525" marR="9525" marT="9525" marB="0" anchor="ctr">
                    <a:noFill/>
                  </a:tcPr>
                </a:tc>
                <a:extLst>
                  <a:ext uri="{0D108BD9-81ED-4DB2-BD59-A6C34878D82A}">
                    <a16:rowId xmlns="" xmlns:a16="http://schemas.microsoft.com/office/drawing/2014/main" val="938757734"/>
                  </a:ext>
                </a:extLst>
              </a:tr>
            </a:tbl>
          </a:graphicData>
        </a:graphic>
      </p:graphicFrame>
      <p:graphicFrame>
        <p:nvGraphicFramePr>
          <p:cNvPr id="21" name="Tabella 20"/>
          <p:cNvGraphicFramePr>
            <a:graphicFrameLocks noGrp="1"/>
          </p:cNvGraphicFramePr>
          <p:nvPr>
            <p:extLst>
              <p:ext uri="{D42A27DB-BD31-4B8C-83A1-F6EECF244321}">
                <p14:modId xmlns:p14="http://schemas.microsoft.com/office/powerpoint/2010/main" val="3706434392"/>
              </p:ext>
            </p:extLst>
          </p:nvPr>
        </p:nvGraphicFramePr>
        <p:xfrm>
          <a:off x="5256184" y="1269823"/>
          <a:ext cx="972000" cy="2937662"/>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972000">
                  <a:extLst>
                    <a:ext uri="{9D8B030D-6E8A-4147-A177-3AD203B41FA5}">
                      <a16:colId xmlns="" xmlns:a16="http://schemas.microsoft.com/office/drawing/2014/main" val="2507425657"/>
                    </a:ext>
                  </a:extLst>
                </a:gridCol>
              </a:tblGrid>
              <a:tr h="561662">
                <a:tc>
                  <a:txBody>
                    <a:bodyPr/>
                    <a:lstStyle/>
                    <a:p>
                      <a:pPr algn="ctr" fontAlgn="b"/>
                      <a:r>
                        <a:rPr lang="it-IT" sz="1200" b="1" u="none" strike="noStrike" kern="1200" dirty="0" smtClean="0">
                          <a:solidFill>
                            <a:schemeClr val="bg1"/>
                          </a:solidFill>
                          <a:effectLst/>
                          <a:latin typeface="Arial" panose="020B0604020202020204" pitchFamily="34" charset="0"/>
                          <a:ea typeface="+mn-ea"/>
                          <a:cs typeface="Arial" panose="020B0604020202020204" pitchFamily="34" charset="0"/>
                        </a:rPr>
                        <a:t>Sardegna</a:t>
                      </a:r>
                    </a:p>
                  </a:txBody>
                  <a:tcPr anchor="ctr">
                    <a:lnB w="3175" cap="flat" cmpd="sng" algn="ctr">
                      <a:solidFill>
                        <a:schemeClr val="bg1">
                          <a:lumMod val="85000"/>
                        </a:schemeClr>
                      </a:solidFill>
                      <a:prstDash val="solid"/>
                      <a:round/>
                      <a:headEnd type="none" w="med" len="med"/>
                      <a:tailEnd type="none" w="med" len="med"/>
                    </a:lnB>
                    <a:solidFill>
                      <a:srgbClr val="E95E0F"/>
                    </a:solidFill>
                  </a:tcPr>
                </a:tc>
                <a:extLst>
                  <a:ext uri="{0D108BD9-81ED-4DB2-BD59-A6C34878D82A}">
                    <a16:rowId xmlns="" xmlns:a16="http://schemas.microsoft.com/office/drawing/2014/main" val="1653408806"/>
                  </a:ext>
                </a:extLst>
              </a:tr>
              <a:tr h="792000">
                <a:tc>
                  <a:txBody>
                    <a:bodyPr/>
                    <a:lstStyle/>
                    <a:p>
                      <a:pPr algn="ctr" fontAlgn="ctr"/>
                      <a:r>
                        <a:rPr lang="it-IT" sz="1200" b="0" i="0" u="none" strike="noStrike" dirty="0">
                          <a:solidFill>
                            <a:srgbClr val="000000"/>
                          </a:solidFill>
                          <a:effectLst/>
                          <a:latin typeface="Arial" panose="020B0604020202020204" pitchFamily="34" charset="0"/>
                        </a:rPr>
                        <a:t>4</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707066159"/>
                  </a:ext>
                </a:extLst>
              </a:tr>
              <a:tr h="792000">
                <a:tc>
                  <a:txBody>
                    <a:bodyPr/>
                    <a:lstStyle/>
                    <a:p>
                      <a:pPr algn="ctr" fontAlgn="ctr"/>
                      <a:r>
                        <a:rPr lang="it-IT" sz="1200" b="0" i="0" u="none" strike="noStrike">
                          <a:solidFill>
                            <a:srgbClr val="000000"/>
                          </a:solidFill>
                          <a:effectLst/>
                          <a:latin typeface="Arial" panose="020B0604020202020204" pitchFamily="34" charset="0"/>
                        </a:rPr>
                        <a:t>4</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421692141"/>
                  </a:ext>
                </a:extLst>
              </a:tr>
              <a:tr h="792000">
                <a:tc>
                  <a:txBody>
                    <a:bodyPr/>
                    <a:lstStyle/>
                    <a:p>
                      <a:pPr algn="ctr" fontAlgn="ctr"/>
                      <a:r>
                        <a:rPr lang="it-IT" sz="1200" b="0" i="0" u="none" strike="noStrike" dirty="0" smtClean="0">
                          <a:solidFill>
                            <a:srgbClr val="000000"/>
                          </a:solidFill>
                          <a:effectLst/>
                          <a:latin typeface="Arial" panose="020B0604020202020204" pitchFamily="34" charset="0"/>
                        </a:rPr>
                        <a:t>-</a:t>
                      </a:r>
                      <a:endParaRPr lang="it-IT" sz="1200" b="0" i="0" u="none" strike="noStrike" dirty="0">
                        <a:solidFill>
                          <a:srgbClr val="000000"/>
                        </a:solidFill>
                        <a:effectLst/>
                        <a:latin typeface="Arial" panose="020B0604020202020204" pitchFamily="34" charset="0"/>
                      </a:endParaRP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30172192"/>
                  </a:ext>
                </a:extLst>
              </a:tr>
            </a:tbl>
          </a:graphicData>
        </a:graphic>
      </p:graphicFrame>
      <p:sp>
        <p:nvSpPr>
          <p:cNvPr id="18" name="Text Box 9"/>
          <p:cNvSpPr txBox="1">
            <a:spLocks noChangeArrowheads="1"/>
          </p:cNvSpPr>
          <p:nvPr/>
        </p:nvSpPr>
        <p:spPr bwMode="auto">
          <a:xfrm>
            <a:off x="6750743" y="2284512"/>
            <a:ext cx="1807098" cy="1277273"/>
          </a:xfrm>
          <a:prstGeom prst="rect">
            <a:avLst/>
          </a:prstGeom>
          <a:solidFill>
            <a:schemeClr val="bg1">
              <a:lumMod val="95000"/>
            </a:schemeClr>
          </a:solidFill>
          <a:ln w="9525" cap="flat" cmpd="sng" algn="ctr">
            <a:noFill/>
            <a:prstDash val="solid"/>
          </a:ln>
          <a:effectLst>
            <a:outerShdw blurRad="50800" dist="38100" dir="5400000" algn="t" rotWithShape="0">
              <a:prstClr val="black">
                <a:alpha val="40000"/>
              </a:prstClr>
            </a:outerShdw>
          </a:effectLst>
          <a:extLst/>
        </p:spPr>
        <p:txBody>
          <a:bodyPr wrap="square">
            <a:spAutoFit/>
          </a:bodyPr>
          <a:lstStyle>
            <a:defPPr>
              <a:defRPr lang="it-IT"/>
            </a:defPPr>
            <a:lvl1pPr algn="ctr">
              <a:defRPr sz="1600">
                <a:solidFill>
                  <a:srgbClr val="000000"/>
                </a:solidFill>
                <a:latin typeface="Century Gothic" pitchFamily="34" charset="0"/>
              </a:defRPr>
            </a:lvl1pPr>
          </a:lstStyle>
          <a:p>
            <a:pPr eaLnBrk="1" fontAlgn="auto" hangingPunct="1">
              <a:spcBef>
                <a:spcPts val="0"/>
              </a:spcBef>
              <a:spcAft>
                <a:spcPts val="0"/>
              </a:spcAft>
              <a:defRPr/>
            </a:pPr>
            <a:r>
              <a:rPr lang="it-IT" sz="1100" i="1" dirty="0" smtClean="0">
                <a:solidFill>
                  <a:schemeClr val="tx1"/>
                </a:solidFill>
                <a:latin typeface="Arial" panose="020B0604020202020204" pitchFamily="34" charset="0"/>
                <a:cs typeface="Arial" panose="020B0604020202020204" pitchFamily="34" charset="0"/>
              </a:rPr>
              <a:t>In Sardegna l’esperienza con la criminalità è decisamente inferiore rispetto alla media nazionale e viene indicata esclusivamente in forma indiretta.</a:t>
            </a:r>
            <a:endParaRPr lang="it-IT" sz="11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7367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txBox="1">
            <a:spLocks/>
          </p:cNvSpPr>
          <p:nvPr/>
        </p:nvSpPr>
        <p:spPr bwMode="auto">
          <a:xfrm>
            <a:off x="683568" y="5051254"/>
            <a:ext cx="572452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ts val="600"/>
              </a:spcBef>
              <a:buFont typeface="Arial" panose="020B0604020202020204" pitchFamily="34" charset="0"/>
              <a:defRPr>
                <a:solidFill>
                  <a:schemeClr val="tx2"/>
                </a:solidFill>
                <a:latin typeface="Arial" panose="020B0604020202020204" pitchFamily="34" charset="0"/>
              </a:defRPr>
            </a:lvl1pPr>
            <a:lvl2pPr marL="1588" indent="-1588">
              <a:spcBef>
                <a:spcPts val="600"/>
              </a:spcBef>
              <a:buFont typeface="Arial" panose="020B0604020202020204" pitchFamily="34" charset="0"/>
              <a:defRPr sz="1600">
                <a:solidFill>
                  <a:schemeClr val="tx1"/>
                </a:solidFill>
                <a:latin typeface="Arial" panose="020B0604020202020204" pitchFamily="34" charset="0"/>
              </a:defRPr>
            </a:lvl2pPr>
            <a:lvl3pPr marL="180975" indent="-177800">
              <a:spcBef>
                <a:spcPts val="300"/>
              </a:spcBef>
              <a:buFont typeface="Arial" panose="020B0604020202020204" pitchFamily="34" charset="0"/>
              <a:buChar char="•"/>
              <a:defRPr sz="1600">
                <a:solidFill>
                  <a:schemeClr val="tx1"/>
                </a:solidFill>
                <a:latin typeface="Arial" panose="020B0604020202020204" pitchFamily="34" charset="0"/>
              </a:defRPr>
            </a:lvl3pPr>
            <a:lvl4pPr marL="360363" indent="-177800">
              <a:spcBef>
                <a:spcPts val="300"/>
              </a:spcBef>
              <a:buFont typeface="Arial" panose="020B0604020202020204" pitchFamily="34" charset="0"/>
              <a:buChar char="•"/>
              <a:defRPr sz="1600">
                <a:solidFill>
                  <a:schemeClr val="tx1"/>
                </a:solidFill>
                <a:latin typeface="Arial" panose="020B0604020202020204" pitchFamily="34" charset="0"/>
              </a:defRPr>
            </a:lvl4pPr>
            <a:lvl5pPr marL="539750" indent="-177800">
              <a:spcBef>
                <a:spcPts val="300"/>
              </a:spcBef>
              <a:buFont typeface="Arial" panose="020B0604020202020204" pitchFamily="34" charset="0"/>
              <a:buChar char="•"/>
              <a:defRPr sz="1600">
                <a:solidFill>
                  <a:schemeClr val="tx1"/>
                </a:solidFill>
                <a:latin typeface="Arial" panose="020B0604020202020204" pitchFamily="34" charset="0"/>
              </a:defRPr>
            </a:lvl5pPr>
            <a:lvl6pPr marL="9969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14541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19113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23685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FontTx/>
              <a:buNone/>
            </a:pPr>
            <a:endParaRPr lang="it-IT" altLang="it-IT" sz="1650" dirty="0">
              <a:solidFill>
                <a:srgbClr val="E95E0F"/>
              </a:solidFill>
              <a:latin typeface="Century Gothic" panose="020B0502020202020204" pitchFamily="34" charset="0"/>
            </a:endParaRPr>
          </a:p>
        </p:txBody>
      </p:sp>
      <p:sp>
        <p:nvSpPr>
          <p:cNvPr id="51204" name="Rettangolo 8"/>
          <p:cNvSpPr>
            <a:spLocks noChangeArrowheads="1"/>
          </p:cNvSpPr>
          <p:nvPr/>
        </p:nvSpPr>
        <p:spPr bwMode="auto">
          <a:xfrm>
            <a:off x="179512" y="516852"/>
            <a:ext cx="675441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Insight screen" panose="02010605030100020000" pitchFamily="2" charset="0"/>
              </a:defRPr>
            </a:lvl1pPr>
            <a:lvl2pPr marL="742950" indent="-285750">
              <a:defRPr>
                <a:solidFill>
                  <a:schemeClr val="tx1"/>
                </a:solidFill>
                <a:latin typeface="Insight screen" panose="02010605030100020000" pitchFamily="2" charset="0"/>
              </a:defRPr>
            </a:lvl2pPr>
            <a:lvl3pPr marL="1143000" indent="-228600">
              <a:defRPr>
                <a:solidFill>
                  <a:schemeClr val="tx1"/>
                </a:solidFill>
                <a:latin typeface="Insight screen" panose="02010605030100020000" pitchFamily="2" charset="0"/>
              </a:defRPr>
            </a:lvl3pPr>
            <a:lvl4pPr marL="1600200" indent="-228600">
              <a:defRPr>
                <a:solidFill>
                  <a:schemeClr val="tx1"/>
                </a:solidFill>
                <a:latin typeface="Insight screen" panose="02010605030100020000" pitchFamily="2" charset="0"/>
              </a:defRPr>
            </a:lvl4pPr>
            <a:lvl5pPr marL="2057400" indent="-228600">
              <a:defRPr>
                <a:solidFill>
                  <a:schemeClr val="tx1"/>
                </a:solidFill>
                <a:latin typeface="Insight screen" panose="02010605030100020000" pitchFamily="2" charset="0"/>
              </a:defRPr>
            </a:lvl5pPr>
            <a:lvl6pPr marL="2514600" indent="-228600" fontAlgn="base">
              <a:spcBef>
                <a:spcPct val="0"/>
              </a:spcBef>
              <a:spcAft>
                <a:spcPct val="0"/>
              </a:spcAft>
              <a:defRPr>
                <a:solidFill>
                  <a:schemeClr val="tx1"/>
                </a:solidFill>
                <a:latin typeface="Insight screen" panose="02010605030100020000" pitchFamily="2" charset="0"/>
              </a:defRPr>
            </a:lvl6pPr>
            <a:lvl7pPr marL="2971800" indent="-228600" fontAlgn="base">
              <a:spcBef>
                <a:spcPct val="0"/>
              </a:spcBef>
              <a:spcAft>
                <a:spcPct val="0"/>
              </a:spcAft>
              <a:defRPr>
                <a:solidFill>
                  <a:schemeClr val="tx1"/>
                </a:solidFill>
                <a:latin typeface="Insight screen" panose="02010605030100020000" pitchFamily="2" charset="0"/>
              </a:defRPr>
            </a:lvl7pPr>
            <a:lvl8pPr marL="3429000" indent="-228600" fontAlgn="base">
              <a:spcBef>
                <a:spcPct val="0"/>
              </a:spcBef>
              <a:spcAft>
                <a:spcPct val="0"/>
              </a:spcAft>
              <a:defRPr>
                <a:solidFill>
                  <a:schemeClr val="tx1"/>
                </a:solidFill>
                <a:latin typeface="Insight screen" panose="02010605030100020000" pitchFamily="2" charset="0"/>
              </a:defRPr>
            </a:lvl8pPr>
            <a:lvl9pPr marL="3886200" indent="-228600" fontAlgn="base">
              <a:spcBef>
                <a:spcPct val="0"/>
              </a:spcBef>
              <a:spcAft>
                <a:spcPct val="0"/>
              </a:spcAft>
              <a:defRPr>
                <a:solidFill>
                  <a:schemeClr val="tx1"/>
                </a:solidFill>
                <a:latin typeface="Insight screen" panose="02010605030100020000" pitchFamily="2" charset="0"/>
              </a:defRPr>
            </a:lvl9pPr>
          </a:lstStyle>
          <a:p>
            <a:pPr eaLnBrk="1" hangingPunct="1"/>
            <a:r>
              <a:rPr lang="it-IT" altLang="it-IT" sz="750" i="1" dirty="0">
                <a:solidFill>
                  <a:srgbClr val="4A423F"/>
                </a:solidFill>
                <a:latin typeface="Arial" panose="020B0604020202020204" pitchFamily="34" charset="0"/>
                <a:cs typeface="Arial" panose="020B0604020202020204" pitchFamily="34" charset="0"/>
              </a:rPr>
              <a:t>Che genere di misure di prevenzione e di tutela ha adottato nei confronti dei reati sopra citati (furti, rapine, estorsioni, usura, contraffazione e abusivismo</a:t>
            </a:r>
            <a:r>
              <a:rPr lang="it-IT" altLang="it-IT" sz="750" i="1" dirty="0" smtClean="0">
                <a:solidFill>
                  <a:srgbClr val="4A423F"/>
                </a:solidFill>
                <a:latin typeface="Arial" panose="020B0604020202020204" pitchFamily="34" charset="0"/>
                <a:cs typeface="Arial" panose="020B0604020202020204" pitchFamily="34" charset="0"/>
              </a:rPr>
              <a:t>)</a:t>
            </a:r>
          </a:p>
          <a:p>
            <a:pPr eaLnBrk="1" hangingPunct="1"/>
            <a:r>
              <a:rPr lang="it-IT" altLang="it-IT" sz="750" i="1" dirty="0" smtClean="0">
                <a:solidFill>
                  <a:srgbClr val="4A423F"/>
                </a:solidFill>
                <a:latin typeface="Arial" panose="020B0604020202020204" pitchFamily="34" charset="0"/>
                <a:cs typeface="Arial" panose="020B0604020202020204" pitchFamily="34" charset="0"/>
              </a:rPr>
              <a:t>(</a:t>
            </a:r>
            <a:r>
              <a:rPr lang="it-IT" altLang="it-IT" sz="750" i="1" dirty="0">
                <a:solidFill>
                  <a:srgbClr val="4A423F"/>
                </a:solidFill>
                <a:latin typeface="Arial" panose="020B0604020202020204" pitchFamily="34" charset="0"/>
                <a:cs typeface="Arial" panose="020B0604020202020204" pitchFamily="34" charset="0"/>
              </a:rPr>
              <a:t>base = totale campione, </a:t>
            </a:r>
            <a:r>
              <a:rPr lang="it-IT" sz="750" i="1" dirty="0">
                <a:solidFill>
                  <a:schemeClr val="bg2">
                    <a:lumMod val="50000"/>
                  </a:schemeClr>
                </a:solidFill>
                <a:latin typeface="Arial" panose="020B0604020202020204" pitchFamily="34" charset="0"/>
                <a:cs typeface="Arial" panose="020B0604020202020204" pitchFamily="34" charset="0"/>
              </a:rPr>
              <a:t>n=</a:t>
            </a:r>
            <a:r>
              <a:rPr lang="it-IT" sz="750" i="1" dirty="0">
                <a:latin typeface="Arial" panose="020B0604020202020204" pitchFamily="34" charset="0"/>
                <a:cs typeface="Arial" panose="020B0604020202020204" pitchFamily="34" charset="0"/>
              </a:rPr>
              <a:t> 4.628</a:t>
            </a:r>
            <a:r>
              <a:rPr lang="it-IT" altLang="it-IT" sz="750" i="1" dirty="0" smtClean="0">
                <a:solidFill>
                  <a:srgbClr val="4A423F"/>
                </a:solidFill>
                <a:latin typeface="Arial" panose="020B0604020202020204" pitchFamily="34" charset="0"/>
                <a:cs typeface="Arial" panose="020B0604020202020204" pitchFamily="34" charset="0"/>
              </a:rPr>
              <a:t>)</a:t>
            </a:r>
            <a:endParaRPr lang="it-IT" altLang="it-IT" sz="750" dirty="0">
              <a:solidFill>
                <a:srgbClr val="4A423F"/>
              </a:solidFill>
              <a:latin typeface="Arial" panose="020B0604020202020204" pitchFamily="34" charset="0"/>
              <a:cs typeface="Arial" panose="020B0604020202020204" pitchFamily="34" charset="0"/>
            </a:endParaRPr>
          </a:p>
        </p:txBody>
      </p:sp>
      <p:graphicFrame>
        <p:nvGraphicFramePr>
          <p:cNvPr id="22" name="Tabella 21"/>
          <p:cNvGraphicFramePr>
            <a:graphicFrameLocks noGrp="1"/>
          </p:cNvGraphicFramePr>
          <p:nvPr>
            <p:extLst>
              <p:ext uri="{D42A27DB-BD31-4B8C-83A1-F6EECF244321}">
                <p14:modId xmlns:p14="http://schemas.microsoft.com/office/powerpoint/2010/main" val="1448313440"/>
              </p:ext>
            </p:extLst>
          </p:nvPr>
        </p:nvGraphicFramePr>
        <p:xfrm>
          <a:off x="1403648" y="1856368"/>
          <a:ext cx="1835944" cy="2965266"/>
        </p:xfrm>
        <a:graphic>
          <a:graphicData uri="http://schemas.openxmlformats.org/drawingml/2006/table">
            <a:tbl>
              <a:tblPr firstRow="1" bandRow="1">
                <a:tableStyleId>{5C22544A-7EE6-4342-B048-85BDC9FD1C3A}</a:tableStyleId>
              </a:tblPr>
              <a:tblGrid>
                <a:gridCol w="1835944">
                  <a:extLst>
                    <a:ext uri="{9D8B030D-6E8A-4147-A177-3AD203B41FA5}">
                      <a16:colId xmlns="" xmlns:a16="http://schemas.microsoft.com/office/drawing/2014/main" val="20000"/>
                    </a:ext>
                  </a:extLst>
                </a:gridCol>
              </a:tblGrid>
              <a:tr h="325638">
                <a:tc>
                  <a:txBody>
                    <a:bodyPr/>
                    <a:lstStyle/>
                    <a:p>
                      <a:pPr algn="r" fontAlgn="b"/>
                      <a:r>
                        <a:rPr lang="it-IT" sz="1100" b="1" i="0" u="none" strike="noStrike" dirty="0" smtClean="0">
                          <a:solidFill>
                            <a:srgbClr val="000000"/>
                          </a:solidFill>
                          <a:effectLst/>
                          <a:latin typeface="Arial" panose="020B0604020202020204" pitchFamily="34" charset="0"/>
                          <a:cs typeface="Arial" panose="020B0604020202020204" pitchFamily="34" charset="0"/>
                        </a:rPr>
                        <a:t>ALMENO UNA</a:t>
                      </a:r>
                      <a:r>
                        <a:rPr lang="it-IT" sz="1100" b="1" i="0" u="none" strike="noStrike" baseline="0" dirty="0" smtClean="0">
                          <a:solidFill>
                            <a:srgbClr val="000000"/>
                          </a:solidFill>
                          <a:effectLst/>
                          <a:latin typeface="Arial" panose="020B0604020202020204" pitchFamily="34" charset="0"/>
                          <a:cs typeface="Arial" panose="020B0604020202020204" pitchFamily="34" charset="0"/>
                        </a:rPr>
                        <a:t> INIZIATIVA</a:t>
                      </a:r>
                      <a:endParaRPr lang="it-IT" sz="1100" b="1" i="0" u="none" strike="noStrike" dirty="0">
                        <a:solidFill>
                          <a:srgbClr val="000000"/>
                        </a:solidFill>
                        <a:effectLst/>
                        <a:latin typeface="Arial" panose="020B0604020202020204" pitchFamily="34" charset="0"/>
                        <a:cs typeface="Arial" panose="020B0604020202020204" pitchFamily="34" charset="0"/>
                      </a:endParaRPr>
                    </a:p>
                  </a:txBody>
                  <a:tcPr marL="7143" marR="7143" marT="7145"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325638">
                <a:tc>
                  <a:txBody>
                    <a:bodyPr/>
                    <a:lstStyle/>
                    <a:p>
                      <a:pPr algn="r" rtl="0" fontAlgn="b"/>
                      <a:r>
                        <a:rPr lang="it-IT" sz="1100" b="0" i="0" u="none" strike="noStrike" dirty="0">
                          <a:solidFill>
                            <a:srgbClr val="000000"/>
                          </a:solidFill>
                          <a:effectLst/>
                          <a:latin typeface="Arial" panose="020B0604020202020204" pitchFamily="34" charset="0"/>
                        </a:rPr>
                        <a:t>   telecamere/impianti allarme</a:t>
                      </a:r>
                    </a:p>
                  </a:txBody>
                  <a:tcPr marL="7620" marR="7620" marT="762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25638">
                <a:tc>
                  <a:txBody>
                    <a:bodyPr/>
                    <a:lstStyle/>
                    <a:p>
                      <a:pPr algn="r" rtl="0" fontAlgn="b"/>
                      <a:r>
                        <a:rPr lang="it-IT" sz="1100" b="0" i="0" u="none" strike="noStrike" dirty="0">
                          <a:solidFill>
                            <a:srgbClr val="000000"/>
                          </a:solidFill>
                          <a:effectLst/>
                          <a:latin typeface="Arial" panose="020B0604020202020204" pitchFamily="34" charset="0"/>
                        </a:rPr>
                        <a:t>  assicurazione</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25638">
                <a:tc>
                  <a:txBody>
                    <a:bodyPr/>
                    <a:lstStyle/>
                    <a:p>
                      <a:pPr algn="r" rtl="0" fontAlgn="b"/>
                      <a:r>
                        <a:rPr lang="it-IT" sz="1100" b="0" i="0" u="none" strike="noStrike" dirty="0">
                          <a:solidFill>
                            <a:srgbClr val="000000"/>
                          </a:solidFill>
                          <a:effectLst/>
                          <a:latin typeface="Arial" panose="020B0604020202020204" pitchFamily="34" charset="0"/>
                        </a:rPr>
                        <a:t>   denuncia</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325638">
                <a:tc>
                  <a:txBody>
                    <a:bodyPr/>
                    <a:lstStyle/>
                    <a:p>
                      <a:pPr algn="r" rtl="0" fontAlgn="b"/>
                      <a:r>
                        <a:rPr lang="it-IT" sz="1100" b="0" i="0" u="none" strike="noStrike" dirty="0">
                          <a:solidFill>
                            <a:srgbClr val="000000"/>
                          </a:solidFill>
                          <a:effectLst/>
                          <a:latin typeface="Arial" panose="020B0604020202020204" pitchFamily="34" charset="0"/>
                        </a:rPr>
                        <a:t>  vigilanza privata</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325638">
                <a:tc>
                  <a:txBody>
                    <a:bodyPr/>
                    <a:lstStyle/>
                    <a:p>
                      <a:pPr algn="r" rtl="0" fontAlgn="b"/>
                      <a:r>
                        <a:rPr lang="it-IT" sz="1100" b="0" i="0" u="none" strike="noStrike" dirty="0">
                          <a:solidFill>
                            <a:srgbClr val="000000"/>
                          </a:solidFill>
                          <a:effectLst/>
                          <a:latin typeface="Arial" panose="020B0604020202020204" pitchFamily="34" charset="0"/>
                        </a:rPr>
                        <a:t>   associazione di categoria</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325638">
                <a:tc>
                  <a:txBody>
                    <a:bodyPr/>
                    <a:lstStyle/>
                    <a:p>
                      <a:pPr algn="r" rtl="0" fontAlgn="b"/>
                      <a:r>
                        <a:rPr lang="it-IT" sz="1100" b="0" i="0" u="none" strike="noStrike" dirty="0">
                          <a:solidFill>
                            <a:srgbClr val="000000"/>
                          </a:solidFill>
                          <a:effectLst/>
                          <a:latin typeface="Arial" panose="020B0604020202020204" pitchFamily="34" charset="0"/>
                        </a:rPr>
                        <a:t>  </a:t>
                      </a:r>
                      <a:r>
                        <a:rPr lang="it-IT" sz="1100" b="0" i="0" u="none" strike="noStrike" dirty="0" smtClean="0">
                          <a:solidFill>
                            <a:srgbClr val="000000"/>
                          </a:solidFill>
                          <a:effectLst/>
                          <a:latin typeface="Arial" panose="020B0604020202020204" pitchFamily="34" charset="0"/>
                        </a:rPr>
                        <a:t>vetrina corazzata</a:t>
                      </a:r>
                      <a:endParaRPr lang="it-IT" sz="1100" b="0" i="0" u="none" strike="noStrike" dirty="0">
                        <a:solidFill>
                          <a:srgbClr val="000000"/>
                        </a:solidFill>
                        <a:effectLst/>
                        <a:latin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325638">
                <a:tc>
                  <a:txBody>
                    <a:bodyPr/>
                    <a:lstStyle/>
                    <a:p>
                      <a:pPr algn="r" rtl="0" fontAlgn="b"/>
                      <a:r>
                        <a:rPr lang="it-IT" sz="1100" b="0" i="0" u="none" strike="noStrike" dirty="0" smtClean="0">
                          <a:solidFill>
                            <a:srgbClr val="000000"/>
                          </a:solidFill>
                          <a:effectLst/>
                          <a:latin typeface="Arial" panose="020B0604020202020204" pitchFamily="34" charset="0"/>
                        </a:rPr>
                        <a:t>richiesta informale protezione polizia   </a:t>
                      </a:r>
                      <a:endParaRPr lang="it-IT" sz="1100" b="0" i="0" u="none" strike="noStrike" dirty="0">
                        <a:solidFill>
                          <a:srgbClr val="000000"/>
                        </a:solidFill>
                        <a:effectLst/>
                        <a:latin typeface="Arial" panose="020B0604020202020204" pitchFamily="34" charset="0"/>
                      </a:endParaRP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325638">
                <a:tc>
                  <a:txBody>
                    <a:bodyPr/>
                    <a:lstStyle/>
                    <a:p>
                      <a:pPr algn="r" rtl="0" fontAlgn="b"/>
                      <a:r>
                        <a:rPr lang="it-IT" sz="1100" b="0" i="0" u="none" strike="noStrike" dirty="0">
                          <a:solidFill>
                            <a:srgbClr val="000000"/>
                          </a:solidFill>
                          <a:effectLst/>
                          <a:latin typeface="Arial" panose="020B0604020202020204" pitchFamily="34" charset="0"/>
                        </a:rPr>
                        <a:t>associazioni antiracket</a:t>
                      </a:r>
                    </a:p>
                  </a:txBody>
                  <a:tcPr marL="7620" marR="7620" marT="762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bl>
          </a:graphicData>
        </a:graphic>
      </p:graphicFrame>
      <p:sp>
        <p:nvSpPr>
          <p:cNvPr id="24" name="Rettangolo 23"/>
          <p:cNvSpPr/>
          <p:nvPr/>
        </p:nvSpPr>
        <p:spPr bwMode="gray">
          <a:xfrm>
            <a:off x="2197346" y="988368"/>
            <a:ext cx="3094435" cy="378619"/>
          </a:xfrm>
          <a:prstGeom prst="rect">
            <a:avLst/>
          </a:prstGeom>
          <a:solidFill>
            <a:schemeClr val="bg1"/>
          </a:solidFill>
          <a:ln w="952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r>
              <a:rPr lang="it-IT" sz="1200" b="1" dirty="0">
                <a:solidFill>
                  <a:schemeClr val="tx1"/>
                </a:solidFill>
                <a:latin typeface="Arial" panose="020B0604020202020204" pitchFamily="34" charset="0"/>
                <a:cs typeface="Arial" panose="020B0604020202020204" pitchFamily="34" charset="0"/>
              </a:rPr>
              <a:t>Le misure per la sicurezza della propria impresa vs racket e criminalità</a:t>
            </a:r>
          </a:p>
        </p:txBody>
      </p:sp>
      <p:sp>
        <p:nvSpPr>
          <p:cNvPr id="16" name="Text Box 8"/>
          <p:cNvSpPr txBox="1">
            <a:spLocks noChangeArrowheads="1"/>
          </p:cNvSpPr>
          <p:nvPr/>
        </p:nvSpPr>
        <p:spPr bwMode="auto">
          <a:xfrm>
            <a:off x="3756192" y="1708448"/>
            <a:ext cx="269081" cy="161583"/>
          </a:xfrm>
          <a:prstGeom prst="rect">
            <a:avLst/>
          </a:prstGeom>
          <a:noFill/>
          <a:ln>
            <a:noFill/>
          </a:ln>
          <a:effectLst/>
          <a:extLst/>
        </p:spPr>
        <p:txBody>
          <a:bodyPr lIns="0" tIns="0" rIns="0" bIns="0" anchor="ctr">
            <a:spAutoFit/>
          </a:bodyPr>
          <a:lstStyle/>
          <a:p>
            <a:pPr algn="ctr" eaLnBrk="1" fontAlgn="auto" hangingPunct="1">
              <a:spcBef>
                <a:spcPts val="0"/>
              </a:spcBef>
              <a:spcAft>
                <a:spcPts val="0"/>
              </a:spcAft>
              <a:defRPr/>
            </a:pPr>
            <a:r>
              <a:rPr lang="it-IT" sz="1050" i="1" dirty="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a:t>
            </a:r>
          </a:p>
        </p:txBody>
      </p:sp>
      <p:sp>
        <p:nvSpPr>
          <p:cNvPr id="29" name="Rectangle 2"/>
          <p:cNvSpPr txBox="1">
            <a:spLocks/>
          </p:cNvSpPr>
          <p:nvPr/>
        </p:nvSpPr>
        <p:spPr bwMode="auto">
          <a:xfrm>
            <a:off x="273048" y="146353"/>
            <a:ext cx="7488510" cy="337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ts val="600"/>
              </a:spcBef>
              <a:buFont typeface="Arial" panose="020B0604020202020204" pitchFamily="34" charset="0"/>
              <a:defRPr>
                <a:solidFill>
                  <a:schemeClr val="tx2"/>
                </a:solidFill>
                <a:latin typeface="Arial" panose="020B0604020202020204" pitchFamily="34" charset="0"/>
              </a:defRPr>
            </a:lvl1pPr>
            <a:lvl2pPr marL="1588" indent="-1588">
              <a:spcBef>
                <a:spcPts val="600"/>
              </a:spcBef>
              <a:buFont typeface="Arial" panose="020B0604020202020204" pitchFamily="34" charset="0"/>
              <a:defRPr sz="1600">
                <a:solidFill>
                  <a:schemeClr val="tx1"/>
                </a:solidFill>
                <a:latin typeface="Arial" panose="020B0604020202020204" pitchFamily="34" charset="0"/>
              </a:defRPr>
            </a:lvl2pPr>
            <a:lvl3pPr marL="180975" indent="-177800">
              <a:spcBef>
                <a:spcPts val="300"/>
              </a:spcBef>
              <a:buFont typeface="Arial" panose="020B0604020202020204" pitchFamily="34" charset="0"/>
              <a:buChar char="•"/>
              <a:defRPr sz="1600">
                <a:solidFill>
                  <a:schemeClr val="tx1"/>
                </a:solidFill>
                <a:latin typeface="Arial" panose="020B0604020202020204" pitchFamily="34" charset="0"/>
              </a:defRPr>
            </a:lvl3pPr>
            <a:lvl4pPr marL="360363" indent="-177800">
              <a:spcBef>
                <a:spcPts val="300"/>
              </a:spcBef>
              <a:buFont typeface="Arial" panose="020B0604020202020204" pitchFamily="34" charset="0"/>
              <a:buChar char="•"/>
              <a:defRPr sz="1600">
                <a:solidFill>
                  <a:schemeClr val="tx1"/>
                </a:solidFill>
                <a:latin typeface="Arial" panose="020B0604020202020204" pitchFamily="34" charset="0"/>
              </a:defRPr>
            </a:lvl4pPr>
            <a:lvl5pPr marL="539750" indent="-177800">
              <a:spcBef>
                <a:spcPts val="300"/>
              </a:spcBef>
              <a:buFont typeface="Arial" panose="020B0604020202020204" pitchFamily="34" charset="0"/>
              <a:buChar char="•"/>
              <a:defRPr sz="1600">
                <a:solidFill>
                  <a:schemeClr val="tx1"/>
                </a:solidFill>
                <a:latin typeface="Arial" panose="020B0604020202020204" pitchFamily="34" charset="0"/>
              </a:defRPr>
            </a:lvl5pPr>
            <a:lvl6pPr marL="9969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14541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19113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23685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FontTx/>
              <a:buNone/>
            </a:pPr>
            <a:r>
              <a:rPr lang="it-IT" altLang="it-IT" sz="1600" dirty="0" smtClean="0">
                <a:cs typeface="Arial" panose="020B0604020202020204" pitchFamily="34" charset="0"/>
              </a:rPr>
              <a:t>Le azioni a protezione della propria impresa</a:t>
            </a:r>
          </a:p>
        </p:txBody>
      </p:sp>
      <p:graphicFrame>
        <p:nvGraphicFramePr>
          <p:cNvPr id="30" name="Grafico 7"/>
          <p:cNvGraphicFramePr>
            <a:graphicFrameLocks/>
          </p:cNvGraphicFramePr>
          <p:nvPr>
            <p:extLst>
              <p:ext uri="{D42A27DB-BD31-4B8C-83A1-F6EECF244321}">
                <p14:modId xmlns:p14="http://schemas.microsoft.com/office/powerpoint/2010/main" val="1353050279"/>
              </p:ext>
            </p:extLst>
          </p:nvPr>
        </p:nvGraphicFramePr>
        <p:xfrm>
          <a:off x="2133069" y="1856365"/>
          <a:ext cx="4192984" cy="2994865"/>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 Box 9"/>
          <p:cNvSpPr txBox="1">
            <a:spLocks noChangeArrowheads="1"/>
          </p:cNvSpPr>
          <p:nvPr/>
        </p:nvSpPr>
        <p:spPr bwMode="auto">
          <a:xfrm>
            <a:off x="2653645" y="1462227"/>
            <a:ext cx="25558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Insight screen"/>
              </a:defRPr>
            </a:lvl1pPr>
            <a:lvl2pPr marL="742950" indent="-285750">
              <a:defRPr>
                <a:solidFill>
                  <a:schemeClr val="tx1"/>
                </a:solidFill>
                <a:latin typeface="Insight screen"/>
              </a:defRPr>
            </a:lvl2pPr>
            <a:lvl3pPr marL="1143000" indent="-228600">
              <a:defRPr>
                <a:solidFill>
                  <a:schemeClr val="tx1"/>
                </a:solidFill>
                <a:latin typeface="Insight screen"/>
              </a:defRPr>
            </a:lvl3pPr>
            <a:lvl4pPr marL="1600200" indent="-228600">
              <a:defRPr>
                <a:solidFill>
                  <a:schemeClr val="tx1"/>
                </a:solidFill>
                <a:latin typeface="Insight screen"/>
              </a:defRPr>
            </a:lvl4pPr>
            <a:lvl5pPr marL="2057400" indent="-228600">
              <a:defRPr>
                <a:solidFill>
                  <a:schemeClr val="tx1"/>
                </a:solidFill>
                <a:latin typeface="Insight screen"/>
              </a:defRPr>
            </a:lvl5pPr>
            <a:lvl6pPr marL="2514600" indent="-228600" eaLnBrk="0" fontAlgn="base" hangingPunct="0">
              <a:spcBef>
                <a:spcPct val="0"/>
              </a:spcBef>
              <a:spcAft>
                <a:spcPct val="0"/>
              </a:spcAft>
              <a:defRPr>
                <a:solidFill>
                  <a:schemeClr val="tx1"/>
                </a:solidFill>
                <a:latin typeface="Insight screen"/>
              </a:defRPr>
            </a:lvl6pPr>
            <a:lvl7pPr marL="2971800" indent="-228600" eaLnBrk="0" fontAlgn="base" hangingPunct="0">
              <a:spcBef>
                <a:spcPct val="0"/>
              </a:spcBef>
              <a:spcAft>
                <a:spcPct val="0"/>
              </a:spcAft>
              <a:defRPr>
                <a:solidFill>
                  <a:schemeClr val="tx1"/>
                </a:solidFill>
                <a:latin typeface="Insight screen"/>
              </a:defRPr>
            </a:lvl7pPr>
            <a:lvl8pPr marL="3429000" indent="-228600" eaLnBrk="0" fontAlgn="base" hangingPunct="0">
              <a:spcBef>
                <a:spcPct val="0"/>
              </a:spcBef>
              <a:spcAft>
                <a:spcPct val="0"/>
              </a:spcAft>
              <a:defRPr>
                <a:solidFill>
                  <a:schemeClr val="tx1"/>
                </a:solidFill>
                <a:latin typeface="Insight screen"/>
              </a:defRPr>
            </a:lvl8pPr>
            <a:lvl9pPr marL="3886200" indent="-228600" eaLnBrk="0" fontAlgn="base" hangingPunct="0">
              <a:spcBef>
                <a:spcPct val="0"/>
              </a:spcBef>
              <a:spcAft>
                <a:spcPct val="0"/>
              </a:spcAft>
              <a:defRPr>
                <a:solidFill>
                  <a:schemeClr val="tx1"/>
                </a:solidFill>
                <a:latin typeface="Insight screen"/>
              </a:defRPr>
            </a:lvl9pPr>
          </a:lstStyle>
          <a:p>
            <a:pPr algn="ctr" eaLnBrk="1" hangingPunct="1"/>
            <a:r>
              <a:rPr lang="it-IT" altLang="it-IT" sz="1000" i="1" dirty="0">
                <a:solidFill>
                  <a:srgbClr val="000000"/>
                </a:solidFill>
                <a:latin typeface="Arial" panose="020B0604020202020204" pitchFamily="34" charset="0"/>
                <a:cs typeface="Arial" panose="020B0604020202020204" pitchFamily="34" charset="0"/>
              </a:rPr>
              <a:t>(possibili più risposte)</a:t>
            </a:r>
          </a:p>
        </p:txBody>
      </p:sp>
      <p:graphicFrame>
        <p:nvGraphicFramePr>
          <p:cNvPr id="14" name="Tabella 13"/>
          <p:cNvGraphicFramePr>
            <a:graphicFrameLocks noGrp="1"/>
          </p:cNvGraphicFramePr>
          <p:nvPr>
            <p:extLst>
              <p:ext uri="{D42A27DB-BD31-4B8C-83A1-F6EECF244321}">
                <p14:modId xmlns:p14="http://schemas.microsoft.com/office/powerpoint/2010/main" val="1518672149"/>
              </p:ext>
            </p:extLst>
          </p:nvPr>
        </p:nvGraphicFramePr>
        <p:xfrm>
          <a:off x="5868144" y="1438172"/>
          <a:ext cx="972000" cy="3413062"/>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972000">
                  <a:extLst>
                    <a:ext uri="{9D8B030D-6E8A-4147-A177-3AD203B41FA5}">
                      <a16:colId xmlns="" xmlns:a16="http://schemas.microsoft.com/office/drawing/2014/main" val="2507425657"/>
                    </a:ext>
                  </a:extLst>
                </a:gridCol>
              </a:tblGrid>
              <a:tr h="397378">
                <a:tc>
                  <a:txBody>
                    <a:bodyPr/>
                    <a:lstStyle/>
                    <a:p>
                      <a:pPr algn="ctr" fontAlgn="b"/>
                      <a:r>
                        <a:rPr lang="it-IT" sz="1200" b="1" u="none" strike="noStrike" kern="1200" dirty="0" smtClean="0">
                          <a:solidFill>
                            <a:schemeClr val="bg1"/>
                          </a:solidFill>
                          <a:effectLst/>
                          <a:latin typeface="Arial" panose="020B0604020202020204" pitchFamily="34" charset="0"/>
                          <a:ea typeface="+mn-ea"/>
                          <a:cs typeface="Arial" panose="020B0604020202020204" pitchFamily="34" charset="0"/>
                        </a:rPr>
                        <a:t>Sardegna</a:t>
                      </a:r>
                    </a:p>
                  </a:txBody>
                  <a:tcPr anchor="ctr">
                    <a:lnB w="3175" cap="flat" cmpd="sng" algn="ctr">
                      <a:solidFill>
                        <a:schemeClr val="bg1">
                          <a:lumMod val="85000"/>
                        </a:schemeClr>
                      </a:solidFill>
                      <a:prstDash val="solid"/>
                      <a:round/>
                      <a:headEnd type="none" w="med" len="med"/>
                      <a:tailEnd type="none" w="med" len="med"/>
                    </a:lnB>
                    <a:solidFill>
                      <a:srgbClr val="E95E0F"/>
                    </a:solidFill>
                  </a:tcPr>
                </a:tc>
                <a:extLst>
                  <a:ext uri="{0D108BD9-81ED-4DB2-BD59-A6C34878D82A}">
                    <a16:rowId xmlns="" xmlns:a16="http://schemas.microsoft.com/office/drawing/2014/main" val="1653408806"/>
                  </a:ext>
                </a:extLst>
              </a:tr>
              <a:tr h="335076">
                <a:tc>
                  <a:txBody>
                    <a:bodyPr/>
                    <a:lstStyle/>
                    <a:p>
                      <a:pPr algn="ctr" fontAlgn="ctr"/>
                      <a:r>
                        <a:rPr lang="it-IT" sz="1100" b="0" i="0" u="none" strike="noStrike" dirty="0">
                          <a:solidFill>
                            <a:srgbClr val="000000"/>
                          </a:solidFill>
                          <a:effectLst/>
                          <a:latin typeface="Arial" panose="020B0604020202020204" pitchFamily="34" charset="0"/>
                        </a:rPr>
                        <a:t>81</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707066159"/>
                  </a:ext>
                </a:extLst>
              </a:tr>
              <a:tr h="335076">
                <a:tc>
                  <a:txBody>
                    <a:bodyPr/>
                    <a:lstStyle/>
                    <a:p>
                      <a:pPr algn="ctr" fontAlgn="ctr"/>
                      <a:r>
                        <a:rPr lang="it-IT" sz="1100" b="0" i="0" u="none" strike="noStrike">
                          <a:solidFill>
                            <a:srgbClr val="000000"/>
                          </a:solidFill>
                          <a:effectLst/>
                          <a:latin typeface="Arial" panose="020B0604020202020204" pitchFamily="34" charset="0"/>
                        </a:rPr>
                        <a:t>52</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421692141"/>
                  </a:ext>
                </a:extLst>
              </a:tr>
              <a:tr h="335076">
                <a:tc>
                  <a:txBody>
                    <a:bodyPr/>
                    <a:lstStyle/>
                    <a:p>
                      <a:pPr algn="ctr" fontAlgn="ctr"/>
                      <a:r>
                        <a:rPr lang="it-IT" sz="1100" b="0" i="0" u="none" strike="noStrike">
                          <a:solidFill>
                            <a:srgbClr val="000000"/>
                          </a:solidFill>
                          <a:effectLst/>
                          <a:latin typeface="Arial" panose="020B0604020202020204" pitchFamily="34" charset="0"/>
                        </a:rPr>
                        <a:t>33</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30172192"/>
                  </a:ext>
                </a:extLst>
              </a:tr>
              <a:tr h="335076">
                <a:tc>
                  <a:txBody>
                    <a:bodyPr/>
                    <a:lstStyle/>
                    <a:p>
                      <a:pPr algn="ctr" fontAlgn="ctr"/>
                      <a:r>
                        <a:rPr lang="it-IT" sz="1100" b="0" i="0" u="none" strike="noStrike">
                          <a:solidFill>
                            <a:srgbClr val="000000"/>
                          </a:solidFill>
                          <a:effectLst/>
                          <a:latin typeface="Arial" panose="020B0604020202020204" pitchFamily="34" charset="0"/>
                        </a:rPr>
                        <a:t>23</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3467249623"/>
                  </a:ext>
                </a:extLst>
              </a:tr>
              <a:tr h="335076">
                <a:tc>
                  <a:txBody>
                    <a:bodyPr/>
                    <a:lstStyle/>
                    <a:p>
                      <a:pPr algn="ctr" fontAlgn="ctr"/>
                      <a:r>
                        <a:rPr lang="it-IT" sz="1100" b="0" i="0" u="none" strike="noStrike">
                          <a:solidFill>
                            <a:srgbClr val="000000"/>
                          </a:solidFill>
                          <a:effectLst/>
                          <a:latin typeface="Arial" panose="020B0604020202020204" pitchFamily="34" charset="0"/>
                        </a:rPr>
                        <a:t>24</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784886336"/>
                  </a:ext>
                </a:extLst>
              </a:tr>
              <a:tr h="335076">
                <a:tc>
                  <a:txBody>
                    <a:bodyPr/>
                    <a:lstStyle/>
                    <a:p>
                      <a:pPr algn="ctr" fontAlgn="ctr"/>
                      <a:r>
                        <a:rPr lang="it-IT" sz="1100" b="0" i="0" u="none" strike="noStrike">
                          <a:solidFill>
                            <a:srgbClr val="000000"/>
                          </a:solidFill>
                          <a:effectLst/>
                          <a:latin typeface="Arial" panose="020B0604020202020204" pitchFamily="34" charset="0"/>
                        </a:rPr>
                        <a:t>12</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3390655670"/>
                  </a:ext>
                </a:extLst>
              </a:tr>
              <a:tr h="335076">
                <a:tc>
                  <a:txBody>
                    <a:bodyPr/>
                    <a:lstStyle/>
                    <a:p>
                      <a:pPr algn="ctr" fontAlgn="ctr"/>
                      <a:r>
                        <a:rPr lang="it-IT" sz="1100" b="0" i="0" u="none" strike="noStrike">
                          <a:solidFill>
                            <a:srgbClr val="000000"/>
                          </a:solidFill>
                          <a:effectLst/>
                          <a:latin typeface="Arial" panose="020B0604020202020204" pitchFamily="34" charset="0"/>
                        </a:rPr>
                        <a:t>12</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3116215247"/>
                  </a:ext>
                </a:extLst>
              </a:tr>
              <a:tr h="335076">
                <a:tc>
                  <a:txBody>
                    <a:bodyPr/>
                    <a:lstStyle/>
                    <a:p>
                      <a:pPr algn="ctr" fontAlgn="ctr"/>
                      <a:r>
                        <a:rPr lang="it-IT" sz="1100" b="0" i="0" u="none" strike="noStrike">
                          <a:solidFill>
                            <a:srgbClr val="000000"/>
                          </a:solidFill>
                          <a:effectLst/>
                          <a:latin typeface="Arial" panose="020B0604020202020204" pitchFamily="34" charset="0"/>
                        </a:rPr>
                        <a:t>7</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3395371305"/>
                  </a:ext>
                </a:extLst>
              </a:tr>
              <a:tr h="335076">
                <a:tc>
                  <a:txBody>
                    <a:bodyPr/>
                    <a:lstStyle/>
                    <a:p>
                      <a:pPr algn="ctr" fontAlgn="ctr"/>
                      <a:r>
                        <a:rPr lang="it-IT" sz="1100" b="0" i="0" u="none" strike="noStrike" dirty="0" smtClean="0">
                          <a:solidFill>
                            <a:srgbClr val="000000"/>
                          </a:solidFill>
                          <a:effectLst/>
                          <a:latin typeface="Arial" panose="020B0604020202020204" pitchFamily="34" charset="0"/>
                        </a:rPr>
                        <a:t>-</a:t>
                      </a:r>
                      <a:endParaRPr lang="it-IT" sz="1100" b="0" i="0" u="none" strike="noStrike" dirty="0">
                        <a:solidFill>
                          <a:srgbClr val="000000"/>
                        </a:solidFill>
                        <a:effectLst/>
                        <a:latin typeface="Arial" panose="020B0604020202020204" pitchFamily="34" charset="0"/>
                      </a:endParaRP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3405323267"/>
                  </a:ext>
                </a:extLst>
              </a:tr>
            </a:tbl>
          </a:graphicData>
        </a:graphic>
      </p:graphicFrame>
      <p:sp>
        <p:nvSpPr>
          <p:cNvPr id="23" name="Text Box 9"/>
          <p:cNvSpPr txBox="1">
            <a:spLocks noChangeArrowheads="1"/>
          </p:cNvSpPr>
          <p:nvPr/>
        </p:nvSpPr>
        <p:spPr bwMode="auto">
          <a:xfrm>
            <a:off x="7164287" y="1837013"/>
            <a:ext cx="1790317" cy="1615827"/>
          </a:xfrm>
          <a:prstGeom prst="rect">
            <a:avLst/>
          </a:prstGeom>
          <a:solidFill>
            <a:schemeClr val="bg1">
              <a:lumMod val="95000"/>
            </a:schemeClr>
          </a:solidFill>
          <a:ln w="9525" cap="flat" cmpd="sng" algn="ctr">
            <a:noFill/>
            <a:prstDash val="solid"/>
          </a:ln>
          <a:effectLst>
            <a:outerShdw blurRad="50800" dist="38100" dir="5400000" algn="t" rotWithShape="0">
              <a:prstClr val="black">
                <a:alpha val="40000"/>
              </a:prstClr>
            </a:outerShdw>
          </a:effectLst>
          <a:extLst/>
        </p:spPr>
        <p:txBody>
          <a:bodyPr wrap="square">
            <a:spAutoFit/>
          </a:bodyPr>
          <a:lstStyle>
            <a:defPPr>
              <a:defRPr lang="it-IT"/>
            </a:defPPr>
            <a:lvl1pPr algn="ctr" eaLnBrk="1" fontAlgn="auto" hangingPunct="1">
              <a:spcBef>
                <a:spcPts val="0"/>
              </a:spcBef>
              <a:spcAft>
                <a:spcPts val="0"/>
              </a:spcAft>
              <a:defRPr sz="1200" i="1">
                <a:latin typeface="Arial" panose="020B0604020202020204" pitchFamily="34" charset="0"/>
                <a:cs typeface="Arial" panose="020B0604020202020204" pitchFamily="34" charset="0"/>
              </a:defRPr>
            </a:lvl1pPr>
          </a:lstStyle>
          <a:p>
            <a:r>
              <a:rPr lang="it-IT" sz="1100" dirty="0" smtClean="0"/>
              <a:t>Tra le </a:t>
            </a:r>
            <a:r>
              <a:rPr lang="it-IT" sz="1100" dirty="0"/>
              <a:t>misure di prevenzione e </a:t>
            </a:r>
            <a:r>
              <a:rPr lang="it-IT" sz="1100" dirty="0" smtClean="0"/>
              <a:t>tutela, anche in Sardegna le più diffuse sono il </a:t>
            </a:r>
            <a:r>
              <a:rPr lang="it-IT" sz="1100" dirty="0"/>
              <a:t>ricorso a </a:t>
            </a:r>
            <a:r>
              <a:rPr lang="it-IT" sz="1100" dirty="0" smtClean="0"/>
              <a:t>telecamere/impianti di allarme, in linea con la media nazionale, e </a:t>
            </a:r>
            <a:r>
              <a:rPr lang="it-IT" sz="1100" dirty="0"/>
              <a:t>le </a:t>
            </a:r>
            <a:r>
              <a:rPr lang="it-IT" sz="1100" dirty="0" smtClean="0"/>
              <a:t>assicurazioni, leggermente sotto media.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co 19"/>
          <p:cNvGraphicFramePr>
            <a:graphicFrameLocks/>
          </p:cNvGraphicFramePr>
          <p:nvPr>
            <p:extLst>
              <p:ext uri="{D42A27DB-BD31-4B8C-83A1-F6EECF244321}">
                <p14:modId xmlns:p14="http://schemas.microsoft.com/office/powerpoint/2010/main" val="4240325100"/>
              </p:ext>
            </p:extLst>
          </p:nvPr>
        </p:nvGraphicFramePr>
        <p:xfrm>
          <a:off x="2412153" y="1953022"/>
          <a:ext cx="4192985" cy="25648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Tabella 21"/>
          <p:cNvGraphicFramePr>
            <a:graphicFrameLocks noGrp="1"/>
          </p:cNvGraphicFramePr>
          <p:nvPr>
            <p:extLst>
              <p:ext uri="{D42A27DB-BD31-4B8C-83A1-F6EECF244321}">
                <p14:modId xmlns:p14="http://schemas.microsoft.com/office/powerpoint/2010/main" val="124242103"/>
              </p:ext>
            </p:extLst>
          </p:nvPr>
        </p:nvGraphicFramePr>
        <p:xfrm>
          <a:off x="748998" y="1976044"/>
          <a:ext cx="2412455" cy="2900758"/>
        </p:xfrm>
        <a:graphic>
          <a:graphicData uri="http://schemas.openxmlformats.org/drawingml/2006/table">
            <a:tbl>
              <a:tblPr firstRow="1" bandRow="1">
                <a:tableStyleId>{5C22544A-7EE6-4342-B048-85BDC9FD1C3A}</a:tableStyleId>
              </a:tblPr>
              <a:tblGrid>
                <a:gridCol w="2412455">
                  <a:extLst>
                    <a:ext uri="{9D8B030D-6E8A-4147-A177-3AD203B41FA5}">
                      <a16:colId xmlns="" xmlns:a16="http://schemas.microsoft.com/office/drawing/2014/main" val="20000"/>
                    </a:ext>
                  </a:extLst>
                </a:gridCol>
              </a:tblGrid>
              <a:tr h="414394">
                <a:tc>
                  <a:txBody>
                    <a:bodyPr/>
                    <a:lstStyle/>
                    <a:p>
                      <a:pPr algn="r" fontAlgn="b"/>
                      <a:r>
                        <a:rPr lang="it-IT" sz="1100" b="0" i="0" u="none" strike="noStrike" dirty="0" smtClean="0">
                          <a:solidFill>
                            <a:srgbClr val="000000"/>
                          </a:solidFill>
                          <a:effectLst/>
                          <a:latin typeface="Arial" panose="020B0604020202020204" pitchFamily="34" charset="0"/>
                          <a:cs typeface="Arial" panose="020B0604020202020204" pitchFamily="34" charset="0"/>
                        </a:rPr>
                        <a:t>certezza</a:t>
                      </a:r>
                      <a:r>
                        <a:rPr lang="it-IT" sz="1100" b="0" i="0" u="none" strike="noStrike" baseline="0" dirty="0" smtClean="0">
                          <a:solidFill>
                            <a:srgbClr val="000000"/>
                          </a:solidFill>
                          <a:effectLst/>
                          <a:latin typeface="Arial" panose="020B0604020202020204" pitchFamily="34" charset="0"/>
                          <a:cs typeface="Arial" panose="020B0604020202020204" pitchFamily="34" charset="0"/>
                        </a:rPr>
                        <a:t> della pena</a:t>
                      </a:r>
                      <a:endParaRPr lang="it-IT" sz="1100" b="0" i="0" u="none" strike="noStrike" dirty="0">
                        <a:solidFill>
                          <a:srgbClr val="000000"/>
                        </a:solidFill>
                        <a:effectLst/>
                        <a:latin typeface="Arial" panose="020B0604020202020204" pitchFamily="34" charset="0"/>
                        <a:cs typeface="Arial" panose="020B0604020202020204" pitchFamily="34" charset="0"/>
                      </a:endParaRPr>
                    </a:p>
                  </a:txBody>
                  <a:tcPr marL="7143" marR="7143" marT="7145"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414394">
                <a:tc>
                  <a:txBody>
                    <a:bodyPr/>
                    <a:lstStyle/>
                    <a:p>
                      <a:pPr algn="r" fontAlgn="b"/>
                      <a:r>
                        <a:rPr lang="it-IT" sz="1100" b="0" i="0" u="none" strike="noStrike" dirty="0" smtClean="0">
                          <a:solidFill>
                            <a:srgbClr val="000000"/>
                          </a:solidFill>
                          <a:effectLst/>
                          <a:latin typeface="Arial" panose="020B0604020202020204" pitchFamily="34" charset="0"/>
                          <a:cs typeface="Arial" panose="020B0604020202020204" pitchFamily="34" charset="0"/>
                        </a:rPr>
                        <a:t>maggior protezione sul territorio da parte delle forze dell'ordine</a:t>
                      </a:r>
                      <a:endParaRPr lang="it-IT" sz="1100" b="0" i="0" u="none" strike="noStrike" dirty="0">
                        <a:solidFill>
                          <a:srgbClr val="000000"/>
                        </a:solidFill>
                        <a:effectLst/>
                        <a:latin typeface="Arial" panose="020B0604020202020204" pitchFamily="34" charset="0"/>
                        <a:cs typeface="Arial" panose="020B0604020202020204" pitchFamily="34" charset="0"/>
                      </a:endParaRPr>
                    </a:p>
                  </a:txBody>
                  <a:tcPr marL="7143" marR="7143" marT="7145"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414394">
                <a:tc>
                  <a:txBody>
                    <a:bodyPr/>
                    <a:lstStyle/>
                    <a:p>
                      <a:pPr algn="r" fontAlgn="b"/>
                      <a:r>
                        <a:rPr lang="it-IT" sz="1100" b="0" i="0" u="none" strike="noStrike" dirty="0" smtClean="0">
                          <a:solidFill>
                            <a:srgbClr val="000000"/>
                          </a:solidFill>
                          <a:effectLst/>
                          <a:latin typeface="Arial" panose="020B0604020202020204" pitchFamily="34" charset="0"/>
                          <a:cs typeface="Arial" panose="020B0604020202020204" pitchFamily="34" charset="0"/>
                        </a:rPr>
                        <a:t>   maggior</a:t>
                      </a:r>
                      <a:r>
                        <a:rPr lang="it-IT" sz="1100" b="0" i="0" u="none" strike="noStrike" baseline="0" dirty="0" smtClean="0">
                          <a:solidFill>
                            <a:srgbClr val="000000"/>
                          </a:solidFill>
                          <a:effectLst/>
                          <a:latin typeface="Arial" panose="020B0604020202020204" pitchFamily="34" charset="0"/>
                          <a:cs typeface="Arial" panose="020B0604020202020204" pitchFamily="34" charset="0"/>
                        </a:rPr>
                        <a:t> </a:t>
                      </a:r>
                      <a:r>
                        <a:rPr lang="it-IT" sz="1100" b="0" i="0" u="none" strike="noStrike" dirty="0" smtClean="0">
                          <a:solidFill>
                            <a:srgbClr val="000000"/>
                          </a:solidFill>
                          <a:effectLst/>
                          <a:latin typeface="Arial" panose="020B0604020202020204" pitchFamily="34" charset="0"/>
                          <a:cs typeface="Arial" panose="020B0604020202020204" pitchFamily="34" charset="0"/>
                        </a:rPr>
                        <a:t>collaborazione con le forze dell'ordine</a:t>
                      </a:r>
                      <a:endParaRPr lang="it-IT" sz="1100" b="0" i="0" u="none" strike="noStrike" dirty="0">
                        <a:solidFill>
                          <a:srgbClr val="000000"/>
                        </a:solidFill>
                        <a:effectLst/>
                        <a:latin typeface="Arial" panose="020B0604020202020204" pitchFamily="34" charset="0"/>
                        <a:cs typeface="Arial" panose="020B0604020202020204" pitchFamily="34" charset="0"/>
                      </a:endParaRPr>
                    </a:p>
                  </a:txBody>
                  <a:tcPr marL="7143" marR="7143" marT="714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414394">
                <a:tc>
                  <a:txBody>
                    <a:bodyPr/>
                    <a:lstStyle/>
                    <a:p>
                      <a:pPr algn="r" fontAlgn="b"/>
                      <a:r>
                        <a:rPr lang="it-IT" sz="1100" b="0" i="0" u="none" strike="noStrike" dirty="0" smtClean="0">
                          <a:solidFill>
                            <a:srgbClr val="000000"/>
                          </a:solidFill>
                          <a:effectLst/>
                          <a:latin typeface="Arial" panose="020B0604020202020204" pitchFamily="34" charset="0"/>
                          <a:cs typeface="Arial" panose="020B0604020202020204" pitchFamily="34" charset="0"/>
                        </a:rPr>
                        <a:t>   interventi di enti locali per poliziotti di quartiere/polizia locale</a:t>
                      </a:r>
                      <a:endParaRPr lang="it-IT" sz="1100" b="0" i="0" u="none" strike="noStrike" dirty="0">
                        <a:solidFill>
                          <a:srgbClr val="000000"/>
                        </a:solidFill>
                        <a:effectLst/>
                        <a:latin typeface="Arial" panose="020B0604020202020204" pitchFamily="34" charset="0"/>
                        <a:cs typeface="Arial" panose="020B0604020202020204" pitchFamily="34" charset="0"/>
                      </a:endParaRPr>
                    </a:p>
                  </a:txBody>
                  <a:tcPr marL="7143" marR="7143" marT="714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414394">
                <a:tc>
                  <a:txBody>
                    <a:bodyPr/>
                    <a:lstStyle/>
                    <a:p>
                      <a:pPr algn="r" fontAlgn="b"/>
                      <a:r>
                        <a:rPr lang="it-IT" sz="1100" b="0" i="0" u="none" strike="noStrike" dirty="0" smtClean="0">
                          <a:solidFill>
                            <a:srgbClr val="000000"/>
                          </a:solidFill>
                          <a:effectLst/>
                          <a:latin typeface="Arial" panose="020B0604020202020204" pitchFamily="34" charset="0"/>
                          <a:cs typeface="Arial" panose="020B0604020202020204" pitchFamily="34" charset="0"/>
                        </a:rPr>
                        <a:t>   maggiori interventi delle associazioni di categoria</a:t>
                      </a:r>
                      <a:endParaRPr lang="it-IT" sz="1100" b="0" i="0" u="none" strike="noStrike" dirty="0">
                        <a:solidFill>
                          <a:srgbClr val="000000"/>
                        </a:solidFill>
                        <a:effectLst/>
                        <a:latin typeface="Arial" panose="020B0604020202020204" pitchFamily="34" charset="0"/>
                        <a:cs typeface="Arial" panose="020B0604020202020204" pitchFamily="34" charset="0"/>
                      </a:endParaRPr>
                    </a:p>
                  </a:txBody>
                  <a:tcPr marL="7143" marR="7143" marT="714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414394">
                <a:tc>
                  <a:txBody>
                    <a:bodyPr/>
                    <a:lstStyle/>
                    <a:p>
                      <a:pPr algn="r" fontAlgn="b"/>
                      <a:r>
                        <a:rPr lang="it-IT" sz="1100" b="0" i="0" u="none" strike="noStrike" dirty="0" smtClean="0">
                          <a:solidFill>
                            <a:srgbClr val="000000"/>
                          </a:solidFill>
                          <a:effectLst/>
                          <a:latin typeface="Arial" panose="020B0604020202020204" pitchFamily="34" charset="0"/>
                          <a:cs typeface="Arial" panose="020B0604020202020204" pitchFamily="34" charset="0"/>
                        </a:rPr>
                        <a:t>   associazionismo antiracket</a:t>
                      </a:r>
                      <a:endParaRPr lang="it-IT" sz="1100" b="0" i="0" u="none" strike="noStrike" dirty="0">
                        <a:solidFill>
                          <a:srgbClr val="000000"/>
                        </a:solidFill>
                        <a:effectLst/>
                        <a:latin typeface="Arial" panose="020B0604020202020204" pitchFamily="34" charset="0"/>
                        <a:cs typeface="Arial" panose="020B0604020202020204" pitchFamily="34" charset="0"/>
                      </a:endParaRPr>
                    </a:p>
                  </a:txBody>
                  <a:tcPr marL="7143" marR="7143" marT="714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414394">
                <a:tc>
                  <a:txBody>
                    <a:bodyPr/>
                    <a:lstStyle/>
                    <a:p>
                      <a:pPr algn="r" fontAlgn="b"/>
                      <a:endParaRPr lang="it-IT" sz="1100" b="0" i="0" u="none" strike="noStrike" dirty="0">
                        <a:solidFill>
                          <a:srgbClr val="000000"/>
                        </a:solidFill>
                        <a:effectLst/>
                        <a:latin typeface="Century Gothic"/>
                      </a:endParaRPr>
                    </a:p>
                  </a:txBody>
                  <a:tcPr marL="7143" marR="7143" marT="714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bl>
          </a:graphicData>
        </a:graphic>
      </p:graphicFrame>
      <p:sp>
        <p:nvSpPr>
          <p:cNvPr id="24" name="Rettangolo 23"/>
          <p:cNvSpPr/>
          <p:nvPr/>
        </p:nvSpPr>
        <p:spPr bwMode="gray">
          <a:xfrm>
            <a:off x="2243480" y="1113805"/>
            <a:ext cx="2795588" cy="378619"/>
          </a:xfrm>
          <a:prstGeom prst="rect">
            <a:avLst/>
          </a:prstGeom>
          <a:solidFill>
            <a:schemeClr val="bg1"/>
          </a:solidFill>
          <a:ln w="952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r>
              <a:rPr lang="it-IT" sz="1200" b="1" dirty="0">
                <a:solidFill>
                  <a:schemeClr val="tx1"/>
                </a:solidFill>
                <a:latin typeface="Arial" panose="020B0604020202020204" pitchFamily="34" charset="0"/>
                <a:cs typeface="Arial" panose="020B0604020202020204" pitchFamily="34" charset="0"/>
              </a:rPr>
              <a:t>Le iniziative ritenute più efficaci per la sicurezza della propria impresa</a:t>
            </a:r>
          </a:p>
        </p:txBody>
      </p:sp>
      <p:sp>
        <p:nvSpPr>
          <p:cNvPr id="16" name="Text Box 8"/>
          <p:cNvSpPr txBox="1">
            <a:spLocks noChangeArrowheads="1"/>
          </p:cNvSpPr>
          <p:nvPr/>
        </p:nvSpPr>
        <p:spPr bwMode="auto">
          <a:xfrm>
            <a:off x="3648269" y="1762889"/>
            <a:ext cx="269081" cy="161583"/>
          </a:xfrm>
          <a:prstGeom prst="rect">
            <a:avLst/>
          </a:prstGeom>
          <a:noFill/>
          <a:ln>
            <a:noFill/>
          </a:ln>
          <a:effectLst/>
          <a:extLst/>
        </p:spPr>
        <p:txBody>
          <a:bodyPr lIns="0" tIns="0" rIns="0" bIns="0" anchor="ctr">
            <a:spAutoFit/>
          </a:bodyPr>
          <a:lstStyle/>
          <a:p>
            <a:pPr algn="ctr" eaLnBrk="1" fontAlgn="auto" hangingPunct="1">
              <a:spcBef>
                <a:spcPts val="0"/>
              </a:spcBef>
              <a:spcAft>
                <a:spcPts val="0"/>
              </a:spcAft>
              <a:defRPr/>
            </a:pPr>
            <a:r>
              <a:rPr lang="it-IT" sz="1050" i="1" dirty="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a:t>
            </a:r>
          </a:p>
        </p:txBody>
      </p:sp>
      <p:sp>
        <p:nvSpPr>
          <p:cNvPr id="21" name="Rettangolo 1"/>
          <p:cNvSpPr>
            <a:spLocks noChangeArrowheads="1"/>
          </p:cNvSpPr>
          <p:nvPr/>
        </p:nvSpPr>
        <p:spPr bwMode="auto">
          <a:xfrm>
            <a:off x="179512" y="556320"/>
            <a:ext cx="637460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Insight screen" panose="02010605030100020000" pitchFamily="2" charset="0"/>
              </a:defRPr>
            </a:lvl1pPr>
            <a:lvl2pPr marL="742950" indent="-285750">
              <a:defRPr>
                <a:solidFill>
                  <a:schemeClr val="tx1"/>
                </a:solidFill>
                <a:latin typeface="Insight screen" panose="02010605030100020000" pitchFamily="2" charset="0"/>
              </a:defRPr>
            </a:lvl2pPr>
            <a:lvl3pPr marL="1143000" indent="-228600">
              <a:defRPr>
                <a:solidFill>
                  <a:schemeClr val="tx1"/>
                </a:solidFill>
                <a:latin typeface="Insight screen" panose="02010605030100020000" pitchFamily="2" charset="0"/>
              </a:defRPr>
            </a:lvl3pPr>
            <a:lvl4pPr marL="1600200" indent="-228600">
              <a:defRPr>
                <a:solidFill>
                  <a:schemeClr val="tx1"/>
                </a:solidFill>
                <a:latin typeface="Insight screen" panose="02010605030100020000" pitchFamily="2" charset="0"/>
              </a:defRPr>
            </a:lvl4pPr>
            <a:lvl5pPr marL="2057400" indent="-228600">
              <a:defRPr>
                <a:solidFill>
                  <a:schemeClr val="tx1"/>
                </a:solidFill>
                <a:latin typeface="Insight screen" panose="02010605030100020000" pitchFamily="2" charset="0"/>
              </a:defRPr>
            </a:lvl5pPr>
            <a:lvl6pPr marL="2514600" indent="-228600" fontAlgn="base">
              <a:spcBef>
                <a:spcPct val="0"/>
              </a:spcBef>
              <a:spcAft>
                <a:spcPct val="0"/>
              </a:spcAft>
              <a:defRPr>
                <a:solidFill>
                  <a:schemeClr val="tx1"/>
                </a:solidFill>
                <a:latin typeface="Insight screen" panose="02010605030100020000" pitchFamily="2" charset="0"/>
              </a:defRPr>
            </a:lvl6pPr>
            <a:lvl7pPr marL="2971800" indent="-228600" fontAlgn="base">
              <a:spcBef>
                <a:spcPct val="0"/>
              </a:spcBef>
              <a:spcAft>
                <a:spcPct val="0"/>
              </a:spcAft>
              <a:defRPr>
                <a:solidFill>
                  <a:schemeClr val="tx1"/>
                </a:solidFill>
                <a:latin typeface="Insight screen" panose="02010605030100020000" pitchFamily="2" charset="0"/>
              </a:defRPr>
            </a:lvl7pPr>
            <a:lvl8pPr marL="3429000" indent="-228600" fontAlgn="base">
              <a:spcBef>
                <a:spcPct val="0"/>
              </a:spcBef>
              <a:spcAft>
                <a:spcPct val="0"/>
              </a:spcAft>
              <a:defRPr>
                <a:solidFill>
                  <a:schemeClr val="tx1"/>
                </a:solidFill>
                <a:latin typeface="Insight screen" panose="02010605030100020000" pitchFamily="2" charset="0"/>
              </a:defRPr>
            </a:lvl8pPr>
            <a:lvl9pPr marL="3886200" indent="-228600" fontAlgn="base">
              <a:spcBef>
                <a:spcPct val="0"/>
              </a:spcBef>
              <a:spcAft>
                <a:spcPct val="0"/>
              </a:spcAft>
              <a:defRPr>
                <a:solidFill>
                  <a:schemeClr val="tx1"/>
                </a:solidFill>
                <a:latin typeface="Insight screen" panose="02010605030100020000" pitchFamily="2" charset="0"/>
              </a:defRPr>
            </a:lvl9pPr>
          </a:lstStyle>
          <a:p>
            <a:pPr eaLnBrk="1" hangingPunct="1"/>
            <a:r>
              <a:rPr lang="it-IT" altLang="it-IT" sz="750" i="1" dirty="0" smtClean="0">
                <a:latin typeface="Arial" panose="020B0604020202020204" pitchFamily="34" charset="0"/>
                <a:cs typeface="Arial" panose="020B0604020202020204" pitchFamily="34" charset="0"/>
              </a:rPr>
              <a:t>Quali iniziative, tra quelle indicate, ritiene più utili per la sicurezza della sua impresa?</a:t>
            </a:r>
          </a:p>
          <a:p>
            <a:pPr eaLnBrk="1" hangingPunct="1"/>
            <a:r>
              <a:rPr lang="it-IT" altLang="it-IT" sz="750" i="1" dirty="0" smtClean="0">
                <a:latin typeface="Arial" panose="020B0604020202020204" pitchFamily="34" charset="0"/>
                <a:cs typeface="Arial" panose="020B0604020202020204" pitchFamily="34" charset="0"/>
              </a:rPr>
              <a:t>(</a:t>
            </a:r>
            <a:r>
              <a:rPr lang="it-IT" altLang="it-IT" sz="750" i="1" dirty="0">
                <a:latin typeface="Arial" panose="020B0604020202020204" pitchFamily="34" charset="0"/>
                <a:cs typeface="Arial" panose="020B0604020202020204" pitchFamily="34" charset="0"/>
              </a:rPr>
              <a:t>base = totale campione, </a:t>
            </a:r>
            <a:r>
              <a:rPr lang="it-IT" sz="750" i="1" dirty="0">
                <a:solidFill>
                  <a:schemeClr val="bg2">
                    <a:lumMod val="50000"/>
                  </a:schemeClr>
                </a:solidFill>
                <a:latin typeface="Arial" panose="020B0604020202020204" pitchFamily="34" charset="0"/>
                <a:cs typeface="Arial" panose="020B0604020202020204" pitchFamily="34" charset="0"/>
              </a:rPr>
              <a:t>n=</a:t>
            </a:r>
            <a:r>
              <a:rPr lang="it-IT" sz="750" i="1" dirty="0">
                <a:latin typeface="Arial" panose="020B0604020202020204" pitchFamily="34" charset="0"/>
                <a:cs typeface="Arial" panose="020B0604020202020204" pitchFamily="34" charset="0"/>
              </a:rPr>
              <a:t> 4.628</a:t>
            </a:r>
            <a:r>
              <a:rPr lang="it-IT" altLang="it-IT" sz="750" i="1" dirty="0" smtClean="0">
                <a:latin typeface="Arial" panose="020B0604020202020204" pitchFamily="34" charset="0"/>
                <a:cs typeface="Arial" panose="020B0604020202020204" pitchFamily="34" charset="0"/>
              </a:rPr>
              <a:t>)</a:t>
            </a:r>
            <a:endParaRPr lang="it-IT" altLang="it-IT" sz="750" dirty="0">
              <a:latin typeface="Arial" panose="020B0604020202020204" pitchFamily="34" charset="0"/>
              <a:cs typeface="Arial" panose="020B0604020202020204" pitchFamily="34" charset="0"/>
            </a:endParaRPr>
          </a:p>
        </p:txBody>
      </p:sp>
      <p:sp>
        <p:nvSpPr>
          <p:cNvPr id="23" name="Rectangle 2"/>
          <p:cNvSpPr txBox="1">
            <a:spLocks/>
          </p:cNvSpPr>
          <p:nvPr/>
        </p:nvSpPr>
        <p:spPr bwMode="auto">
          <a:xfrm>
            <a:off x="251520" y="174047"/>
            <a:ext cx="7488510" cy="337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spcBef>
                <a:spcPts val="600"/>
              </a:spcBef>
              <a:buFont typeface="Arial" panose="020B0604020202020204" pitchFamily="34" charset="0"/>
              <a:defRPr>
                <a:solidFill>
                  <a:schemeClr val="tx2"/>
                </a:solidFill>
                <a:latin typeface="Arial" panose="020B0604020202020204" pitchFamily="34" charset="0"/>
              </a:defRPr>
            </a:lvl1pPr>
            <a:lvl2pPr marL="1588" indent="-1588">
              <a:spcBef>
                <a:spcPts val="600"/>
              </a:spcBef>
              <a:buFont typeface="Arial" panose="020B0604020202020204" pitchFamily="34" charset="0"/>
              <a:defRPr sz="1600">
                <a:solidFill>
                  <a:schemeClr val="tx1"/>
                </a:solidFill>
                <a:latin typeface="Arial" panose="020B0604020202020204" pitchFamily="34" charset="0"/>
              </a:defRPr>
            </a:lvl2pPr>
            <a:lvl3pPr marL="180975" indent="-177800">
              <a:spcBef>
                <a:spcPts val="300"/>
              </a:spcBef>
              <a:buFont typeface="Arial" panose="020B0604020202020204" pitchFamily="34" charset="0"/>
              <a:buChar char="•"/>
              <a:defRPr sz="1600">
                <a:solidFill>
                  <a:schemeClr val="tx1"/>
                </a:solidFill>
                <a:latin typeface="Arial" panose="020B0604020202020204" pitchFamily="34" charset="0"/>
              </a:defRPr>
            </a:lvl3pPr>
            <a:lvl4pPr marL="360363" indent="-177800">
              <a:spcBef>
                <a:spcPts val="300"/>
              </a:spcBef>
              <a:buFont typeface="Arial" panose="020B0604020202020204" pitchFamily="34" charset="0"/>
              <a:buChar char="•"/>
              <a:defRPr sz="1600">
                <a:solidFill>
                  <a:schemeClr val="tx1"/>
                </a:solidFill>
                <a:latin typeface="Arial" panose="020B0604020202020204" pitchFamily="34" charset="0"/>
              </a:defRPr>
            </a:lvl4pPr>
            <a:lvl5pPr marL="539750" indent="-177800">
              <a:spcBef>
                <a:spcPts val="300"/>
              </a:spcBef>
              <a:buFont typeface="Arial" panose="020B0604020202020204" pitchFamily="34" charset="0"/>
              <a:buChar char="•"/>
              <a:defRPr sz="1600">
                <a:solidFill>
                  <a:schemeClr val="tx1"/>
                </a:solidFill>
                <a:latin typeface="Arial" panose="020B0604020202020204" pitchFamily="34" charset="0"/>
              </a:defRPr>
            </a:lvl5pPr>
            <a:lvl6pPr marL="9969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6pPr>
            <a:lvl7pPr marL="14541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7pPr>
            <a:lvl8pPr marL="19113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8pPr>
            <a:lvl9pPr marL="2368550" indent="-177800" fontAlgn="base">
              <a:spcBef>
                <a:spcPts val="300"/>
              </a:spcBef>
              <a:spcAft>
                <a:spcPct val="0"/>
              </a:spcAft>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FontTx/>
              <a:buNone/>
            </a:pPr>
            <a:r>
              <a:rPr lang="it-IT" altLang="it-IT" sz="1600" dirty="0" smtClean="0">
                <a:cs typeface="Arial" panose="020B0604020202020204" pitchFamily="34" charset="0"/>
              </a:rPr>
              <a:t>La sicurezza della propria attività: le iniziative più efficaci</a:t>
            </a:r>
          </a:p>
        </p:txBody>
      </p:sp>
      <p:sp>
        <p:nvSpPr>
          <p:cNvPr id="18" name="Text Box 9"/>
          <p:cNvSpPr txBox="1">
            <a:spLocks noChangeArrowheads="1"/>
          </p:cNvSpPr>
          <p:nvPr/>
        </p:nvSpPr>
        <p:spPr bwMode="auto">
          <a:xfrm>
            <a:off x="2549198" y="1534235"/>
            <a:ext cx="25558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Insight screen"/>
              </a:defRPr>
            </a:lvl1pPr>
            <a:lvl2pPr marL="742950" indent="-285750">
              <a:defRPr>
                <a:solidFill>
                  <a:schemeClr val="tx1"/>
                </a:solidFill>
                <a:latin typeface="Insight screen"/>
              </a:defRPr>
            </a:lvl2pPr>
            <a:lvl3pPr marL="1143000" indent="-228600">
              <a:defRPr>
                <a:solidFill>
                  <a:schemeClr val="tx1"/>
                </a:solidFill>
                <a:latin typeface="Insight screen"/>
              </a:defRPr>
            </a:lvl3pPr>
            <a:lvl4pPr marL="1600200" indent="-228600">
              <a:defRPr>
                <a:solidFill>
                  <a:schemeClr val="tx1"/>
                </a:solidFill>
                <a:latin typeface="Insight screen"/>
              </a:defRPr>
            </a:lvl4pPr>
            <a:lvl5pPr marL="2057400" indent="-228600">
              <a:defRPr>
                <a:solidFill>
                  <a:schemeClr val="tx1"/>
                </a:solidFill>
                <a:latin typeface="Insight screen"/>
              </a:defRPr>
            </a:lvl5pPr>
            <a:lvl6pPr marL="2514600" indent="-228600" eaLnBrk="0" fontAlgn="base" hangingPunct="0">
              <a:spcBef>
                <a:spcPct val="0"/>
              </a:spcBef>
              <a:spcAft>
                <a:spcPct val="0"/>
              </a:spcAft>
              <a:defRPr>
                <a:solidFill>
                  <a:schemeClr val="tx1"/>
                </a:solidFill>
                <a:latin typeface="Insight screen"/>
              </a:defRPr>
            </a:lvl6pPr>
            <a:lvl7pPr marL="2971800" indent="-228600" eaLnBrk="0" fontAlgn="base" hangingPunct="0">
              <a:spcBef>
                <a:spcPct val="0"/>
              </a:spcBef>
              <a:spcAft>
                <a:spcPct val="0"/>
              </a:spcAft>
              <a:defRPr>
                <a:solidFill>
                  <a:schemeClr val="tx1"/>
                </a:solidFill>
                <a:latin typeface="Insight screen"/>
              </a:defRPr>
            </a:lvl7pPr>
            <a:lvl8pPr marL="3429000" indent="-228600" eaLnBrk="0" fontAlgn="base" hangingPunct="0">
              <a:spcBef>
                <a:spcPct val="0"/>
              </a:spcBef>
              <a:spcAft>
                <a:spcPct val="0"/>
              </a:spcAft>
              <a:defRPr>
                <a:solidFill>
                  <a:schemeClr val="tx1"/>
                </a:solidFill>
                <a:latin typeface="Insight screen"/>
              </a:defRPr>
            </a:lvl8pPr>
            <a:lvl9pPr marL="3886200" indent="-228600" eaLnBrk="0" fontAlgn="base" hangingPunct="0">
              <a:spcBef>
                <a:spcPct val="0"/>
              </a:spcBef>
              <a:spcAft>
                <a:spcPct val="0"/>
              </a:spcAft>
              <a:defRPr>
                <a:solidFill>
                  <a:schemeClr val="tx1"/>
                </a:solidFill>
                <a:latin typeface="Insight screen"/>
              </a:defRPr>
            </a:lvl9pPr>
          </a:lstStyle>
          <a:p>
            <a:pPr algn="ctr" eaLnBrk="1" hangingPunct="1"/>
            <a:r>
              <a:rPr lang="it-IT" altLang="it-IT" sz="1000" i="1" dirty="0">
                <a:solidFill>
                  <a:srgbClr val="000000"/>
                </a:solidFill>
                <a:latin typeface="Arial" panose="020B0604020202020204" pitchFamily="34" charset="0"/>
                <a:cs typeface="Arial" panose="020B0604020202020204" pitchFamily="34" charset="0"/>
              </a:rPr>
              <a:t>(possibili </a:t>
            </a:r>
            <a:r>
              <a:rPr lang="it-IT" altLang="it-IT" sz="1000" i="1" dirty="0" smtClean="0">
                <a:solidFill>
                  <a:srgbClr val="000000"/>
                </a:solidFill>
                <a:latin typeface="Arial" panose="020B0604020202020204" pitchFamily="34" charset="0"/>
                <a:cs typeface="Arial" panose="020B0604020202020204" pitchFamily="34" charset="0"/>
              </a:rPr>
              <a:t>2 </a:t>
            </a:r>
            <a:r>
              <a:rPr lang="it-IT" altLang="it-IT" sz="1000" i="1" dirty="0">
                <a:solidFill>
                  <a:srgbClr val="000000"/>
                </a:solidFill>
                <a:latin typeface="Arial" panose="020B0604020202020204" pitchFamily="34" charset="0"/>
                <a:cs typeface="Arial" panose="020B0604020202020204" pitchFamily="34" charset="0"/>
              </a:rPr>
              <a:t>risposte)</a:t>
            </a:r>
          </a:p>
        </p:txBody>
      </p:sp>
      <p:graphicFrame>
        <p:nvGraphicFramePr>
          <p:cNvPr id="13" name="Tabella 12"/>
          <p:cNvGraphicFramePr>
            <a:graphicFrameLocks noGrp="1"/>
          </p:cNvGraphicFramePr>
          <p:nvPr>
            <p:extLst>
              <p:ext uri="{D42A27DB-BD31-4B8C-83A1-F6EECF244321}">
                <p14:modId xmlns:p14="http://schemas.microsoft.com/office/powerpoint/2010/main" val="2197825005"/>
              </p:ext>
            </p:extLst>
          </p:nvPr>
        </p:nvGraphicFramePr>
        <p:xfrm>
          <a:off x="5580112" y="1593336"/>
          <a:ext cx="972000" cy="292342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972000">
                  <a:extLst>
                    <a:ext uri="{9D8B030D-6E8A-4147-A177-3AD203B41FA5}">
                      <a16:colId xmlns="" xmlns:a16="http://schemas.microsoft.com/office/drawing/2014/main" val="2507425657"/>
                    </a:ext>
                  </a:extLst>
                </a:gridCol>
              </a:tblGrid>
              <a:tr h="393734">
                <a:tc>
                  <a:txBody>
                    <a:bodyPr/>
                    <a:lstStyle/>
                    <a:p>
                      <a:pPr algn="ctr" fontAlgn="b"/>
                      <a:r>
                        <a:rPr lang="it-IT" sz="1200" b="1" u="none" strike="noStrike" kern="1200" dirty="0" smtClean="0">
                          <a:solidFill>
                            <a:schemeClr val="bg1"/>
                          </a:solidFill>
                          <a:effectLst/>
                          <a:latin typeface="Arial" panose="020B0604020202020204" pitchFamily="34" charset="0"/>
                          <a:ea typeface="+mn-ea"/>
                          <a:cs typeface="Arial" panose="020B0604020202020204" pitchFamily="34" charset="0"/>
                        </a:rPr>
                        <a:t>Sardegna</a:t>
                      </a:r>
                      <a:endParaRPr lang="it-IT" sz="800" b="0" i="1" u="none" strike="noStrike" kern="1200" dirty="0" smtClean="0">
                        <a:solidFill>
                          <a:schemeClr val="bg1"/>
                        </a:solidFill>
                        <a:effectLst/>
                        <a:latin typeface="Arial" panose="020B0604020202020204" pitchFamily="34" charset="0"/>
                        <a:ea typeface="+mn-ea"/>
                        <a:cs typeface="Arial" panose="020B0604020202020204" pitchFamily="34" charset="0"/>
                      </a:endParaRPr>
                    </a:p>
                  </a:txBody>
                  <a:tcPr anchor="ctr">
                    <a:lnB w="3175" cap="flat" cmpd="sng" algn="ctr">
                      <a:solidFill>
                        <a:schemeClr val="bg1">
                          <a:lumMod val="85000"/>
                        </a:schemeClr>
                      </a:solidFill>
                      <a:prstDash val="solid"/>
                      <a:round/>
                      <a:headEnd type="none" w="med" len="med"/>
                      <a:tailEnd type="none" w="med" len="med"/>
                    </a:lnB>
                    <a:solidFill>
                      <a:srgbClr val="E95E0F"/>
                    </a:solidFill>
                  </a:tcPr>
                </a:tc>
                <a:extLst>
                  <a:ext uri="{0D108BD9-81ED-4DB2-BD59-A6C34878D82A}">
                    <a16:rowId xmlns="" xmlns:a16="http://schemas.microsoft.com/office/drawing/2014/main" val="1653408806"/>
                  </a:ext>
                </a:extLst>
              </a:tr>
              <a:tr h="421615">
                <a:tc>
                  <a:txBody>
                    <a:bodyPr/>
                    <a:lstStyle/>
                    <a:p>
                      <a:pPr algn="ctr" fontAlgn="ctr"/>
                      <a:r>
                        <a:rPr lang="it-IT" sz="1200" b="0" i="0" u="none" strike="noStrike" dirty="0">
                          <a:solidFill>
                            <a:srgbClr val="000000"/>
                          </a:solidFill>
                          <a:effectLst/>
                          <a:latin typeface="Arial" panose="020B0604020202020204" pitchFamily="34" charset="0"/>
                        </a:rPr>
                        <a:t>65</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707066159"/>
                  </a:ext>
                </a:extLst>
              </a:tr>
              <a:tr h="421615">
                <a:tc>
                  <a:txBody>
                    <a:bodyPr/>
                    <a:lstStyle/>
                    <a:p>
                      <a:pPr algn="ctr" fontAlgn="ctr"/>
                      <a:r>
                        <a:rPr lang="it-IT" sz="1200" b="0" i="0" u="none" strike="noStrike">
                          <a:solidFill>
                            <a:srgbClr val="000000"/>
                          </a:solidFill>
                          <a:effectLst/>
                          <a:latin typeface="Arial" panose="020B0604020202020204" pitchFamily="34" charset="0"/>
                        </a:rPr>
                        <a:t>56</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421692141"/>
                  </a:ext>
                </a:extLst>
              </a:tr>
              <a:tr h="421615">
                <a:tc>
                  <a:txBody>
                    <a:bodyPr/>
                    <a:lstStyle/>
                    <a:p>
                      <a:pPr algn="ctr" fontAlgn="ctr"/>
                      <a:r>
                        <a:rPr lang="it-IT" sz="1200" b="0" i="0" u="none" strike="noStrike">
                          <a:solidFill>
                            <a:srgbClr val="000000"/>
                          </a:solidFill>
                          <a:effectLst/>
                          <a:latin typeface="Arial" panose="020B0604020202020204" pitchFamily="34" charset="0"/>
                        </a:rPr>
                        <a:t>29</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30172192"/>
                  </a:ext>
                </a:extLst>
              </a:tr>
              <a:tr h="421615">
                <a:tc>
                  <a:txBody>
                    <a:bodyPr/>
                    <a:lstStyle/>
                    <a:p>
                      <a:pPr algn="ctr" fontAlgn="ctr"/>
                      <a:r>
                        <a:rPr lang="it-IT" sz="1200" b="0" i="0" u="none" strike="noStrike">
                          <a:solidFill>
                            <a:srgbClr val="000000"/>
                          </a:solidFill>
                          <a:effectLst/>
                          <a:latin typeface="Arial" panose="020B0604020202020204" pitchFamily="34" charset="0"/>
                        </a:rPr>
                        <a:t>14</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3467249623"/>
                  </a:ext>
                </a:extLst>
              </a:tr>
              <a:tr h="421615">
                <a:tc>
                  <a:txBody>
                    <a:bodyPr/>
                    <a:lstStyle/>
                    <a:p>
                      <a:pPr algn="ctr" fontAlgn="ctr"/>
                      <a:r>
                        <a:rPr lang="it-IT" sz="1200" b="0" i="0" u="none" strike="noStrike">
                          <a:solidFill>
                            <a:srgbClr val="000000"/>
                          </a:solidFill>
                          <a:effectLst/>
                          <a:latin typeface="Arial" panose="020B0604020202020204" pitchFamily="34" charset="0"/>
                        </a:rPr>
                        <a:t>9</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784886336"/>
                  </a:ext>
                </a:extLst>
              </a:tr>
              <a:tr h="421615">
                <a:tc>
                  <a:txBody>
                    <a:bodyPr/>
                    <a:lstStyle/>
                    <a:p>
                      <a:pPr algn="ctr" fontAlgn="ctr"/>
                      <a:r>
                        <a:rPr lang="it-IT" sz="1200" b="0" i="0" u="none" strike="noStrike" dirty="0">
                          <a:solidFill>
                            <a:srgbClr val="000000"/>
                          </a:solidFill>
                          <a:effectLst/>
                          <a:latin typeface="Arial" panose="020B0604020202020204" pitchFamily="34" charset="0"/>
                        </a:rPr>
                        <a:t>3</a:t>
                      </a:r>
                    </a:p>
                  </a:txBody>
                  <a:tcPr marL="7620" marR="7620" marT="7620"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3390655670"/>
                  </a:ext>
                </a:extLst>
              </a:tr>
            </a:tbl>
          </a:graphicData>
        </a:graphic>
      </p:graphicFrame>
      <p:pic>
        <p:nvPicPr>
          <p:cNvPr id="12" name="Picture 7" descr="http://www.vikingop.it/speciallinks/it/vkg/images/landing_voucher/landing_voucher_cerchio-matit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32181">
            <a:off x="5878497" y="2867733"/>
            <a:ext cx="377429" cy="340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9"/>
          <p:cNvSpPr txBox="1">
            <a:spLocks noChangeArrowheads="1"/>
          </p:cNvSpPr>
          <p:nvPr/>
        </p:nvSpPr>
        <p:spPr bwMode="auto">
          <a:xfrm>
            <a:off x="6880431" y="2068488"/>
            <a:ext cx="1921622" cy="1954381"/>
          </a:xfrm>
          <a:prstGeom prst="rect">
            <a:avLst/>
          </a:prstGeom>
          <a:solidFill>
            <a:schemeClr val="bg1">
              <a:lumMod val="95000"/>
            </a:schemeClr>
          </a:solidFill>
          <a:ln w="9525" cap="flat" cmpd="sng" algn="ctr">
            <a:noFill/>
            <a:prstDash val="solid"/>
          </a:ln>
          <a:effectLst>
            <a:outerShdw blurRad="50800" dist="38100" dir="5400000" algn="t" rotWithShape="0">
              <a:prstClr val="black">
                <a:alpha val="40000"/>
              </a:prstClr>
            </a:outerShdw>
          </a:effectLst>
          <a:extLst/>
        </p:spPr>
        <p:txBody>
          <a:bodyPr wrap="square">
            <a:spAutoFit/>
          </a:bodyPr>
          <a:lstStyle>
            <a:defPPr>
              <a:defRPr lang="it-IT"/>
            </a:defPPr>
            <a:lvl1pPr algn="ctr">
              <a:defRPr sz="1600">
                <a:solidFill>
                  <a:srgbClr val="000000"/>
                </a:solidFill>
                <a:latin typeface="Century Gothic" pitchFamily="34" charset="0"/>
              </a:defRPr>
            </a:lvl1pPr>
          </a:lstStyle>
          <a:p>
            <a:pPr eaLnBrk="1" fontAlgn="auto" hangingPunct="1">
              <a:spcBef>
                <a:spcPts val="0"/>
              </a:spcBef>
              <a:spcAft>
                <a:spcPts val="0"/>
              </a:spcAft>
              <a:defRPr/>
            </a:pPr>
            <a:r>
              <a:rPr lang="it-IT" sz="1100" i="1" dirty="0" smtClean="0">
                <a:solidFill>
                  <a:schemeClr val="tx1"/>
                </a:solidFill>
                <a:latin typeface="Arial" panose="020B0604020202020204" pitchFamily="34" charset="0"/>
                <a:cs typeface="Arial" panose="020B0604020202020204" pitchFamily="34" charset="0"/>
              </a:rPr>
              <a:t>Anche in Sardegna le iniziative considerate più efficaci a garantire la sicurezza sono la certezza della pena ed una maggiore protezione sul territorio da parte delle forze dell’ordine. Si nota una maggiore volontà di collaborare con le forze dell’ordine rispetto alla media nazionale.</a:t>
            </a:r>
            <a:endParaRPr lang="it-IT" sz="1100" i="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VCT-BODYINDENTATION" val="0;0;0.125;0.125;0.25;14.25;14.375;28.375;28.5;42.5;"/>
  <p:tag name="VCT-BULLETVISIBILITY" val="L  ***"/>
</p:tagLst>
</file>

<file path=ppt/tags/tag2.xml><?xml version="1.0" encoding="utf-8"?>
<p:tagLst xmlns:a="http://schemas.openxmlformats.org/drawingml/2006/main" xmlns:r="http://schemas.openxmlformats.org/officeDocument/2006/relationships" xmlns:p="http://schemas.openxmlformats.org/presentationml/2006/main">
  <p:tag name="STYLE" val="VCT_Marker"/>
  <p:tag name="DATE" val="19.10.2011 11:04:46"/>
  <p:tag name="VCT-TEMPLATE" val="GfK Template for Office 2003 4-3.pot"/>
  <p:tag name="VCTMASTER" val="GfK Master for PPT 2010 4-3"/>
  <p:tag name="VCTORDER" val="1"/>
</p:tagLst>
</file>

<file path=ppt/tags/tag3.xml><?xml version="1.0" encoding="utf-8"?>
<p:tagLst xmlns:a="http://schemas.openxmlformats.org/drawingml/2006/main" xmlns:r="http://schemas.openxmlformats.org/officeDocument/2006/relationships" xmlns:p="http://schemas.openxmlformats.org/presentationml/2006/main">
  <p:tag name="STYLE" val="VCT_Marker"/>
  <p:tag name="DATE" val="19.10.2011 11:04:46"/>
  <p:tag name="VCT-TEMPLATE" val="GfK Master for PPT 2010 4-3.potx"/>
  <p:tag name="VCTMASTER" val="GfK Master for PPT 2010 4-3"/>
  <p:tag name="VCTLAYOUT" val="title"/>
  <p:tag name="VCTORDER" val="1"/>
</p:tagLst>
</file>

<file path=ppt/tags/tag4.xml><?xml version="1.0" encoding="utf-8"?>
<p:tagLst xmlns:a="http://schemas.openxmlformats.org/drawingml/2006/main" xmlns:r="http://schemas.openxmlformats.org/officeDocument/2006/relationships" xmlns:p="http://schemas.openxmlformats.org/presentationml/2006/main">
  <p:tag name="STYLE" val="VCT_Backup"/>
  <p:tag name="DATE" val="13.02.2012 18:13:29"/>
  <p:tag name="PLACEHFMT" val="3"/>
  <p:tag name="VCT-BODYINDENTATION" val="0;0;0;0;0;0;0;0;0;0;"/>
  <p:tag name="VCT-BULLETVISIBILITY" val="L "/>
</p:tagLst>
</file>

<file path=ppt/tags/tag5.xml><?xml version="1.0" encoding="utf-8"?>
<p:tagLst xmlns:a="http://schemas.openxmlformats.org/drawingml/2006/main" xmlns:r="http://schemas.openxmlformats.org/officeDocument/2006/relationships" xmlns:p="http://schemas.openxmlformats.org/presentationml/2006/main">
  <p:tag name="STYLE" val="VCT_Backup"/>
  <p:tag name="DATE" val="13.02.2012 18:13:29"/>
  <p:tag name="PLACEHFMT" val="4"/>
  <p:tag name="VCT-BODYINDENTATION" val="0;0;0.125;0.125;0.25;0.25;0.375;0.375;0.5;0.5;"/>
  <p:tag name="VCT-BULLETVISIBILITY" val="L "/>
</p:tagLst>
</file>

<file path=ppt/theme/theme1.xml><?xml version="1.0" encoding="utf-8"?>
<a:theme xmlns:a="http://schemas.openxmlformats.org/drawingml/2006/main" name="Nuovo Format - Presentazione - 4_3 (italiano)">
  <a:themeElements>
    <a:clrScheme name="GfK Master for PPT 2010 4-3 1">
      <a:dk1>
        <a:srgbClr val="000000"/>
      </a:dk1>
      <a:lt1>
        <a:srgbClr val="FFFFFF"/>
      </a:lt1>
      <a:dk2>
        <a:srgbClr val="E95E0F"/>
      </a:dk2>
      <a:lt2>
        <a:srgbClr val="928580"/>
      </a:lt2>
      <a:accent1>
        <a:srgbClr val="004186"/>
      </a:accent1>
      <a:accent2>
        <a:srgbClr val="0087C8"/>
      </a:accent2>
      <a:accent3>
        <a:srgbClr val="FFFFFF"/>
      </a:accent3>
      <a:accent4>
        <a:srgbClr val="000000"/>
      </a:accent4>
      <a:accent5>
        <a:srgbClr val="AAB0C3"/>
      </a:accent5>
      <a:accent6>
        <a:srgbClr val="007AB5"/>
      </a:accent6>
      <a:hlink>
        <a:srgbClr val="E95E0F"/>
      </a:hlink>
      <a:folHlink>
        <a:srgbClr val="004186"/>
      </a:folHlink>
    </a:clrScheme>
    <a:fontScheme name="GfK">
      <a:majorFont>
        <a:latin typeface="Insight screen"/>
        <a:ea typeface=""/>
        <a:cs typeface=""/>
      </a:majorFont>
      <a:minorFont>
        <a:latin typeface="Insight scree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bg1"/>
        </a:solidFill>
        <a:ln w="9525">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GfK Master for PPT 2010 4-3 1">
        <a:dk1>
          <a:srgbClr val="000000"/>
        </a:dk1>
        <a:lt1>
          <a:srgbClr val="FFFFFF"/>
        </a:lt1>
        <a:dk2>
          <a:srgbClr val="E95E0F"/>
        </a:dk2>
        <a:lt2>
          <a:srgbClr val="928580"/>
        </a:lt2>
        <a:accent1>
          <a:srgbClr val="004186"/>
        </a:accent1>
        <a:accent2>
          <a:srgbClr val="0087C8"/>
        </a:accent2>
        <a:accent3>
          <a:srgbClr val="FFFFFF"/>
        </a:accent3>
        <a:accent4>
          <a:srgbClr val="000000"/>
        </a:accent4>
        <a:accent5>
          <a:srgbClr val="AAB0C3"/>
        </a:accent5>
        <a:accent6>
          <a:srgbClr val="007AB5"/>
        </a:accent6>
        <a:hlink>
          <a:srgbClr val="E95E0F"/>
        </a:hlink>
        <a:folHlink>
          <a:srgbClr val="00418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11924</TotalTime>
  <Words>1553</Words>
  <Application>Microsoft Office PowerPoint</Application>
  <PresentationFormat>Personalizzato</PresentationFormat>
  <Paragraphs>294</Paragraphs>
  <Slides>14</Slides>
  <Notes>11</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Nuovo Format - Presentazione - 4_3 (italiano)</vt:lpstr>
      <vt:lpstr>Indagine Confcommercio – GfK Italia sui fenomeni criminali  Sardegna  Roma, 21 novembre 2018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Lozza, Edoardo (GfK Eurisko Italy)</dc:creator>
  <cp:lastModifiedBy>Castellucci</cp:lastModifiedBy>
  <cp:revision>1920</cp:revision>
  <cp:lastPrinted>2018-11-08T14:01:45Z</cp:lastPrinted>
  <dcterms:created xsi:type="dcterms:W3CDTF">2014-08-26T08:22:23Z</dcterms:created>
  <dcterms:modified xsi:type="dcterms:W3CDTF">2018-11-16T09:16:19Z</dcterms:modified>
</cp:coreProperties>
</file>