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63" r:id="rId2"/>
    <p:sldId id="573" r:id="rId3"/>
    <p:sldId id="564" r:id="rId4"/>
    <p:sldId id="572" r:id="rId5"/>
    <p:sldId id="311" r:id="rId6"/>
    <p:sldId id="338" r:id="rId7"/>
    <p:sldId id="479" r:id="rId8"/>
    <p:sldId id="414" r:id="rId9"/>
    <p:sldId id="415" r:id="rId10"/>
    <p:sldId id="423" r:id="rId11"/>
    <p:sldId id="459" r:id="rId12"/>
    <p:sldId id="427" r:id="rId13"/>
    <p:sldId id="475" r:id="rId14"/>
    <p:sldId id="560" r:id="rId15"/>
  </p:sldIdLst>
  <p:sldSz cx="9144000" cy="5145088"/>
  <p:notesSz cx="6742113" cy="98726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1pPr>
    <a:lvl2pPr marL="3429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2pPr>
    <a:lvl3pPr marL="685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3pPr>
    <a:lvl4pPr marL="10287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4pPr>
    <a:lvl5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Insight screen" panose="02010605030100020000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5" userDrawn="1">
          <p15:clr>
            <a:srgbClr val="A4A3A4"/>
          </p15:clr>
        </p15:guide>
        <p15:guide id="2" orient="horz" pos="169" userDrawn="1">
          <p15:clr>
            <a:srgbClr val="A4A3A4"/>
          </p15:clr>
        </p15:guide>
        <p15:guide id="5" pos="113" userDrawn="1">
          <p15:clr>
            <a:srgbClr val="A4A3A4"/>
          </p15:clr>
        </p15:guide>
        <p15:guide id="6" pos="5602" userDrawn="1">
          <p15:clr>
            <a:srgbClr val="A4A3A4"/>
          </p15:clr>
        </p15:guide>
        <p15:guide id="7" orient="horz" pos="3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76715"/>
    <a:srgbClr val="E95E0F"/>
    <a:srgbClr val="FFFFFF"/>
    <a:srgbClr val="BFBFBF"/>
    <a:srgbClr val="F2F2F2"/>
    <a:srgbClr val="F9F9F9"/>
    <a:srgbClr val="FFB184"/>
    <a:srgbClr val="E2E2E2"/>
    <a:srgbClr val="F6A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1" autoAdjust="0"/>
    <p:restoredTop sz="94109" autoAdjust="0"/>
  </p:normalViewPr>
  <p:slideViewPr>
    <p:cSldViewPr showGuides="1">
      <p:cViewPr>
        <p:scale>
          <a:sx n="166" d="100"/>
          <a:sy n="166" d="100"/>
        </p:scale>
        <p:origin x="-348" y="-72"/>
      </p:cViewPr>
      <p:guideLst>
        <p:guide orient="horz" pos="305"/>
        <p:guide orient="horz" pos="169"/>
        <p:guide orient="horz" pos="350"/>
        <p:guide pos="113"/>
        <p:guide pos="56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2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591019681343367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115C-4686-8AC5-419A21B300C6}"/>
              </c:ext>
            </c:extLst>
          </c:dPt>
          <c:dLbls>
            <c:dLbl>
              <c:idx val="0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8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22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200" b="0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22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22">
                <a:noFill/>
              </a:ln>
            </c:spPr>
            <c:txPr>
              <a:bodyPr/>
              <a:lstStyle/>
              <a:p>
                <a:pPr>
                  <a:defRPr sz="899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PEGGIORATI</c:v>
                </c:pt>
                <c:pt idx="1">
                  <c:v>rimasti uguali</c:v>
                </c:pt>
                <c:pt idx="2">
                  <c:v>migliorati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25.7</c:v>
                </c:pt>
                <c:pt idx="1">
                  <c:v>67.099999999999994</c:v>
                </c:pt>
                <c:pt idx="2">
                  <c:v>7.1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15C-4686-8AC5-419A21B300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5660672"/>
        <c:axId val="5662208"/>
      </c:barChart>
      <c:catAx>
        <c:axId val="566067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662208"/>
        <c:crosses val="autoZero"/>
        <c:auto val="1"/>
        <c:lblAlgn val="ctr"/>
        <c:lblOffset val="100"/>
        <c:noMultiLvlLbl val="0"/>
      </c:catAx>
      <c:valAx>
        <c:axId val="566220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660672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B65-4B03-A2AF-6A9ED4DE50F9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65-4B03-A2AF-6A9ED4DE50F9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B65-4B03-A2AF-6A9ED4DE50F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B65-4B03-A2AF-6A9ED4DE50F9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B65-4B03-A2AF-6A9ED4DE50F9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B65-4B03-A2AF-6A9ED4DE50F9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B65-4B03-A2AF-6A9ED4DE50F9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Foglio1!$A$2:$A$8</c:f>
              <c:strCache>
                <c:ptCount val="7"/>
                <c:pt idx="0">
                  <c:v> Eccessivo prelievo fiscale</c:v>
                </c:pt>
                <c:pt idx="1">
                  <c:v> Burocrazia</c:v>
                </c:pt>
                <c:pt idx="2">
                  <c:v> Criminalità</c:v>
                </c:pt>
                <c:pt idx="3">
                  <c:v> Mancanza di lavoro</c:v>
                </c:pt>
                <c:pt idx="4">
                  <c:v> Evasione fiscale</c:v>
                </c:pt>
                <c:pt idx="5">
                  <c:v> Immigrazione</c:v>
                </c:pt>
                <c:pt idx="6">
                  <c:v> Povertà</c:v>
                </c:pt>
              </c:strCache>
            </c:strRef>
          </c:cat>
          <c:val>
            <c:numRef>
              <c:f>Foglio1!$B$2:$B$8</c:f>
              <c:numCache>
                <c:formatCode>0</c:formatCode>
                <c:ptCount val="7"/>
                <c:pt idx="0">
                  <c:v>66</c:v>
                </c:pt>
                <c:pt idx="1">
                  <c:v>57.3</c:v>
                </c:pt>
                <c:pt idx="2">
                  <c:v>48</c:v>
                </c:pt>
                <c:pt idx="3">
                  <c:v>45.8</c:v>
                </c:pt>
                <c:pt idx="4">
                  <c:v>32.700000000000003</c:v>
                </c:pt>
                <c:pt idx="5">
                  <c:v>28.7</c:v>
                </c:pt>
                <c:pt idx="6">
                  <c:v>21.5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DB65-4B03-A2AF-6A9ED4DE50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542528"/>
        <c:axId val="99544064"/>
      </c:barChart>
      <c:catAx>
        <c:axId val="9954252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99544064"/>
        <c:crosses val="autoZero"/>
        <c:auto val="1"/>
        <c:lblAlgn val="ctr"/>
        <c:lblOffset val="100"/>
        <c:noMultiLvlLbl val="0"/>
      </c:catAx>
      <c:valAx>
        <c:axId val="995440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99542528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5D0-4A25-8A6A-2A9C2456A826}"/>
              </c:ext>
            </c:extLst>
          </c:dPt>
          <c:dLbls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abusivismo</c:v>
                </c:pt>
                <c:pt idx="1">
                  <c:v>furti</c:v>
                </c:pt>
                <c:pt idx="2">
                  <c:v>contraffazione</c:v>
                </c:pt>
                <c:pt idx="3">
                  <c:v>rapine</c:v>
                </c:pt>
                <c:pt idx="4">
                  <c:v>usura</c:v>
                </c:pt>
                <c:pt idx="5">
                  <c:v>estorsione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45</c:v>
                </c:pt>
                <c:pt idx="1">
                  <c:v>38</c:v>
                </c:pt>
                <c:pt idx="2">
                  <c:v>33</c:v>
                </c:pt>
                <c:pt idx="3">
                  <c:v>27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5D0-4A25-8A6A-2A9C2456A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8182016"/>
        <c:axId val="8257536"/>
      </c:barChart>
      <c:catAx>
        <c:axId val="818201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8257536"/>
        <c:crosses val="autoZero"/>
        <c:auto val="1"/>
        <c:lblAlgn val="ctr"/>
        <c:lblOffset val="100"/>
        <c:noMultiLvlLbl val="0"/>
      </c:catAx>
      <c:valAx>
        <c:axId val="8257536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8182016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3A8-4CE1-A480-1687207D252A}"/>
              </c:ext>
            </c:extLst>
          </c:dPt>
          <c:dLbls>
            <c:spPr>
              <a:noFill/>
              <a:ln w="2565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HA AVUTO ESPERIENZA (indiretta e/o diretta)</c:v>
                </c:pt>
                <c:pt idx="1">
                  <c:v>indiretta</c:v>
                </c:pt>
                <c:pt idx="2">
                  <c:v>diretta</c:v>
                </c:pt>
              </c:strCache>
            </c:strRef>
          </c:cat>
          <c:val>
            <c:numRef>
              <c:f>Foglio1!$B$2:$B$4</c:f>
              <c:numCache>
                <c:formatCode>0</c:formatCode>
                <c:ptCount val="3"/>
                <c:pt idx="0">
                  <c:v>23</c:v>
                </c:pt>
                <c:pt idx="1">
                  <c:v>21</c:v>
                </c:pt>
                <c:pt idx="2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3A8-4CE1-A480-1687207D2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4617216"/>
        <c:axId val="34618752"/>
      </c:barChart>
      <c:catAx>
        <c:axId val="3461721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618752"/>
        <c:crosses val="autoZero"/>
        <c:auto val="1"/>
        <c:lblAlgn val="ctr"/>
        <c:lblOffset val="100"/>
        <c:noMultiLvlLbl val="0"/>
      </c:catAx>
      <c:valAx>
        <c:axId val="34618752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4617216"/>
        <c:crosses val="autoZero"/>
        <c:crossBetween val="between"/>
        <c:majorUnit val="10"/>
        <c:minorUnit val="5"/>
      </c:valAx>
      <c:spPr>
        <a:noFill/>
        <a:ln w="25650">
          <a:noFill/>
        </a:ln>
      </c:spPr>
    </c:plotArea>
    <c:plotVisOnly val="1"/>
    <c:dispBlanksAs val="gap"/>
    <c:showDLblsOverMax val="0"/>
  </c:chart>
  <c:txPr>
    <a:bodyPr/>
    <a:lstStyle/>
    <a:p>
      <a:pPr>
        <a:defRPr sz="1818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A3BE-4042-AB22-3E13BE698A94}"/>
              </c:ext>
            </c:extLst>
          </c:dPt>
          <c:dLbls>
            <c:dLbl>
              <c:idx val="0"/>
              <c:spPr>
                <a:noFill/>
                <a:ln w="19013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13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Foglio1!$A$2:$A$10</c:f>
              <c:strCache>
                <c:ptCount val="9"/>
                <c:pt idx="0">
                  <c:v>ALMENO UNA INIZIATIVA</c:v>
                </c:pt>
                <c:pt idx="1">
                  <c:v>  Telecamere/impianti di allarme                 </c:v>
                </c:pt>
                <c:pt idx="2">
                  <c:v>  Assicurazione                                  </c:v>
                </c:pt>
                <c:pt idx="3">
                  <c:v>  Denuncia (se ha subito un reato)               </c:v>
                </c:pt>
                <c:pt idx="4">
                  <c:v>  Vigilanza privata                              </c:v>
                </c:pt>
                <c:pt idx="5">
                  <c:v>  Associazione di categoria                      </c:v>
                </c:pt>
                <c:pt idx="6">
                  <c:v>  Vetrina corazzata                              </c:v>
                </c:pt>
                <c:pt idx="7">
                  <c:v>  Richiesta informale protezione polizia         </c:v>
                </c:pt>
                <c:pt idx="8">
                  <c:v>  Associazioni antiracket/antiusura              </c:v>
                </c:pt>
              </c:strCache>
            </c:strRef>
          </c:cat>
          <c:val>
            <c:numRef>
              <c:f>Foglio1!$B$2:$B$10</c:f>
              <c:numCache>
                <c:formatCode>0</c:formatCode>
                <c:ptCount val="9"/>
                <c:pt idx="0">
                  <c:v>82.1</c:v>
                </c:pt>
                <c:pt idx="1">
                  <c:v>52.7</c:v>
                </c:pt>
                <c:pt idx="2">
                  <c:v>39.9</c:v>
                </c:pt>
                <c:pt idx="3">
                  <c:v>32.200000000000003</c:v>
                </c:pt>
                <c:pt idx="4">
                  <c:v>27.2</c:v>
                </c:pt>
                <c:pt idx="5">
                  <c:v>12.5</c:v>
                </c:pt>
                <c:pt idx="6">
                  <c:v>12.2</c:v>
                </c:pt>
                <c:pt idx="7">
                  <c:v>10.3</c:v>
                </c:pt>
                <c:pt idx="8">
                  <c:v>0.8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3BE-4042-AB22-3E13BE698A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667072"/>
        <c:axId val="5771264"/>
      </c:barChart>
      <c:catAx>
        <c:axId val="566707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5771264"/>
        <c:crosses val="autoZero"/>
        <c:auto val="1"/>
        <c:lblAlgn val="ctr"/>
        <c:lblOffset val="100"/>
        <c:noMultiLvlLbl val="0"/>
      </c:catAx>
      <c:valAx>
        <c:axId val="577126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5667072"/>
        <c:crosses val="autoZero"/>
        <c:crossBetween val="between"/>
        <c:majorUnit val="10"/>
        <c:minorUnit val="5"/>
      </c:valAx>
      <c:spPr>
        <a:noFill/>
        <a:ln w="1901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09485148581753"/>
          <c:y val="9.66456156755496E-3"/>
          <c:w val="0.49644142446866757"/>
          <c:h val="0.966588139756230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C036-4198-A2D1-3A3B8280D0D6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C036-4198-A2D1-3A3B8280D0D6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C036-4198-A2D1-3A3B8280D0D6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C036-4198-A2D1-3A3B8280D0D6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C036-4198-A2D1-3A3B8280D0D6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C036-4198-A2D1-3A3B8280D0D6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C036-4198-A2D1-3A3B8280D0D6}"/>
              </c:ext>
            </c:extLst>
          </c:dPt>
          <c:dLbls>
            <c:spPr>
              <a:noFill/>
              <a:ln w="19020">
                <a:noFill/>
              </a:ln>
            </c:spPr>
            <c:txPr>
              <a:bodyPr/>
              <a:lstStyle/>
              <a:p>
                <a:pPr>
                  <a:defRPr sz="1200" b="1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Foglio1!$A$2:$A$7</c:f>
              <c:strCache>
                <c:ptCount val="6"/>
                <c:pt idx="0">
                  <c:v>  Certezza della pena</c:v>
                </c:pt>
                <c:pt idx="1">
                  <c:v>  Maggiore protezione sul territorio da parte delle forze dell'ordine</c:v>
                </c:pt>
                <c:pt idx="2">
                  <c:v>  Maggiore collaborazione con le forze dell'ordine</c:v>
                </c:pt>
                <c:pt idx="3">
                  <c:v>  Interventi di Enti Locali per poliziotti di quartiere/polizia locale</c:v>
                </c:pt>
                <c:pt idx="4">
                  <c:v>  Maggiori interventi delle Associazioni di categoria</c:v>
                </c:pt>
                <c:pt idx="5">
                  <c:v>  Associazionismo antiracket</c:v>
                </c:pt>
              </c:strCache>
            </c:strRef>
          </c:cat>
          <c:val>
            <c:numRef>
              <c:f>Foglio1!$B$2:$B$7</c:f>
              <c:numCache>
                <c:formatCode>0</c:formatCode>
                <c:ptCount val="6"/>
                <c:pt idx="0">
                  <c:v>75.400000000000006</c:v>
                </c:pt>
                <c:pt idx="1">
                  <c:v>58.4</c:v>
                </c:pt>
                <c:pt idx="2">
                  <c:v>20.5</c:v>
                </c:pt>
                <c:pt idx="3">
                  <c:v>14.1</c:v>
                </c:pt>
                <c:pt idx="4">
                  <c:v>5.7</c:v>
                </c:pt>
                <c:pt idx="5">
                  <c:v>4.3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036-4198-A2D1-3A3B8280D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4081792"/>
        <c:axId val="34083584"/>
      </c:barChart>
      <c:catAx>
        <c:axId val="3408179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083584"/>
        <c:crosses val="autoZero"/>
        <c:auto val="1"/>
        <c:lblAlgn val="ctr"/>
        <c:lblOffset val="100"/>
        <c:noMultiLvlLbl val="0"/>
      </c:catAx>
      <c:valAx>
        <c:axId val="3408358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4081792"/>
        <c:crosses val="autoZero"/>
        <c:crossBetween val="between"/>
        <c:majorUnit val="10"/>
        <c:minorUnit val="5"/>
      </c:valAx>
      <c:spPr>
        <a:noFill/>
        <a:ln w="19020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7214-4512-BF6D-C3258C283173}"/>
              </c:ext>
            </c:extLst>
          </c:dPt>
          <c:dLbls>
            <c:dLbl>
              <c:idx val="0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en-US" sz="1496" b="1" i="0" u="none" strike="noStrike" kern="1200" baseline="0">
                      <a:solidFill>
                        <a:prstClr val="black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19003">
                  <a:noFill/>
                </a:ln>
              </c:spPr>
              <c:txPr>
                <a:bodyPr anchorCtr="0"/>
                <a:lstStyle/>
                <a:p>
                  <a:pPr algn="ctr" rtl="0">
                    <a:defRPr lang="it-IT" sz="1496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19003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19003">
                <a:noFill/>
              </a:ln>
            </c:spPr>
            <c:txPr>
              <a:bodyPr/>
              <a:lstStyle/>
              <a:p>
                <a:pPr>
                  <a:defRPr sz="898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NO, PER NIENTE</c:v>
                </c:pt>
                <c:pt idx="1">
                  <c:v>NO, POCO</c:v>
                </c:pt>
                <c:pt idx="2">
                  <c:v>Si, abbastanza </c:v>
                </c:pt>
                <c:pt idx="3">
                  <c:v>Si, molto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36.9</c:v>
                </c:pt>
                <c:pt idx="1">
                  <c:v>52.3</c:v>
                </c:pt>
                <c:pt idx="2">
                  <c:v>9.4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7214-4512-BF6D-C3258C2831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3618304"/>
        <c:axId val="43619840"/>
      </c:barChart>
      <c:catAx>
        <c:axId val="436183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3619840"/>
        <c:crosses val="autoZero"/>
        <c:auto val="1"/>
        <c:lblAlgn val="ctr"/>
        <c:lblOffset val="100"/>
        <c:noMultiLvlLbl val="0"/>
      </c:catAx>
      <c:valAx>
        <c:axId val="43619840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3618304"/>
        <c:crosses val="autoZero"/>
        <c:crossBetween val="between"/>
        <c:majorUnit val="10"/>
        <c:minorUnit val="5"/>
      </c:valAx>
      <c:spPr>
        <a:noFill/>
        <a:ln w="19003">
          <a:noFill/>
        </a:ln>
      </c:spPr>
    </c:plotArea>
    <c:plotVisOnly val="1"/>
    <c:dispBlanksAs val="gap"/>
    <c:showDLblsOverMax val="0"/>
  </c:chart>
  <c:txPr>
    <a:bodyPr/>
    <a:lstStyle/>
    <a:p>
      <a:pPr>
        <a:defRPr sz="1347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EC0F-48F8-8CF9-E0A560CE914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Foglio1!$A$2:$A$5</c:f>
              <c:strCache>
                <c:ptCount val="4"/>
                <c:pt idx="0">
                  <c:v>Si, molto</c:v>
                </c:pt>
                <c:pt idx="1">
                  <c:v>Si, abbastanza</c:v>
                </c:pt>
                <c:pt idx="2">
                  <c:v>No, poco</c:v>
                </c:pt>
                <c:pt idx="3">
                  <c:v>No, per niente 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64.400000000000006</c:v>
                </c:pt>
                <c:pt idx="1">
                  <c:v>27.8</c:v>
                </c:pt>
                <c:pt idx="2">
                  <c:v>5.6</c:v>
                </c:pt>
                <c:pt idx="3">
                  <c:v>2.2000000000000002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EC0F-48F8-8CF9-E0A560CE91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3578112"/>
        <c:axId val="43579648"/>
      </c:barChart>
      <c:catAx>
        <c:axId val="43578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43579648"/>
        <c:crosses val="autoZero"/>
        <c:auto val="1"/>
        <c:lblAlgn val="ctr"/>
        <c:lblOffset val="100"/>
        <c:noMultiLvlLbl val="0"/>
      </c:catAx>
      <c:valAx>
        <c:axId val="43579648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3578112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184051801826965"/>
          <c:y val="0"/>
          <c:w val="0.49644142446866757"/>
          <c:h val="0.7205072576224886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3DC-4A19-B363-631DB27F88C3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Foglio1!$A$2:$A$6</c:f>
              <c:strCache>
                <c:ptCount val="5"/>
                <c:pt idx="0">
                  <c:v>Certamente no</c:v>
                </c:pt>
                <c:pt idx="1">
                  <c:v>Probabilmente no</c:v>
                </c:pt>
                <c:pt idx="2">
                  <c:v>Non so, forse</c:v>
                </c:pt>
                <c:pt idx="3">
                  <c:v>Probabilmente si</c:v>
                </c:pt>
                <c:pt idx="4">
                  <c:v>Certamente si</c:v>
                </c:pt>
              </c:strCache>
            </c:strRef>
          </c:cat>
          <c:val>
            <c:numRef>
              <c:f>Foglio1!$B$2:$B$6</c:f>
              <c:numCache>
                <c:formatCode>0</c:formatCode>
                <c:ptCount val="5"/>
                <c:pt idx="0">
                  <c:v>32.200000000000003</c:v>
                </c:pt>
                <c:pt idx="1">
                  <c:v>48.1</c:v>
                </c:pt>
                <c:pt idx="2">
                  <c:v>13.7</c:v>
                </c:pt>
                <c:pt idx="3">
                  <c:v>4.9000000000000004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3DC-4A19-B363-631DB27F88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34806016"/>
        <c:axId val="34811904"/>
      </c:barChart>
      <c:catAx>
        <c:axId val="3480601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811904"/>
        <c:crosses val="autoZero"/>
        <c:auto val="1"/>
        <c:lblAlgn val="ctr"/>
        <c:lblOffset val="100"/>
        <c:noMultiLvlLbl val="0"/>
      </c:catAx>
      <c:valAx>
        <c:axId val="34811904"/>
        <c:scaling>
          <c:orientation val="minMax"/>
          <c:max val="10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34806016"/>
        <c:crosses val="autoZero"/>
        <c:crossBetween val="between"/>
        <c:majorUnit val="10"/>
        <c:minorUnit val="5"/>
      </c:valAx>
      <c:spPr>
        <a:noFill/>
        <a:ln w="19022">
          <a:noFill/>
        </a:ln>
      </c:spPr>
    </c:plotArea>
    <c:plotVisOnly val="1"/>
    <c:dispBlanksAs val="gap"/>
    <c:showDLblsOverMax val="0"/>
  </c:chart>
  <c:txPr>
    <a:bodyPr/>
    <a:lstStyle/>
    <a:p>
      <a:pPr>
        <a:defRPr sz="1348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60014141705876"/>
          <c:y val="1.2948727071665946E-2"/>
          <c:w val="0.49644142446866757"/>
          <c:h val="0.905026997390111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E95E0F"/>
            </a:solidFill>
          </c:spPr>
          <c:invertIfNegative val="0"/>
          <c:dPt>
            <c:idx val="1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2FF-4C55-9E5B-DF0C18820429}"/>
              </c:ext>
            </c:extLst>
          </c:dPt>
          <c:dPt>
            <c:idx val="2"/>
            <c:invertIfNegative val="0"/>
            <c:bubble3D val="0"/>
            <c:spPr>
              <a:pattFill prst="dkUpDiag">
                <a:fgClr>
                  <a:srgbClr val="E95E0F"/>
                </a:fgClr>
                <a:bgClr>
                  <a:srgbClr val="FFFFFF"/>
                </a:bgClr>
              </a:patt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2FF-4C55-9E5B-DF0C18820429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32FF-4C55-9E5B-DF0C18820429}"/>
              </c:ext>
            </c:extLst>
          </c:dPt>
          <c:dPt>
            <c:idx val="6"/>
            <c:invertIfNegative val="0"/>
            <c:bubble3D val="0"/>
            <c:spPr>
              <a:solidFill>
                <a:srgbClr val="FFFFFF">
                  <a:lumMod val="65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32FF-4C55-9E5B-DF0C18820429}"/>
              </c:ext>
            </c:extLst>
          </c:dPt>
          <c:dPt>
            <c:idx val="9"/>
            <c:invertIfNegative val="0"/>
            <c:bubble3D val="0"/>
            <c:spPr>
              <a:solidFill>
                <a:srgbClr val="FFFFFF">
                  <a:lumMod val="5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8-32FF-4C55-9E5B-DF0C18820429}"/>
              </c:ext>
            </c:extLst>
          </c:dPt>
          <c:dLbls>
            <c:dLbl>
              <c:idx val="0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200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 w="25568">
                  <a:noFill/>
                </a:ln>
              </c:spPr>
              <c:txPr>
                <a:bodyPr/>
                <a:lstStyle/>
                <a:p>
                  <a:pPr>
                    <a:defRPr sz="1500" b="1"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568">
                <a:noFill/>
              </a:ln>
            </c:spPr>
            <c:txPr>
              <a:bodyPr/>
              <a:lstStyle/>
              <a:p>
                <a:pPr>
                  <a:defRPr sz="15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NO</c:v>
                </c:pt>
                <c:pt idx="1">
                  <c:v>… più volte</c:v>
                </c:pt>
                <c:pt idx="2">
                  <c:v>… una sola volta</c:v>
                </c:pt>
                <c:pt idx="3">
                  <c:v>SI</c:v>
                </c:pt>
              </c:strCache>
            </c:strRef>
          </c:cat>
          <c:val>
            <c:numRef>
              <c:f>Foglio1!$B$2:$B$5</c:f>
              <c:numCache>
                <c:formatCode>0</c:formatCode>
                <c:ptCount val="4"/>
                <c:pt idx="0">
                  <c:v>61</c:v>
                </c:pt>
                <c:pt idx="1">
                  <c:v>23</c:v>
                </c:pt>
                <c:pt idx="2">
                  <c:v>16</c:v>
                </c:pt>
                <c:pt idx="3">
                  <c:v>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32FF-4C55-9E5B-DF0C188204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4"/>
        <c:axId val="44212992"/>
        <c:axId val="44214528"/>
      </c:barChart>
      <c:catAx>
        <c:axId val="44212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4214528"/>
        <c:crosses val="autoZero"/>
        <c:auto val="1"/>
        <c:lblAlgn val="ctr"/>
        <c:lblOffset val="100"/>
        <c:noMultiLvlLbl val="0"/>
      </c:catAx>
      <c:valAx>
        <c:axId val="44214528"/>
        <c:scaling>
          <c:orientation val="minMax"/>
          <c:max val="100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44212992"/>
        <c:crosses val="autoZero"/>
        <c:crossBetween val="between"/>
        <c:majorUnit val="10"/>
        <c:minorUnit val="5"/>
      </c:valAx>
      <c:spPr>
        <a:noFill/>
        <a:ln w="25568">
          <a:noFill/>
        </a:ln>
      </c:spPr>
    </c:plotArea>
    <c:plotVisOnly val="1"/>
    <c:dispBlanksAs val="gap"/>
    <c:showDLblsOverMax val="0"/>
  </c:chart>
  <c:txPr>
    <a:bodyPr/>
    <a:lstStyle/>
    <a:p>
      <a:pPr>
        <a:defRPr sz="1812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3FF9B2C-08ED-4E58-98DD-212B163ADE07}" type="datetimeFigureOut">
              <a:rPr lang="it-IT"/>
              <a:pPr>
                <a:defRPr/>
              </a:pPr>
              <a:t>16/11/2018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905188-56F0-4750-85C5-EEC11E7115E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8450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8223" y="0"/>
            <a:ext cx="2922317" cy="494186"/>
          </a:xfrm>
          <a:prstGeom prst="rect">
            <a:avLst/>
          </a:prstGeom>
        </p:spPr>
        <p:txBody>
          <a:bodyPr vert="horz" lIns="90434" tIns="45217" rIns="90434" bIns="45217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EFC4449-AB18-44DE-B509-2C1DAF63C3A5}" type="datetimeFigureOut">
              <a:rPr lang="it-IT"/>
              <a:pPr>
                <a:defRPr/>
              </a:pPr>
              <a:t>16/11/2018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8336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34" tIns="45217" rIns="90434" bIns="45217" rtlCol="0" anchor="ctr"/>
          <a:lstStyle/>
          <a:p>
            <a:pPr lv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899" y="4689242"/>
            <a:ext cx="5394320" cy="4442935"/>
          </a:xfrm>
          <a:prstGeom prst="rect">
            <a:avLst/>
          </a:prstGeom>
        </p:spPr>
        <p:txBody>
          <a:bodyPr vert="horz" lIns="90434" tIns="45217" rIns="90434" bIns="45217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8223" y="9376902"/>
            <a:ext cx="2922317" cy="494185"/>
          </a:xfrm>
          <a:prstGeom prst="rect">
            <a:avLst/>
          </a:prstGeom>
        </p:spPr>
        <p:txBody>
          <a:bodyPr vert="horz" lIns="90434" tIns="45217" rIns="90434" bIns="45217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7510C5C-5940-4FD4-9E3B-E8426C67E57E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56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fontAlgn="base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8" y="744538"/>
            <a:ext cx="6615112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1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B30A59-987F-494D-8869-7B25B5B9CA74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18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55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495D3B-151E-4316-B37B-8CA9D9E28A67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874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13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650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4450" y="739775"/>
            <a:ext cx="6580188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7373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88D6549-E21B-4540-98FE-A647547F609E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8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AD7327-2D7E-4848-A5C7-3FD875202B4B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640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8E317D0-A2C9-4888-8867-85C668357F18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645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675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26695" indent="-279498">
              <a:defRPr>
                <a:solidFill>
                  <a:schemeClr val="tx1"/>
                </a:solidFill>
                <a:latin typeface="Insight screen"/>
              </a:defRPr>
            </a:lvl2pPr>
            <a:lvl3pPr marL="1117992" indent="-223598">
              <a:defRPr>
                <a:solidFill>
                  <a:schemeClr val="tx1"/>
                </a:solidFill>
                <a:latin typeface="Insight screen"/>
              </a:defRPr>
            </a:lvl3pPr>
            <a:lvl4pPr marL="1565189" indent="-223598">
              <a:defRPr>
                <a:solidFill>
                  <a:schemeClr val="tx1"/>
                </a:solidFill>
                <a:latin typeface="Insight screen"/>
              </a:defRPr>
            </a:lvl4pPr>
            <a:lvl5pPr marL="2012387" indent="-223598">
              <a:defRPr>
                <a:solidFill>
                  <a:schemeClr val="tx1"/>
                </a:solidFill>
                <a:latin typeface="Insight screen"/>
              </a:defRPr>
            </a:lvl5pPr>
            <a:lvl6pPr marL="2459583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06780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353977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01174" indent="-22359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fld id="{89A7BD7E-221A-46C0-85FE-544F17A6397F}" type="slidenum">
              <a:rPr lang="it-IT" altLang="it-IT">
                <a:latin typeface="Calibri" panose="020F0502020204030204" pitchFamily="34" charset="0"/>
              </a:rPr>
              <a:pPr/>
              <a:t>7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1748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222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E24926-4701-42B8-94D0-5AE9931CC0B8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37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">
              <a:spcBef>
                <a:spcPct val="0"/>
              </a:spcBef>
            </a:pPr>
            <a:r>
              <a:rPr lang="it-IT" altLang="it-IT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 </a:t>
            </a:r>
            <a:endParaRPr lang="it-IT" altLang="it-IT" dirty="0" smtClean="0"/>
          </a:p>
        </p:txBody>
      </p:sp>
      <p:sp>
        <p:nvSpPr>
          <p:cNvPr id="5427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0D445A0-8F06-4169-B865-532532B060BD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48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dirty="0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656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9375" y="739775"/>
            <a:ext cx="6583363" cy="37036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Segnaposto not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5734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34778" indent="-282607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30427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582598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34769" indent="-226085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486939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39110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391281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43452" indent="-22608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425D43F-B701-4F35-8717-5FE8F9670711}" type="slidenum">
              <a:rPr lang="it-IT" altLang="it-IT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it-IT" altLang="it-IT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0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CT_Marker_ID_4" hidden="1"/>
          <p:cNvSpPr/>
          <p:nvPr>
            <p:custDataLst>
              <p:tags r:id="rId1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VCT_Backup_ID_27806" hidden="1"/>
          <p:cNvSpPr txBox="1">
            <a:spLocks noChangeArrowheads="1"/>
          </p:cNvSpPr>
          <p:nvPr userDrawn="1">
            <p:custDataLst>
              <p:tags r:id="rId2"/>
            </p:custDataLst>
          </p:nvPr>
        </p:nvSpPr>
        <p:spPr bwMode="gray">
          <a:xfrm>
            <a:off x="323850" y="1654290"/>
            <a:ext cx="8496300" cy="1188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buFont typeface="Arial" charset="0"/>
              <a:buNone/>
              <a:defRPr/>
            </a:pPr>
            <a:r>
              <a:rPr lang="en-US" sz="285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title style</a:t>
            </a:r>
          </a:p>
        </p:txBody>
      </p:sp>
      <p:sp>
        <p:nvSpPr>
          <p:cNvPr id="6" name="VCT_Backup_ID_27807" hidden="1"/>
          <p:cNvSpPr txBox="1">
            <a:spLocks noChangeArrowheads="1"/>
          </p:cNvSpPr>
          <p:nvPr userDrawn="1">
            <p:custDataLst>
              <p:tags r:id="rId3"/>
            </p:custDataLst>
          </p:nvPr>
        </p:nvSpPr>
        <p:spPr bwMode="gray">
          <a:xfrm>
            <a:off x="323850" y="2896495"/>
            <a:ext cx="8496300" cy="108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13500" rIns="0" bIns="0"/>
          <a:lstStyle>
            <a:lvl1pPr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1pPr>
            <a:lvl2pPr marL="1588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2pPr>
            <a:lvl3pPr marL="3175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3pPr>
            <a:lvl4pPr marL="4763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4pPr>
            <a:lvl5pPr marL="6350" algn="l">
              <a:spcBef>
                <a:spcPct val="0"/>
              </a:spcBef>
              <a:defRPr>
                <a:solidFill>
                  <a:schemeClr val="tx1"/>
                </a:solidFill>
                <a:latin typeface="Arial Unicode MS" pitchFamily="34" charset="-128"/>
              </a:defRPr>
            </a:lvl5pPr>
            <a:lvl6pPr marL="4635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6pPr>
            <a:lvl7pPr marL="9207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7pPr>
            <a:lvl8pPr marL="13779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8pPr>
            <a:lvl9pPr marL="1835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Unicode MS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  <a:defRPr/>
            </a:pPr>
            <a:r>
              <a:rPr lang="en-US" sz="1500" dirty="0">
                <a:solidFill>
                  <a:srgbClr val="000000"/>
                </a:solidFill>
                <a:latin typeface="Arial" charset="0"/>
                <a:cs typeface="Arial" charset="0"/>
              </a:rPr>
              <a:t>Click to edit Master subtitle style</a:t>
            </a:r>
          </a:p>
        </p:txBody>
      </p:sp>
      <p:sp>
        <p:nvSpPr>
          <p:cNvPr id="27651" name="Title Placeholder 1"/>
          <p:cNvSpPr>
            <a:spLocks noGrp="1"/>
          </p:cNvSpPr>
          <p:nvPr>
            <p:ph type="ctrTitle"/>
          </p:nvPr>
        </p:nvSpPr>
        <p:spPr>
          <a:xfrm>
            <a:off x="323850" y="1654290"/>
            <a:ext cx="8496300" cy="1188611"/>
          </a:xfrm>
        </p:spPr>
        <p:txBody>
          <a:bodyPr/>
          <a:lstStyle>
            <a:lvl1pPr>
              <a:defRPr sz="2850" smtClean="0">
                <a:solidFill>
                  <a:schemeClr val="tx2"/>
                </a:solidFill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27652" name="Text Placeholder 2"/>
          <p:cNvSpPr>
            <a:spLocks noGrp="1"/>
          </p:cNvSpPr>
          <p:nvPr>
            <p:ph type="subTitle" idx="1"/>
          </p:nvPr>
        </p:nvSpPr>
        <p:spPr>
          <a:xfrm>
            <a:off x="323850" y="2896495"/>
            <a:ext cx="8496300" cy="1080231"/>
          </a:xfrm>
        </p:spPr>
        <p:txBody>
          <a:bodyPr/>
          <a:lstStyle>
            <a:lvl1pPr>
              <a:spcBef>
                <a:spcPct val="20000"/>
              </a:spcBef>
              <a:defRPr sz="1500" smtClean="0"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34797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23529" y="789796"/>
            <a:ext cx="8496944" cy="1174903"/>
          </a:xfrm>
        </p:spPr>
        <p:txBody>
          <a:bodyPr>
            <a:spAutoFit/>
          </a:bodyPr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  <a:lvl6pPr>
              <a:defRPr>
                <a:latin typeface="Arial" pitchFamily="34" charset="0"/>
                <a:cs typeface="Arial" pitchFamily="34" charset="0"/>
              </a:defRPr>
            </a:lvl6pPr>
            <a:lvl7pPr>
              <a:defRPr>
                <a:latin typeface="Arial" pitchFamily="34" charset="0"/>
                <a:cs typeface="Arial" pitchFamily="34" charset="0"/>
              </a:defRPr>
            </a:lvl7pPr>
            <a:lvl8pPr>
              <a:defRPr>
                <a:latin typeface="Arial" pitchFamily="34" charset="0"/>
                <a:cs typeface="Arial" pitchFamily="34" charset="0"/>
              </a:defRPr>
            </a:lvl8pPr>
            <a:lvl9pPr>
              <a:defRPr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3573869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323529" y="789796"/>
            <a:ext cx="8496944" cy="3997678"/>
          </a:xfrm>
        </p:spPr>
        <p:txBody>
          <a:bodyPr/>
          <a:lstStyle>
            <a:lvl2pPr marL="1191" indent="-1191">
              <a:spcAft>
                <a:spcPts val="0"/>
              </a:spcAft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>
            <a:lvl1pPr>
              <a:defRPr/>
            </a:lvl1pPr>
          </a:lstStyle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649015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5"/>
          </p:nvPr>
        </p:nvSpPr>
        <p:spPr bwMode="gray">
          <a:xfrm>
            <a:off x="323528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 bwMode="gray">
          <a:xfrm>
            <a:off x="4644009" y="2302431"/>
            <a:ext cx="1296144" cy="1458612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/>
          </p:nvPr>
        </p:nvSpPr>
        <p:spPr bwMode="gray">
          <a:xfrm>
            <a:off x="1763690" y="3274840"/>
            <a:ext cx="2736303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9"/>
          </p:nvPr>
        </p:nvSpPr>
        <p:spPr bwMode="gray">
          <a:xfrm>
            <a:off x="176368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20"/>
          </p:nvPr>
        </p:nvSpPr>
        <p:spPr bwMode="gray">
          <a:xfrm>
            <a:off x="1763688" y="2302425"/>
            <a:ext cx="2736304" cy="648279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quarter" idx="26"/>
          </p:nvPr>
        </p:nvSpPr>
        <p:spPr bwMode="gray">
          <a:xfrm>
            <a:off x="176368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7"/>
          </p:nvPr>
        </p:nvSpPr>
        <p:spPr bwMode="gray">
          <a:xfrm>
            <a:off x="1763768" y="3598975"/>
            <a:ext cx="2736226" cy="161310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6084168" y="3274841"/>
            <a:ext cx="2736304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6084168" y="2950703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6084168" y="2302431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6084168" y="343690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6084168" y="359897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564897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acts with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icture Placeholder 4"/>
          <p:cNvSpPr>
            <a:spLocks noGrp="1"/>
          </p:cNvSpPr>
          <p:nvPr>
            <p:ph type="pic" sz="quarter" idx="26"/>
          </p:nvPr>
        </p:nvSpPr>
        <p:spPr bwMode="gray">
          <a:xfrm>
            <a:off x="323850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5" name="Picture Placeholder 4"/>
          <p:cNvSpPr>
            <a:spLocks noGrp="1"/>
          </p:cNvSpPr>
          <p:nvPr>
            <p:ph type="pic" sz="quarter" idx="27"/>
          </p:nvPr>
        </p:nvSpPr>
        <p:spPr bwMode="gray">
          <a:xfrm>
            <a:off x="4645025" y="170814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46" name="Text Placeholder 3"/>
          <p:cNvSpPr>
            <a:spLocks noGrp="1"/>
          </p:cNvSpPr>
          <p:nvPr>
            <p:ph type="body" sz="quarter" idx="28"/>
          </p:nvPr>
        </p:nvSpPr>
        <p:spPr bwMode="gray">
          <a:xfrm>
            <a:off x="1763610" y="2680591"/>
            <a:ext cx="2736953" cy="162067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7" name="Text Placeholder 3"/>
          <p:cNvSpPr>
            <a:spLocks noGrp="1"/>
          </p:cNvSpPr>
          <p:nvPr>
            <p:ph type="body" sz="quarter" idx="29"/>
          </p:nvPr>
        </p:nvSpPr>
        <p:spPr bwMode="gray">
          <a:xfrm>
            <a:off x="1763688" y="2356453"/>
            <a:ext cx="273687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8" name="Text Placeholder 3"/>
          <p:cNvSpPr>
            <a:spLocks noGrp="1"/>
          </p:cNvSpPr>
          <p:nvPr>
            <p:ph type="body" sz="quarter" idx="30"/>
          </p:nvPr>
        </p:nvSpPr>
        <p:spPr bwMode="gray">
          <a:xfrm>
            <a:off x="1763688" y="1708182"/>
            <a:ext cx="2736304" cy="648272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49" name="Text Placeholder 3"/>
          <p:cNvSpPr>
            <a:spLocks noGrp="1"/>
          </p:cNvSpPr>
          <p:nvPr>
            <p:ph type="body" sz="quarter" idx="31"/>
          </p:nvPr>
        </p:nvSpPr>
        <p:spPr bwMode="gray">
          <a:xfrm>
            <a:off x="1763688" y="2842657"/>
            <a:ext cx="2736875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0" name="Text Placeholder 3"/>
          <p:cNvSpPr>
            <a:spLocks noGrp="1"/>
          </p:cNvSpPr>
          <p:nvPr>
            <p:ph type="body" sz="quarter" idx="32"/>
          </p:nvPr>
        </p:nvSpPr>
        <p:spPr bwMode="gray">
          <a:xfrm>
            <a:off x="1763768" y="3004725"/>
            <a:ext cx="2736226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1" name="Text Placeholder 3"/>
          <p:cNvSpPr>
            <a:spLocks noGrp="1"/>
          </p:cNvSpPr>
          <p:nvPr>
            <p:ph type="body" sz="quarter" idx="33"/>
          </p:nvPr>
        </p:nvSpPr>
        <p:spPr bwMode="gray">
          <a:xfrm>
            <a:off x="6084168" y="2680590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2" name="Text Placeholder 3"/>
          <p:cNvSpPr>
            <a:spLocks noGrp="1"/>
          </p:cNvSpPr>
          <p:nvPr>
            <p:ph type="body" sz="quarter" idx="34"/>
          </p:nvPr>
        </p:nvSpPr>
        <p:spPr bwMode="gray">
          <a:xfrm>
            <a:off x="6084168" y="2356454"/>
            <a:ext cx="2736304" cy="162624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3" name="Text Placeholder 3"/>
          <p:cNvSpPr>
            <a:spLocks noGrp="1"/>
          </p:cNvSpPr>
          <p:nvPr>
            <p:ph type="body" sz="quarter" idx="35"/>
          </p:nvPr>
        </p:nvSpPr>
        <p:spPr bwMode="gray">
          <a:xfrm>
            <a:off x="6084168" y="170814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4" name="Text Placeholder 3"/>
          <p:cNvSpPr>
            <a:spLocks noGrp="1"/>
          </p:cNvSpPr>
          <p:nvPr>
            <p:ph type="body" sz="quarter" idx="36"/>
          </p:nvPr>
        </p:nvSpPr>
        <p:spPr bwMode="gray">
          <a:xfrm>
            <a:off x="6084168" y="2842657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5" name="Text Placeholder 3"/>
          <p:cNvSpPr>
            <a:spLocks noGrp="1"/>
          </p:cNvSpPr>
          <p:nvPr>
            <p:ph type="body" sz="quarter" idx="37"/>
          </p:nvPr>
        </p:nvSpPr>
        <p:spPr bwMode="gray">
          <a:xfrm>
            <a:off x="6084168" y="3004725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6" name="Picture Placeholder 4"/>
          <p:cNvSpPr>
            <a:spLocks noGrp="1"/>
          </p:cNvSpPr>
          <p:nvPr>
            <p:ph type="pic" sz="quarter" idx="38"/>
          </p:nvPr>
        </p:nvSpPr>
        <p:spPr bwMode="gray">
          <a:xfrm>
            <a:off x="323528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7" name="Picture Placeholder 4"/>
          <p:cNvSpPr>
            <a:spLocks noGrp="1"/>
          </p:cNvSpPr>
          <p:nvPr>
            <p:ph type="pic" sz="quarter" idx="39"/>
          </p:nvPr>
        </p:nvSpPr>
        <p:spPr bwMode="gray">
          <a:xfrm>
            <a:off x="4644703" y="3328821"/>
            <a:ext cx="1295400" cy="145865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lang="it-IT" noProof="0" dirty="0"/>
          </a:p>
        </p:txBody>
      </p:sp>
      <p:sp>
        <p:nvSpPr>
          <p:cNvPr id="58" name="Text Placeholder 3"/>
          <p:cNvSpPr>
            <a:spLocks noGrp="1"/>
          </p:cNvSpPr>
          <p:nvPr>
            <p:ph type="body" sz="quarter" idx="40"/>
          </p:nvPr>
        </p:nvSpPr>
        <p:spPr bwMode="gray">
          <a:xfrm>
            <a:off x="1763688" y="4301629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59" name="Text Placeholder 3"/>
          <p:cNvSpPr>
            <a:spLocks noGrp="1"/>
          </p:cNvSpPr>
          <p:nvPr>
            <p:ph type="body" sz="quarter" idx="41"/>
          </p:nvPr>
        </p:nvSpPr>
        <p:spPr bwMode="gray">
          <a:xfrm>
            <a:off x="176368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42"/>
          </p:nvPr>
        </p:nvSpPr>
        <p:spPr bwMode="gray">
          <a:xfrm>
            <a:off x="1763688" y="3328821"/>
            <a:ext cx="2736304" cy="648313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1" name="Text Placeholder 3"/>
          <p:cNvSpPr>
            <a:spLocks noGrp="1"/>
          </p:cNvSpPr>
          <p:nvPr>
            <p:ph type="body" sz="quarter" idx="43"/>
          </p:nvPr>
        </p:nvSpPr>
        <p:spPr bwMode="gray">
          <a:xfrm>
            <a:off x="1763688" y="4463306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2" name="Text Placeholder 3"/>
          <p:cNvSpPr>
            <a:spLocks noGrp="1"/>
          </p:cNvSpPr>
          <p:nvPr>
            <p:ph type="body" sz="quarter" idx="44"/>
          </p:nvPr>
        </p:nvSpPr>
        <p:spPr bwMode="gray">
          <a:xfrm>
            <a:off x="1763688" y="4624983"/>
            <a:ext cx="273687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3" name="Text Placeholder 3"/>
          <p:cNvSpPr>
            <a:spLocks noGrp="1"/>
          </p:cNvSpPr>
          <p:nvPr>
            <p:ph type="body" sz="quarter" idx="45"/>
          </p:nvPr>
        </p:nvSpPr>
        <p:spPr bwMode="gray">
          <a:xfrm>
            <a:off x="6084168" y="4301636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4" name="Text Placeholder 3"/>
          <p:cNvSpPr>
            <a:spLocks noGrp="1"/>
          </p:cNvSpPr>
          <p:nvPr>
            <p:ph type="body" sz="quarter" idx="46"/>
          </p:nvPr>
        </p:nvSpPr>
        <p:spPr bwMode="gray">
          <a:xfrm>
            <a:off x="6084168" y="3977134"/>
            <a:ext cx="2736304" cy="162068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5" name="Text Placeholder 3"/>
          <p:cNvSpPr>
            <a:spLocks noGrp="1"/>
          </p:cNvSpPr>
          <p:nvPr>
            <p:ph type="body" sz="quarter" idx="47"/>
          </p:nvPr>
        </p:nvSpPr>
        <p:spPr bwMode="gray">
          <a:xfrm>
            <a:off x="6084168" y="3328829"/>
            <a:ext cx="2736304" cy="648305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105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105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 b="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105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6" name="Text Placeholder 3"/>
          <p:cNvSpPr>
            <a:spLocks noGrp="1"/>
          </p:cNvSpPr>
          <p:nvPr>
            <p:ph type="body" sz="quarter" idx="48"/>
          </p:nvPr>
        </p:nvSpPr>
        <p:spPr bwMode="gray">
          <a:xfrm>
            <a:off x="6084168" y="4463313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67" name="Text Placeholder 3"/>
          <p:cNvSpPr>
            <a:spLocks noGrp="1"/>
          </p:cNvSpPr>
          <p:nvPr>
            <p:ph type="body" sz="quarter" idx="49"/>
          </p:nvPr>
        </p:nvSpPr>
        <p:spPr bwMode="gray">
          <a:xfrm>
            <a:off x="6084168" y="4624990"/>
            <a:ext cx="2736304" cy="161701"/>
          </a:xfr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None/>
              <a:defRPr sz="900"/>
            </a:lvl2pPr>
            <a:lvl3pPr marL="0" indent="0" algn="l">
              <a:spcBef>
                <a:spcPts val="0"/>
              </a:spcBef>
              <a:spcAft>
                <a:spcPts val="0"/>
              </a:spcAft>
              <a:buFontTx/>
              <a:buNone/>
              <a:tabLst>
                <a:tab pos="472679" algn="l"/>
              </a:tabLst>
              <a:defRPr sz="900"/>
            </a:lvl3pPr>
            <a:lvl4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tx1"/>
                </a:solidFill>
              </a:defRPr>
            </a:lvl4pPr>
            <a:lvl5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5pPr>
            <a:lvl6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6pPr>
            <a:lvl7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7pPr>
            <a:lvl8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8pPr>
            <a:lvl9pPr marL="0" indent="0" algn="l">
              <a:spcBef>
                <a:spcPts val="0"/>
              </a:spcBef>
              <a:spcAft>
                <a:spcPts val="0"/>
              </a:spcAft>
              <a:buFontTx/>
              <a:buNone/>
              <a:defRPr sz="900"/>
            </a:lvl9pPr>
          </a:lstStyle>
          <a:p>
            <a:pPr lvl="0"/>
            <a:r>
              <a:rPr lang="it-IT" noProof="0" smtClean="0"/>
              <a:t>Fare clic per modificare stili del testo dello schema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22975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152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850" y="789629"/>
            <a:ext cx="8496300" cy="3998162"/>
          </a:xfrm>
        </p:spPr>
        <p:txBody>
          <a:bodyPr/>
          <a:lstStyle>
            <a:lvl2pPr marL="1191" indent="-1191">
              <a:defRPr/>
            </a:lvl2pPr>
          </a:lstStyle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10704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1" y="195323"/>
            <a:ext cx="6335713" cy="485925"/>
          </a:xfrm>
        </p:spPr>
        <p:txBody>
          <a:bodyPr/>
          <a:lstStyle/>
          <a:p>
            <a:r>
              <a:rPr lang="it-IT" noProof="0" smtClean="0"/>
              <a:t>Fare clic per modificare lo stile del titolo</a:t>
            </a:r>
            <a:endParaRPr lang="it-IT" noProof="0"/>
          </a:p>
        </p:txBody>
      </p:sp>
    </p:spTree>
    <p:extLst>
      <p:ext uri="{BB962C8B-B14F-4D97-AF65-F5344CB8AC3E}">
        <p14:creationId xmlns:p14="http://schemas.microsoft.com/office/powerpoint/2010/main" val="27340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icture Placeholder 67"/>
          <p:cNvSpPr>
            <a:spLocks noGrp="1"/>
          </p:cNvSpPr>
          <p:nvPr>
            <p:ph type="pic" sz="quarter" idx="12"/>
          </p:nvPr>
        </p:nvSpPr>
        <p:spPr bwMode="gray">
          <a:xfrm>
            <a:off x="323529" y="843223"/>
            <a:ext cx="8496944" cy="4106320"/>
          </a:xfrm>
          <a:prstGeom prst="rect">
            <a:avLst/>
          </a:prstGeom>
          <a:noFill/>
        </p:spPr>
        <p:txBody>
          <a:bodyPr/>
          <a:lstStyle>
            <a:lvl1pPr marL="0" indent="0">
              <a:buNone/>
              <a:defRPr>
                <a:latin typeface="Arial" pitchFamily="34" charset="0"/>
              </a:defRPr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467544" y="1816226"/>
            <a:ext cx="8208912" cy="1026431"/>
          </a:xfrm>
          <a:prstGeom prst="rect">
            <a:avLst/>
          </a:prstGeom>
        </p:spPr>
        <p:txBody>
          <a:bodyPr/>
          <a:lstStyle>
            <a:lvl1pPr>
              <a:defRPr sz="3000" cap="all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467546" y="2896680"/>
            <a:ext cx="8208913" cy="113447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  <a:latin typeface="Arial" pitchFamily="34" charset="0"/>
              </a:defRPr>
            </a:lvl1pPr>
            <a:lvl2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2pPr>
            <a:lvl3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3pPr>
            <a:lvl4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4pPr>
            <a:lvl5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5pPr>
            <a:lvl6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6pPr>
            <a:lvl7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7pPr>
            <a:lvl8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8pPr>
            <a:lvl9pPr marL="0" indent="0" algn="l">
              <a:spcBef>
                <a:spcPts val="225"/>
              </a:spcBef>
              <a:spcAft>
                <a:spcPts val="0"/>
              </a:spcAft>
              <a:buNone/>
              <a:defRPr sz="1500">
                <a:solidFill>
                  <a:schemeClr val="bg1"/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 smtClean="0"/>
          </a:p>
        </p:txBody>
      </p:sp>
      <p:sp>
        <p:nvSpPr>
          <p:cNvPr id="58" name="Text Placeholder 10"/>
          <p:cNvSpPr>
            <a:spLocks noGrp="1"/>
          </p:cNvSpPr>
          <p:nvPr>
            <p:ph type="body" sz="quarter" idx="10"/>
          </p:nvPr>
        </p:nvSpPr>
        <p:spPr bwMode="gray">
          <a:xfrm>
            <a:off x="467430" y="4679428"/>
            <a:ext cx="8209140" cy="162068"/>
          </a:xfrm>
          <a:prstGeom prst="rect">
            <a:avLst/>
          </a:prstGeom>
        </p:spPr>
        <p:txBody>
          <a:bodyPr tIns="0" anchor="b"/>
          <a:lstStyle>
            <a:lvl1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3pPr>
            <a:lvl4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4pPr>
            <a:lvl5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5pPr>
            <a:lvl6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6pPr>
            <a:lvl7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7pPr>
            <a:lvl8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</a:defRPr>
            </a:lvl8pPr>
            <a:lvl9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900">
                <a:solidFill>
                  <a:schemeClr val="bg2"/>
                </a:solidFill>
                <a:latin typeface="Arial" pitchFamily="34" charset="0"/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15677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gray">
          <a:xfrm>
            <a:off x="323851" y="195323"/>
            <a:ext cx="6335713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Titolo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 bwMode="gray">
          <a:xfrm>
            <a:off x="323850" y="789629"/>
            <a:ext cx="8496300" cy="3998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Testo</a:t>
            </a:r>
          </a:p>
          <a:p>
            <a:pPr lvl="1"/>
            <a:r>
              <a:rPr lang="it-IT" altLang="it-IT" smtClean="0"/>
              <a:t>Testo</a:t>
            </a:r>
          </a:p>
          <a:p>
            <a:pPr lvl="2"/>
            <a:r>
              <a:rPr lang="it-IT" altLang="it-IT" smtClean="0"/>
              <a:t>Testo</a:t>
            </a:r>
          </a:p>
          <a:p>
            <a:pPr lvl="3"/>
            <a:r>
              <a:rPr lang="it-IT" altLang="it-IT" smtClean="0"/>
              <a:t>Testo</a:t>
            </a:r>
          </a:p>
          <a:p>
            <a:pPr lvl="4"/>
            <a:r>
              <a:rPr lang="it-IT" altLang="it-IT" smtClean="0"/>
              <a:t>Testo</a:t>
            </a:r>
          </a:p>
        </p:txBody>
      </p:sp>
      <p:sp>
        <p:nvSpPr>
          <p:cNvPr id="4" name="VCT_Marker_ID_4" hidden="1"/>
          <p:cNvSpPr/>
          <p:nvPr>
            <p:custDataLst>
              <p:tags r:id="rId13"/>
            </p:custDataLst>
          </p:nvPr>
        </p:nvSpPr>
        <p:spPr bwMode="gray">
          <a:xfrm>
            <a:off x="1270001" y="95280"/>
            <a:ext cx="127000" cy="9527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charset="0"/>
              <a:buNone/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Rectangle 86"/>
          <p:cNvSpPr>
            <a:spLocks noChangeArrowheads="1"/>
          </p:cNvSpPr>
          <p:nvPr userDrawn="1"/>
        </p:nvSpPr>
        <p:spPr bwMode="gray">
          <a:xfrm>
            <a:off x="7596189" y="4975967"/>
            <a:ext cx="1223962" cy="80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ECAE516-1993-4EE1-BC38-A34C0B5A79A3}" type="slidenum">
              <a:rPr lang="en-US" altLang="it-IT" sz="600" smtClean="0">
                <a:solidFill>
                  <a:schemeClr val="bg2"/>
                </a:solidFill>
              </a:rPr>
              <a:pPr algn="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‹N›</a:t>
            </a:fld>
            <a:endParaRPr lang="en-US" altLang="it-IT" sz="600" dirty="0" smtClean="0">
              <a:solidFill>
                <a:schemeClr val="bg2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8507659" y="127819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27819"/>
            <a:ext cx="1224136" cy="54341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1" r:id="rId9"/>
    <p:sldLayoutId id="2147483682" r:id="rId1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15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500">
          <a:solidFill>
            <a:schemeClr val="tx1"/>
          </a:solidFill>
          <a:latin typeface="Arial" charset="0"/>
        </a:defRPr>
      </a:lvl9pPr>
    </p:titleStyle>
    <p:bodyStyle>
      <a:lvl1pPr marL="257175" indent="-257175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1191" indent="-1191" algn="l" rtl="0" fontAlgn="base">
        <a:spcBef>
          <a:spcPts val="450"/>
        </a:spcBef>
        <a:spcAft>
          <a:spcPct val="0"/>
        </a:spcAft>
        <a:buFont typeface="Arial" panose="020B0604020202020204" pitchFamily="34" charset="0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35731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270272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404813" indent="-133350" algn="l" rtl="0" fontAlgn="base">
        <a:spcBef>
          <a:spcPts val="225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685800" rtl="0" eaLnBrk="1" latinLnBrk="0" hangingPunct="1">
        <a:spcBef>
          <a:spcPts val="450"/>
        </a:spcBef>
        <a:spcAft>
          <a:spcPts val="0"/>
        </a:spcAft>
        <a:buFont typeface="Arial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7"/>
          <p:cNvSpPr>
            <a:spLocks noGrp="1"/>
          </p:cNvSpPr>
          <p:nvPr>
            <p:ph type="ctrTitle"/>
          </p:nvPr>
        </p:nvSpPr>
        <p:spPr>
          <a:xfrm>
            <a:off x="2844403" y="1348408"/>
            <a:ext cx="5156597" cy="1835944"/>
          </a:xfrm>
        </p:spPr>
        <p:txBody>
          <a:bodyPr vert="horz" wrap="square" lIns="270000" tIns="0" rIns="0" bIns="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Indagine</a:t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Confcommercio – GfK </a:t>
            </a:r>
            <a:r>
              <a:rPr lang="it-IT" sz="2550" b="1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</a:t>
            </a: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 fenomeni criminali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Sicilia</a:t>
            </a:r>
            <a:br>
              <a:rPr lang="it-IT" sz="255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Roma,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it-IT" sz="18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novembre </a:t>
            </a:r>
            <a:r>
              <a:rPr lang="it-IT" sz="1800" dirty="0" smtClean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</a:t>
            </a: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it-IT" sz="255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550" i="1" dirty="0">
              <a:solidFill>
                <a:schemeClr val="bg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po 4"/>
          <p:cNvGrpSpPr/>
          <p:nvPr/>
        </p:nvGrpSpPr>
        <p:grpSpPr>
          <a:xfrm>
            <a:off x="3772" y="-42144"/>
            <a:ext cx="1620180" cy="5184000"/>
            <a:chOff x="85818" y="-27384"/>
            <a:chExt cx="2485454" cy="69120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grpSpPr>
        <p:pic>
          <p:nvPicPr>
            <p:cNvPr id="8" name="Immagine 7"/>
            <p:cNvPicPr preferRelativeResize="0">
              <a:picLocks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-27384"/>
              <a:ext cx="2484000" cy="1130112"/>
            </a:xfrm>
            <a:prstGeom prst="rect">
              <a:avLst/>
            </a:prstGeom>
          </p:spPr>
        </p:pic>
        <p:pic>
          <p:nvPicPr>
            <p:cNvPr id="9" name="Immagine 8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272" y="4624477"/>
              <a:ext cx="2482751" cy="1158364"/>
            </a:xfrm>
            <a:prstGeom prst="rect">
              <a:avLst/>
            </a:prstGeom>
          </p:spPr>
        </p:pic>
        <p:pic>
          <p:nvPicPr>
            <p:cNvPr id="11" name="Immagine 10"/>
            <p:cNvPicPr preferRelativeResize="0">
              <a:picLocks/>
            </p:cNvPicPr>
            <p:nvPr/>
          </p:nvPicPr>
          <p:blipFill rotWithShape="1">
            <a:blip r:embed="rId5"/>
            <a:srcRect r="5847" b="12367"/>
            <a:stretch/>
          </p:blipFill>
          <p:spPr>
            <a:xfrm>
              <a:off x="87272" y="1949218"/>
              <a:ext cx="2484000" cy="1211893"/>
            </a:xfrm>
            <a:prstGeom prst="rect">
              <a:avLst/>
            </a:prstGeom>
          </p:spPr>
        </p:pic>
        <p:pic>
          <p:nvPicPr>
            <p:cNvPr id="12" name="Immagine 11"/>
            <p:cNvPicPr preferRelativeResize="0"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7271" y="5754504"/>
              <a:ext cx="2484000" cy="1130112"/>
            </a:xfrm>
            <a:prstGeom prst="rect">
              <a:avLst/>
            </a:prstGeom>
          </p:spPr>
        </p:pic>
        <p:pic>
          <p:nvPicPr>
            <p:cNvPr id="13" name="Immagine 12"/>
            <p:cNvPicPr preferRelativeResize="0">
              <a:picLocks/>
            </p:cNvPicPr>
            <p:nvPr/>
          </p:nvPicPr>
          <p:blipFill rotWithShape="1">
            <a:blip r:embed="rId7"/>
            <a:srcRect t="7046" b="4812"/>
            <a:stretch/>
          </p:blipFill>
          <p:spPr>
            <a:xfrm>
              <a:off x="87272" y="3155261"/>
              <a:ext cx="2484000" cy="1469308"/>
            </a:xfrm>
            <a:prstGeom prst="rect">
              <a:avLst/>
            </a:prstGeom>
          </p:spPr>
        </p:pic>
        <p:pic>
          <p:nvPicPr>
            <p:cNvPr id="10" name="Immagine 9"/>
            <p:cNvPicPr preferRelativeResize="0">
              <a:picLocks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5818" y="1106488"/>
              <a:ext cx="2484000" cy="875836"/>
            </a:xfrm>
            <a:prstGeom prst="rect">
              <a:avLst/>
            </a:prstGeom>
          </p:spPr>
        </p:pic>
      </p:grpSp>
      <p:pic>
        <p:nvPicPr>
          <p:cNvPr id="5125" name="Immagine 1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766" y="3896520"/>
            <a:ext cx="2214563" cy="7560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897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1907704" y="1030759"/>
            <a:ext cx="3796904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Le leggi che contrastano i fenomeni criminali sono efficaci</a:t>
            </a:r>
            <a:r>
              <a:rPr lang="it-IT" altLang="it-IT" dirty="0"/>
              <a:t>… 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22452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le leggi che contrastano i reati citati (furti, rapine, estorsioni, usura, contraffazione e abusivismo) funzionano?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809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sull’efficacia delle leggi che contrastano i fenomeni criminali 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9126897"/>
              </p:ext>
            </p:extLst>
          </p:nvPr>
        </p:nvGraphicFramePr>
        <p:xfrm>
          <a:off x="2335779" y="2030983"/>
          <a:ext cx="4192587" cy="291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491332"/>
              </p:ext>
            </p:extLst>
          </p:nvPr>
        </p:nvGraphicFramePr>
        <p:xfrm>
          <a:off x="1907704" y="2019092"/>
          <a:ext cx="1407347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347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PER NIENTE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abbastanza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molto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798863" y="177913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36602"/>
              </p:ext>
            </p:extLst>
          </p:nvPr>
        </p:nvGraphicFramePr>
        <p:xfrm>
          <a:off x="5769501" y="1636440"/>
          <a:ext cx="972000" cy="255034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252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31271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pic>
        <p:nvPicPr>
          <p:cNvPr id="15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66785" y="215286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7025666" y="2284512"/>
            <a:ext cx="1854075" cy="110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Più che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livello nazionale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Sicilia quasi tutti i rispondenti ritengono poco o per niente efficaci le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leggi che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contrastano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fenomeni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criminali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 txBox="1">
            <a:spLocks/>
          </p:cNvSpPr>
          <p:nvPr/>
        </p:nvSpPr>
        <p:spPr bwMode="auto">
          <a:xfrm>
            <a:off x="1385888" y="412750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latin typeface="Century Gothic" panose="020B0502020202020204" pitchFamily="34" charset="0"/>
            </a:endParaRPr>
          </a:p>
        </p:txBody>
      </p:sp>
      <p:sp>
        <p:nvSpPr>
          <p:cNvPr id="56325" name="Text Box 9"/>
          <p:cNvSpPr txBox="1">
            <a:spLocks noChangeArrowheads="1"/>
          </p:cNvSpPr>
          <p:nvPr/>
        </p:nvSpPr>
        <p:spPr bwMode="auto">
          <a:xfrm>
            <a:off x="2431280" y="1042541"/>
            <a:ext cx="3170807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Sarebbe favorevole ad un inasprimento delle pene</a:t>
            </a:r>
          </a:p>
        </p:txBody>
      </p:sp>
      <p:sp>
        <p:nvSpPr>
          <p:cNvPr id="56326" name="Rettangolo 1"/>
          <p:cNvSpPr>
            <a:spLocks noChangeArrowheads="1"/>
          </p:cNvSpPr>
          <p:nvPr/>
        </p:nvSpPr>
        <p:spPr bwMode="auto">
          <a:xfrm>
            <a:off x="179512" y="536586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Lei sarebbe favorevole ad un inasprimento delle pene per i reati sopra citati (furti, rapine, estorsioni, usura, contraffazione e abusivismo)? 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campione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Propensione all’inasprimento delle pene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54342026"/>
              </p:ext>
            </p:extLst>
          </p:nvPr>
        </p:nvGraphicFramePr>
        <p:xfrm>
          <a:off x="2431280" y="2104578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803107"/>
              </p:ext>
            </p:extLst>
          </p:nvPr>
        </p:nvGraphicFramePr>
        <p:xfrm>
          <a:off x="2051720" y="2104578"/>
          <a:ext cx="1345922" cy="2137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592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MOLTO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SI, ABBASTANZA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poco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3440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per niente 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4014887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9610388"/>
              </p:ext>
            </p:extLst>
          </p:nvPr>
        </p:nvGraphicFramePr>
        <p:xfrm>
          <a:off x="5721122" y="1701870"/>
          <a:ext cx="972000" cy="25638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27509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3353125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34079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8406" y="2224868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011805" y="2140496"/>
            <a:ext cx="1872208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Rispetto alla media nazionale, in Sicilia è maggiore l’incidenza di chi si dichiara molto favorevole all’inasprimento delle pene per i reati contro le imprese.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giudizi contrari sono quasi inesistenti.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5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9" name="Text Box 9"/>
          <p:cNvSpPr txBox="1">
            <a:spLocks noChangeArrowheads="1"/>
          </p:cNvSpPr>
          <p:nvPr/>
        </p:nvSpPr>
        <p:spPr bwMode="auto">
          <a:xfrm>
            <a:off x="1968866" y="1064237"/>
            <a:ext cx="3796903" cy="27699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I condannati scontano realmente le pene…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464578"/>
            <a:ext cx="6374606" cy="438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Secondo lei, in Italia, le persone condannate per i reati citati (furti, rapine, estorsioni, usura, contraffazione e abusivismo) scontano la pena a cui sono stati condannati?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76921" y="12238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percezione sulla certezza della pena</a:t>
            </a:r>
          </a:p>
        </p:txBody>
      </p:sp>
      <p:graphicFrame>
        <p:nvGraphicFramePr>
          <p:cNvPr id="2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2828285"/>
              </p:ext>
            </p:extLst>
          </p:nvPr>
        </p:nvGraphicFramePr>
        <p:xfrm>
          <a:off x="2510681" y="2176586"/>
          <a:ext cx="4192587" cy="291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4035"/>
              </p:ext>
            </p:extLst>
          </p:nvPr>
        </p:nvGraphicFramePr>
        <p:xfrm>
          <a:off x="1835696" y="2129475"/>
          <a:ext cx="1717333" cy="2207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333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PROBABILMENTE 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so, forse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robabilmente 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  <a:tr h="441470">
                <a:tc>
                  <a:txBody>
                    <a:bodyPr/>
                    <a:lstStyle/>
                    <a:p>
                      <a:pPr marL="0" marR="0" lvl="0" indent="0" algn="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certamente si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760317"/>
                  </a:ext>
                </a:extLst>
              </a:tr>
            </a:tbl>
          </a:graphicData>
        </a:graphic>
      </p:graphicFrame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3969792" y="1851147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0131966"/>
              </p:ext>
            </p:extLst>
          </p:nvPr>
        </p:nvGraphicFramePr>
        <p:xfrm>
          <a:off x="5796361" y="1695292"/>
          <a:ext cx="972000" cy="26265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3696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36445129"/>
                  </a:ext>
                </a:extLst>
              </a:tr>
            </a:tbl>
          </a:graphicData>
        </a:graphic>
      </p:graphicFrame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4609" y="218253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7092280" y="2152577"/>
            <a:ext cx="1774031" cy="161582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Sicilia la grande maggioranza ritiene che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 vengano scontate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pene per i reati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commessi, con una accentuazione rispetto alla media nazionale di chi si dichiara certo che sia così.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 txBox="1">
            <a:spLocks/>
          </p:cNvSpPr>
          <p:nvPr/>
        </p:nvSpPr>
        <p:spPr bwMode="auto">
          <a:xfrm>
            <a:off x="276036" y="18051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</a:t>
            </a:r>
            <a:r>
              <a:rPr lang="it-IT" altLang="it-IT" sz="1600" dirty="0" smtClean="0">
                <a:cs typeface="Arial" panose="020B0604020202020204" pitchFamily="34" charset="0"/>
              </a:rPr>
              <a:t>taccheggio</a:t>
            </a:r>
            <a:endParaRPr lang="it-IT" altLang="it-IT" sz="1600" dirty="0">
              <a:cs typeface="Arial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 bwMode="gray">
          <a:xfrm>
            <a:off x="3225227" y="1739319"/>
            <a:ext cx="1188610" cy="378736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sp>
        <p:nvSpPr>
          <p:cNvPr id="8" name="Rettangolo 7"/>
          <p:cNvSpPr/>
          <p:nvPr/>
        </p:nvSpPr>
        <p:spPr>
          <a:xfrm>
            <a:off x="184428" y="516992"/>
            <a:ext cx="6531403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Negli ultimi 12 mesi, la sua attività è stata soggetta a taccheggio? Cioè, si sono verificati furti di merce esposta nel suo esercizio commerciale da parte di frequentatori/visitatori/clienti? Quante volte? 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ttangolo 15"/>
          <p:cNvSpPr/>
          <p:nvPr/>
        </p:nvSpPr>
        <p:spPr bwMode="gray">
          <a:xfrm>
            <a:off x="2488934" y="1214605"/>
            <a:ext cx="2952328" cy="504056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subito taccheggi</a:t>
            </a:r>
          </a:p>
        </p:txBody>
      </p:sp>
      <p:graphicFrame>
        <p:nvGraphicFramePr>
          <p:cNvPr id="23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7751217"/>
              </p:ext>
            </p:extLst>
          </p:nvPr>
        </p:nvGraphicFramePr>
        <p:xfrm>
          <a:off x="2005317" y="2038197"/>
          <a:ext cx="5948363" cy="2262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514919"/>
              </p:ext>
            </p:extLst>
          </p:nvPr>
        </p:nvGraphicFramePr>
        <p:xfrm>
          <a:off x="1763688" y="2095232"/>
          <a:ext cx="1365456" cy="20135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456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SI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 </a:t>
                      </a:r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una sola volta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…più volte</a:t>
                      </a:r>
                      <a:endParaRPr lang="it-IT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  <a:tr h="503387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54182535"/>
                  </a:ext>
                </a:extLst>
              </a:tr>
            </a:tbl>
          </a:graphicData>
        </a:graphic>
      </p:graphicFrame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120485"/>
              </p:ext>
            </p:extLst>
          </p:nvPr>
        </p:nvGraphicFramePr>
        <p:xfrm>
          <a:off x="6038794" y="1571010"/>
          <a:ext cx="972000" cy="260175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44175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</a:tbl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347485" y="2284512"/>
            <a:ext cx="1489921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Perfettamente in linea con la media nazionale l’incidenza del taccheggio </a:t>
            </a:r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Sicilia.</a:t>
            </a:r>
            <a:endParaRPr lang="it-IT" sz="1100" i="1" dirty="0">
              <a:solidFill>
                <a:srgbClr val="E95E0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1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6704803"/>
              </p:ext>
            </p:extLst>
          </p:nvPr>
        </p:nvGraphicFramePr>
        <p:xfrm>
          <a:off x="2706763" y="1623178"/>
          <a:ext cx="4192985" cy="30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51474"/>
              </p:ext>
            </p:extLst>
          </p:nvPr>
        </p:nvGraphicFramePr>
        <p:xfrm>
          <a:off x="1043608" y="1646201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Eccessivo prelievo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Burocrazia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Criminalità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Mancanza di lavoro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Evasione fiscale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Immigrazione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Povertà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942879" y="1433046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Tra i seguenti problemi, quali secondo Lei sono i tre più gravi del nostro Paese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 problemi più gravi del paese</a:t>
            </a:r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2843808" y="1204392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massimo 3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5" name="Tabel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86583"/>
              </p:ext>
            </p:extLst>
          </p:nvPr>
        </p:nvGraphicFramePr>
        <p:xfrm>
          <a:off x="5796136" y="1289672"/>
          <a:ext cx="972000" cy="331199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7509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1352488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4239136"/>
                  </a:ext>
                </a:extLst>
              </a:tr>
              <a:tr h="419557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3229721"/>
                  </a:ext>
                </a:extLst>
              </a:tr>
            </a:tbl>
          </a:graphicData>
        </a:graphic>
      </p:graphicFrame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211798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253410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95432" y="169541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164288" y="1780456"/>
            <a:ext cx="1656184" cy="24622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Anche in Sicilia, l’eccessivo prelievo fiscale, la burocrazia e la criminalità vengono percepiti come i tre problemi più gravi </a:t>
            </a:r>
            <a:r>
              <a:rPr lang="it-IT" sz="1100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Paese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con citazioni molto più elevate rispetto alla media nazionale.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 sentite, invece, l’evasione fiscale, la mancanza di lavoro e l’immigrazione.</a:t>
            </a:r>
          </a:p>
        </p:txBody>
      </p:sp>
    </p:spTree>
    <p:extLst>
      <p:ext uri="{BB962C8B-B14F-4D97-AF65-F5344CB8AC3E}">
        <p14:creationId xmlns:p14="http://schemas.microsoft.com/office/powerpoint/2010/main" val="301151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 txBox="1">
            <a:spLocks/>
          </p:cNvSpPr>
          <p:nvPr/>
        </p:nvSpPr>
        <p:spPr bwMode="gray">
          <a:xfrm>
            <a:off x="306446" y="33338"/>
            <a:ext cx="3888581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50" dirty="0">
                <a:cs typeface="Arial" panose="020B0604020202020204" pitchFamily="34" charset="0"/>
              </a:rPr>
              <a:t>Premessa e obiettivi</a:t>
            </a:r>
            <a:endParaRPr lang="en-US" altLang="it-IT" sz="1650" dirty="0">
              <a:cs typeface="Arial" panose="020B0604020202020204" pitchFamily="34" charset="0"/>
            </a:endParaRPr>
          </a:p>
        </p:txBody>
      </p:sp>
      <p:sp>
        <p:nvSpPr>
          <p:cNvPr id="7" name="Segnaposto contenuto 1"/>
          <p:cNvSpPr txBox="1">
            <a:spLocks/>
          </p:cNvSpPr>
          <p:nvPr/>
        </p:nvSpPr>
        <p:spPr bwMode="gray">
          <a:xfrm>
            <a:off x="323528" y="872526"/>
            <a:ext cx="8280920" cy="3968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13500" rIns="0" bIns="0">
            <a:spAutoFit/>
          </a:bodyPr>
          <a:lstStyle>
            <a:lvl1pPr algn="just" rtl="0" eaLnBrk="0" fontAlgn="base" hangingPunct="0">
              <a:spcBef>
                <a:spcPts val="600"/>
              </a:spcBef>
              <a:spcAft>
                <a:spcPct val="0"/>
              </a:spcAft>
              <a:buFont typeface="Arial" pitchFamily="34" charset="0"/>
              <a:defRPr lang="it-IT" sz="1600" kern="1200" dirty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1588" indent="-1588" algn="just" rtl="0" eaLnBrk="0" fontAlgn="base" hangingPunct="0">
              <a:spcBef>
                <a:spcPts val="600"/>
              </a:spcBef>
              <a:spcAft>
                <a:spcPts val="0"/>
              </a:spcAft>
              <a:buFont typeface="Arial" pitchFamily="34" charset="0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268288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95E0F"/>
              </a:buClr>
              <a:buSzPct val="90000"/>
              <a:buFont typeface="Wingdings" pitchFamily="2" charset="2"/>
              <a:buChar char="n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538163" indent="-266700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 3" pitchFamily="18" charset="2"/>
              <a:buChar char="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806450" indent="-265113" algn="just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E31B19"/>
              </a:buClr>
              <a:buFont typeface="Wingdings" pitchFamily="2" charset="2"/>
              <a:buChar char="ü"/>
              <a:defRPr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Da alcuni anni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Confcommercio-Imprese per l'Italia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realizza</a:t>
            </a:r>
            <a:r>
              <a:rPr sz="1200" dirty="0">
                <a:latin typeface="Arial" panose="020B0604020202020204" pitchFamily="34" charset="0"/>
                <a:cs typeface="Arial" panose="020B0604020202020204" pitchFamily="34" charset="0"/>
              </a:rPr>
              <a:t>, con il supporto di GfK </a:t>
            </a:r>
            <a:r>
              <a:rPr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Italia,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un’indagine sulla criminalità che colpisce le imprese del commercio, del turismo, dei servizi e dei trasporti.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Confcommercio-Imprese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per l'Italia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voluto replicare l’indagine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nche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 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2018, così da disporre di informazioni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aggiornate sui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fenomeni di criminalità.</a:t>
            </a:r>
          </a:p>
          <a:p>
            <a:pPr>
              <a:defRPr/>
            </a:pP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 i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temi trattati 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dall’indagine: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percezione sull’andamento della criminalità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(con particolare riferimento a estorsioni, usura, furti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rapine,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contraffazione</a:t>
            </a:r>
            <a:r>
              <a:rPr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abusivismo)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’esperienza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minacce/intimidazioni per finalità di 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estorsione</a:t>
            </a:r>
            <a:r>
              <a:rPr lang="it-IT" sz="1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sz="1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indiretta e diretta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 delle minacce/intimidazioni  </a:t>
            </a:r>
          </a:p>
          <a:p>
            <a:pPr marL="214313" lvl="1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it-IT"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 alle richieste estorsive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misure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 prevenzione e tutela adottate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iniziative ritenute più efficaci per la sicurezza delle 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imprese</a:t>
            </a: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lang="it-IT"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percezioni sulle leggi che contrastano i fenomeni criminali</a:t>
            </a:r>
            <a:endParaRPr sz="1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14313" indent="-214313">
              <a:buFont typeface="Wingdings" panose="05000000000000000000" pitchFamily="2" charset="2"/>
              <a:buChar char="ü"/>
              <a:defRPr/>
            </a:pPr>
            <a:r>
              <a:rPr sz="1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sz="12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'esperienza di taccheggio.</a:t>
            </a:r>
            <a:endParaRPr sz="1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All’indagine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, che è stata realizzata dal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settembre a fine ottobre, hanno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partecipato </a:t>
            </a:r>
            <a:r>
              <a:rPr lang="it-IT" sz="1200">
                <a:latin typeface="Arial" panose="020B0604020202020204" pitchFamily="34" charset="0"/>
                <a:cs typeface="Arial" panose="020B0604020202020204" pitchFamily="34" charset="0"/>
              </a:rPr>
              <a:t>oltre 4.600 imprese.</a:t>
            </a:r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questo documento  vengono illustrati i principali risultati dell’indagine, a livello nazionale e con riferimento alla </a:t>
            </a:r>
            <a:r>
              <a:rPr lang="it-IT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Sicilia </a:t>
            </a:r>
            <a:r>
              <a:rPr lang="it-IT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 particolare.</a:t>
            </a:r>
          </a:p>
        </p:txBody>
      </p:sp>
    </p:spTree>
    <p:extLst>
      <p:ext uri="{BB962C8B-B14F-4D97-AF65-F5344CB8AC3E}">
        <p14:creationId xmlns:p14="http://schemas.microsoft.com/office/powerpoint/2010/main" val="17329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86"/>
          <p:cNvSpPr>
            <a:spLocks noChangeArrowheads="1"/>
          </p:cNvSpPr>
          <p:nvPr/>
        </p:nvSpPr>
        <p:spPr bwMode="gray">
          <a:xfrm>
            <a:off x="7002066" y="5002610"/>
            <a:ext cx="917972" cy="8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algn="r" eaLnBrk="1" hangingPunct="1"/>
            <a:r>
              <a:rPr lang="en-US" altLang="it-IT" sz="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</p:txBody>
      </p:sp>
      <p:sp>
        <p:nvSpPr>
          <p:cNvPr id="12" name="Rechteck 67"/>
          <p:cNvSpPr>
            <a:spLocks noChangeArrowheads="1"/>
          </p:cNvSpPr>
          <p:nvPr/>
        </p:nvSpPr>
        <p:spPr bwMode="gray">
          <a:xfrm>
            <a:off x="0" y="1654290"/>
            <a:ext cx="9144000" cy="1836510"/>
          </a:xfrm>
          <a:prstGeom prst="rect">
            <a:avLst/>
          </a:prstGeom>
          <a:gradFill rotWithShape="0">
            <a:gsLst>
              <a:gs pos="0">
                <a:srgbClr val="E31B19"/>
              </a:gs>
              <a:gs pos="2000">
                <a:srgbClr val="E31B19"/>
              </a:gs>
              <a:gs pos="100000">
                <a:srgbClr val="F9B200"/>
              </a:gs>
            </a:gsLst>
            <a:lin ang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3075" tIns="0" rIns="243075" bIns="0" anchor="ctr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sz="2400" noProof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risultati della ricerca</a:t>
            </a:r>
            <a:endParaRPr lang="it-IT" sz="2400" noProof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1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 bwMode="auto">
          <a:xfrm>
            <a:off x="181265" y="-19744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Il confronto tra i risultati nazionali e regionali </a:t>
            </a:r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15904"/>
              </p:ext>
            </p:extLst>
          </p:nvPr>
        </p:nvGraphicFramePr>
        <p:xfrm>
          <a:off x="467544" y="772344"/>
          <a:ext cx="7402490" cy="4198214"/>
        </p:xfrm>
        <a:graphic>
          <a:graphicData uri="http://schemas.openxmlformats.org/drawingml/2006/table">
            <a:tbl>
              <a:tblPr>
                <a:effectLst/>
                <a:tableStyleId>{5C22544A-7EE6-4342-B048-85BDC9FD1C3A}</a:tableStyleId>
              </a:tblPr>
              <a:tblGrid>
                <a:gridCol w="23585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2523">
                  <a:extLst>
                    <a:ext uri="{9D8B030D-6E8A-4147-A177-3AD203B41FA5}">
                      <a16:colId xmlns:a16="http://schemas.microsoft.com/office/drawing/2014/main" xmlns="" val="2886144965"/>
                    </a:ext>
                  </a:extLst>
                </a:gridCol>
                <a:gridCol w="264339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44">
                  <a:extLst>
                    <a:ext uri="{9D8B030D-6E8A-4147-A177-3AD203B41FA5}">
                      <a16:colId xmlns:a16="http://schemas.microsoft.com/office/drawing/2014/main" xmlns="" val="255440987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6779">
                  <a:extLst>
                    <a:ext uri="{9D8B030D-6E8A-4147-A177-3AD203B41FA5}">
                      <a16:colId xmlns:a16="http://schemas.microsoft.com/office/drawing/2014/main" xmlns="" val="362596835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74400"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Italia</a:t>
                      </a: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b="1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  <a:endParaRPr lang="it-IT" sz="1200" b="1" u="none" strike="noStrike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%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E95E0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 sicurezza per l’attività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è peggiorata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67165">
                <a:tc rowSpan="6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Crimini aumentati di più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abusivismo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furti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contraffazione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rapine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usura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baseline="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estorsione</a:t>
                      </a: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criminalità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sì,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indiretta e/o diretta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Esperienza di taccheggio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69546973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Azioni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 protezione della propria impresa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almeno una (telecamere, allarme, assicurazione, ..)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67165">
                <a:tc rowSpan="3"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Iniziative più efficaci per la sicurezza dell’</a:t>
                      </a:r>
                      <a:r>
                        <a:rPr lang="it-IT" sz="1100" b="0" u="none" strike="noStrike" kern="1200" baseline="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attività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certezza della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67165">
                <a:tc vMerge="1">
                  <a:txBody>
                    <a:bodyPr/>
                    <a:lstStyle/>
                    <a:p>
                      <a:pPr algn="l" fontAlgn="b"/>
                      <a:endParaRPr lang="it-IT" sz="12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più collaborazione con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le forze dell’ordine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sull’efficacia delle leggi che contrastano i fenomeni criminali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niente/ poco efficaci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67165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Propensione all’inasprimento delle pene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sì</a:t>
                      </a:r>
                      <a:r>
                        <a:rPr lang="it-IT" sz="11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molto/ abbastanza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327186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u="none" strike="noStrike" kern="1200" dirty="0" smtClean="0">
                          <a:solidFill>
                            <a:srgbClr val="E95E0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Percezione sulla certezza della pena</a:t>
                      </a:r>
                      <a:endParaRPr lang="it-IT" sz="1100" b="0" u="none" strike="noStrike" kern="1200" dirty="0">
                        <a:solidFill>
                          <a:srgbClr val="E95E0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certamente/ probabilmente non si sconta la pena</a:t>
                      </a:r>
                      <a:endParaRPr lang="it-IT" sz="1100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00" b="0" i="1" u="none" strike="noStrike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7620" marR="7620" marT="7620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9F9F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17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 txBox="1">
            <a:spLocks/>
          </p:cNvSpPr>
          <p:nvPr/>
        </p:nvSpPr>
        <p:spPr bwMode="auto">
          <a:xfrm>
            <a:off x="251520" y="112337"/>
            <a:ext cx="5724525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Le percezioni della criminalità vs azienda</a:t>
            </a: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3209302" y="1888960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9460" name="Text Box 9"/>
          <p:cNvSpPr txBox="1">
            <a:spLocks noChangeArrowheads="1"/>
          </p:cNvSpPr>
          <p:nvPr/>
        </p:nvSpPr>
        <p:spPr bwMode="auto">
          <a:xfrm>
            <a:off x="1475656" y="1204392"/>
            <a:ext cx="3796903" cy="46166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it-IT" altLang="it-IT" dirty="0">
                <a:solidFill>
                  <a:schemeClr val="tx1"/>
                </a:solidFill>
              </a:rPr>
              <a:t>Rispetto all’anno scorso i livelli di sicurezza  per la sua attività sono… </a:t>
            </a:r>
          </a:p>
        </p:txBody>
      </p:sp>
      <p:sp>
        <p:nvSpPr>
          <p:cNvPr id="2" name="Rettangolo 1"/>
          <p:cNvSpPr/>
          <p:nvPr/>
        </p:nvSpPr>
        <p:spPr>
          <a:xfrm>
            <a:off x="179512" y="556320"/>
            <a:ext cx="6912768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alla criminalità, in particolare a furti, rapine, estorsioni, usura, contraffazione e abusivismo, lei direbbe che rispetto all’anno scorso, i livelli di sicurezza per la sua attività sono: </a:t>
            </a:r>
            <a:endParaRPr lang="it-IT" sz="750" i="1" dirty="0" smtClean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4.628)</a:t>
            </a:r>
            <a:endParaRPr 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69063"/>
              </p:ext>
            </p:extLst>
          </p:nvPr>
        </p:nvGraphicFramePr>
        <p:xfrm>
          <a:off x="1891184" y="2068299"/>
          <a:ext cx="4192984" cy="291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42169"/>
              </p:ext>
            </p:extLst>
          </p:nvPr>
        </p:nvGraphicFramePr>
        <p:xfrm>
          <a:off x="1421141" y="2066704"/>
          <a:ext cx="1535832" cy="1779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PEGGIORATI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rimasti uguali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593216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migliorati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32137"/>
              </p:ext>
            </p:extLst>
          </p:nvPr>
        </p:nvGraphicFramePr>
        <p:xfrm>
          <a:off x="5652120" y="1434877"/>
          <a:ext cx="972000" cy="235200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6240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pic>
        <p:nvPicPr>
          <p:cNvPr id="11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950505" y="217406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932508" y="2140496"/>
            <a:ext cx="1872208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it-IT" sz="1100" i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it-IT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Sicilia è molto sopra la media nazionale la quota di coloro che percepiscono un peggioramento nei livelli di sicurezza</a:t>
            </a:r>
            <a:endParaRPr lang="it-IT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018552"/>
              </p:ext>
            </p:extLst>
          </p:nvPr>
        </p:nvGraphicFramePr>
        <p:xfrm>
          <a:off x="2605485" y="1563534"/>
          <a:ext cx="4192984" cy="3279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79512" y="681475"/>
            <a:ext cx="172354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(base = totale campione, 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251520" y="85730"/>
            <a:ext cx="712847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percezioni della criminalità vs azienda: quali crimini sono aumentati di più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9512" y="535775"/>
            <a:ext cx="6768752" cy="207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riferimento alla Sua attività e al settore in cui lei opera, come valuta l’andamento dei crimini di seguito indicati rispetto all’anno scorso?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595779"/>
              </p:ext>
            </p:extLst>
          </p:nvPr>
        </p:nvGraphicFramePr>
        <p:xfrm>
          <a:off x="581585" y="1664003"/>
          <a:ext cx="3146053" cy="3212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6053">
                  <a:extLst>
                    <a:ext uri="{9D8B030D-6E8A-4147-A177-3AD203B41FA5}">
                      <a16:colId xmlns:a16="http://schemas.microsoft.com/office/drawing/2014/main" xmlns="" val="2025073930"/>
                    </a:ext>
                  </a:extLst>
                </a:gridCol>
              </a:tblGrid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it-IT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abusivismo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(Esercizio di un’attività senza possedere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le necessarie autorizzazioni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8504586"/>
                  </a:ext>
                </a:extLst>
              </a:tr>
              <a:tr h="544813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furti</a:t>
                      </a:r>
                      <a:endParaRPr lang="nl-NL" sz="11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senza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20672279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r"/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contraffazione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(Riproduzione fraudolenta di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marchi o segni distintivi)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79190177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rapine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(Sottrazione indebita di un bene dell’impresa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tramite 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9255904"/>
                  </a:ext>
                </a:extLst>
              </a:tr>
              <a:tr h="574220"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usura</a:t>
                      </a:r>
                      <a:r>
                        <a:rPr lang="nl-NL" sz="11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(Prestito di denaro ad un interesse superiore </a:t>
                      </a:r>
                    </a:p>
                    <a:p>
                      <a:pPr marL="0" marR="0" lvl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800" b="0" i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 quello ammesso per legge)</a:t>
                      </a:r>
                      <a:endParaRPr lang="it-IT" sz="800" b="0" i="1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42505082"/>
                  </a:ext>
                </a:extLst>
              </a:tr>
              <a:tr h="505900"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11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estorsioni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(Ottenimento di un ingiusto profitto tramite </a:t>
                      </a:r>
                    </a:p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15900" algn="l"/>
                          <a:tab pos="1600200" algn="l"/>
                          <a:tab pos="2971800" algn="l"/>
                        </a:tabLst>
                      </a:pPr>
                      <a:r>
                        <a:rPr lang="nl-NL" sz="800" b="0" i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l’utilizzo della violenza o della minaccia)</a:t>
                      </a:r>
                      <a:endParaRPr lang="it-IT" sz="800" b="0" i="1" dirty="0" smtClean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52986537"/>
                  </a:ext>
                </a:extLst>
              </a:tr>
            </a:tbl>
          </a:graphicData>
        </a:graphic>
      </p:graphicFrame>
      <p:sp>
        <p:nvSpPr>
          <p:cNvPr id="11" name="Rettangolo 10"/>
          <p:cNvSpPr/>
          <p:nvPr/>
        </p:nvSpPr>
        <p:spPr bwMode="gray">
          <a:xfrm>
            <a:off x="1793454" y="988368"/>
            <a:ext cx="3727806" cy="377545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it-IT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AUMENTO rispetto all’anno scorso</a:t>
            </a:r>
            <a:endParaRPr lang="it-IT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456621"/>
              </p:ext>
            </p:extLst>
          </p:nvPr>
        </p:nvGraphicFramePr>
        <p:xfrm>
          <a:off x="5722292" y="1027402"/>
          <a:ext cx="972000" cy="381600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4514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545143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</a:tbl>
          </a:graphicData>
        </a:graphic>
      </p:graphicFrame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8286" y="2216401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8283" y="384617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8284" y="1665738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8283" y="4396835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018283" y="3306618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103976" y="1924472"/>
            <a:ext cx="1788503" cy="184922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Abusivismo, furti, rapine ed estorsioni sono i fenomeni maggiormente percepiti in Sicilia, tutti molto più citati che a livello nazionale.</a:t>
            </a:r>
          </a:p>
          <a:p>
            <a:pPr eaLnBrk="1" fontAlgn="auto" hangingPunct="1">
              <a:spcBef>
                <a:spcPts val="45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Molto sopra la media anche l’usura, che supera ampiamente la contraffazione.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Grafico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889163"/>
              </p:ext>
            </p:extLst>
          </p:nvPr>
        </p:nvGraphicFramePr>
        <p:xfrm>
          <a:off x="1900709" y="1836216"/>
          <a:ext cx="5335587" cy="3256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ttangolo 7"/>
          <p:cNvSpPr/>
          <p:nvPr/>
        </p:nvSpPr>
        <p:spPr>
          <a:xfrm>
            <a:off x="187979" y="513985"/>
            <a:ext cx="6531403" cy="66941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Pensando a persone che svolgono attività simili alla sua, Lei conosce qualcuno che, negli ultimi 12 mesi, abbia ricevuto minacce o intimidazioni per finalità di estorsione con riferimento all’attività dell’impresa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 personalmente, negli  ultimi 12 mesi, ha ricevuto minacce o intimidazioni per finalità di estorsione con riferimento all’attività dell’impresa?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sz="750" i="1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 sz="75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2"/>
          <p:cNvSpPr txBox="1">
            <a:spLocks/>
          </p:cNvSpPr>
          <p:nvPr/>
        </p:nvSpPr>
        <p:spPr bwMode="auto">
          <a:xfrm>
            <a:off x="285868" y="0"/>
            <a:ext cx="5726292" cy="4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eaLnBrk="0" fontAlgn="base" hangingPunct="0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>
                <a:cs typeface="Arial" panose="020B0604020202020204" pitchFamily="34" charset="0"/>
              </a:rPr>
              <a:t>L’esperienza di criminalità: le dimensioni del fenomeno</a:t>
            </a:r>
          </a:p>
        </p:txBody>
      </p:sp>
      <p:sp>
        <p:nvSpPr>
          <p:cNvPr id="20" name="Rettangolo 19"/>
          <p:cNvSpPr/>
          <p:nvPr/>
        </p:nvSpPr>
        <p:spPr bwMode="gray">
          <a:xfrm>
            <a:off x="2908672" y="1475407"/>
            <a:ext cx="1584325" cy="504825"/>
          </a:xfrm>
          <a:prstGeom prst="rect">
            <a:avLst/>
          </a:prstGeom>
          <a:noFill/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804572"/>
              </p:ext>
            </p:extLst>
          </p:nvPr>
        </p:nvGraphicFramePr>
        <p:xfrm>
          <a:off x="1769687" y="1708447"/>
          <a:ext cx="1535832" cy="24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>
                  <a:extLst>
                    <a:ext uri="{9D8B030D-6E8A-4147-A177-3AD203B41FA5}">
                      <a16:colId xmlns:a16="http://schemas.microsoft.com/office/drawing/2014/main" xmlns="" val="578250433"/>
                    </a:ext>
                  </a:extLst>
                </a:gridCol>
              </a:tblGrid>
              <a:tr h="888099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 AVUTO ESPERIENZA (indiretta e/o diretta)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50926528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5200140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diretta</a:t>
                      </a: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38757734"/>
                  </a:ext>
                </a:extLst>
              </a:tr>
            </a:tbl>
          </a:graphicData>
        </a:graphic>
      </p:graphicFrame>
      <p:graphicFrame>
        <p:nvGraphicFramePr>
          <p:cNvPr id="21" name="Tabel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733193"/>
              </p:ext>
            </p:extLst>
          </p:nvPr>
        </p:nvGraphicFramePr>
        <p:xfrm>
          <a:off x="5256184" y="1269823"/>
          <a:ext cx="972000" cy="29376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561662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</a:tbl>
          </a:graphicData>
        </a:graphic>
      </p:graphicFrame>
      <p:pic>
        <p:nvPicPr>
          <p:cNvPr id="10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56565" y="204597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56565" y="283806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556566" y="3630148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6749174" y="2284512"/>
            <a:ext cx="1807098" cy="93871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Sicilia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l’esperienza con la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criminalità (indiretta o diretta) risulta sensibilmente superiore alla media nazionale.</a:t>
            </a:r>
            <a:endParaRPr lang="it-IT" sz="11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67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 txBox="1">
            <a:spLocks/>
          </p:cNvSpPr>
          <p:nvPr/>
        </p:nvSpPr>
        <p:spPr bwMode="auto">
          <a:xfrm>
            <a:off x="683568" y="5051254"/>
            <a:ext cx="572452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650" dirty="0">
              <a:solidFill>
                <a:srgbClr val="E95E0F"/>
              </a:solidFill>
              <a:latin typeface="Century Gothic" panose="020B0502020202020204" pitchFamily="34" charset="0"/>
            </a:endParaRPr>
          </a:p>
        </p:txBody>
      </p:sp>
      <p:sp>
        <p:nvSpPr>
          <p:cNvPr id="51204" name="Rettangolo 8"/>
          <p:cNvSpPr>
            <a:spLocks noChangeArrowheads="1"/>
          </p:cNvSpPr>
          <p:nvPr/>
        </p:nvSpPr>
        <p:spPr bwMode="auto">
          <a:xfrm>
            <a:off x="179512" y="516852"/>
            <a:ext cx="675441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 genere di misure di prevenzione e di tutela ha adottato nei confronti dei reati sopra citati (furti, rapine, estorsioni, usura, contraffazione e abusivismo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/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solidFill>
                  <a:srgbClr val="4A42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solidFill>
                <a:srgbClr val="4A42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313440"/>
              </p:ext>
            </p:extLst>
          </p:nvPr>
        </p:nvGraphicFramePr>
        <p:xfrm>
          <a:off x="1403648" y="1856368"/>
          <a:ext cx="1835944" cy="296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9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25638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ALMENO UNA</a:t>
                      </a:r>
                      <a:r>
                        <a:rPr lang="it-IT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INIZIATIVA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telecamere/impianti allarme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assicurazione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denuncia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vigilanza privata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associazione di categoria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vetrina corazzata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richiesta informale protezione polizia  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638"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associazioni antiracket</a:t>
                      </a:r>
                    </a:p>
                  </a:txBody>
                  <a:tcPr marL="7620" marR="7620" marT="762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197346" y="988368"/>
            <a:ext cx="3094435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misure per la sicurezza della propria impresa vs racket e criminalità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756192" y="1708448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9" name="Rectangle 2"/>
          <p:cNvSpPr txBox="1">
            <a:spLocks/>
          </p:cNvSpPr>
          <p:nvPr/>
        </p:nvSpPr>
        <p:spPr bwMode="auto">
          <a:xfrm>
            <a:off x="273048" y="146353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Le azioni a protezione della propria impresa</a:t>
            </a:r>
          </a:p>
        </p:txBody>
      </p:sp>
      <p:graphicFrame>
        <p:nvGraphicFramePr>
          <p:cNvPr id="30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050279"/>
              </p:ext>
            </p:extLst>
          </p:nvPr>
        </p:nvGraphicFramePr>
        <p:xfrm>
          <a:off x="2133069" y="1856365"/>
          <a:ext cx="4192984" cy="2994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2653645" y="1462227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più risposte)</a:t>
            </a: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434"/>
              </p:ext>
            </p:extLst>
          </p:nvPr>
        </p:nvGraphicFramePr>
        <p:xfrm>
          <a:off x="5868144" y="1438172"/>
          <a:ext cx="972000" cy="341306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97378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16215247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5371305"/>
                  </a:ext>
                </a:extLst>
              </a:tr>
              <a:tr h="335076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05323267"/>
                  </a:ext>
                </a:extLst>
              </a:tr>
            </a:tbl>
          </a:graphicData>
        </a:graphic>
      </p:graphicFrame>
      <p:pic>
        <p:nvPicPr>
          <p:cNvPr id="13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70769" y="1830960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70769" y="217350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70769" y="2499226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6170769" y="3846172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7025641" y="2284512"/>
            <a:ext cx="1947314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i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1100" dirty="0" smtClean="0"/>
              <a:t>In Sicilia l’adozione di misure per la sicurezza delle imprese è superiore alla </a:t>
            </a:r>
            <a:r>
              <a:rPr lang="it-IT" sz="1100" dirty="0"/>
              <a:t>media </a:t>
            </a:r>
            <a:r>
              <a:rPr lang="it-IT" sz="1100" dirty="0" smtClean="0"/>
              <a:t>nazionale, con accentuazioni nell’impiego </a:t>
            </a:r>
            <a:r>
              <a:rPr lang="it-IT" sz="1100" dirty="0"/>
              <a:t>di </a:t>
            </a:r>
            <a:r>
              <a:rPr lang="it-IT" sz="1100" dirty="0" smtClean="0"/>
              <a:t>telecamere/impianti di allarme, assicurazioni e vetrine corazzate.</a:t>
            </a:r>
            <a:endParaRPr lang="it-IT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325100"/>
              </p:ext>
            </p:extLst>
          </p:nvPr>
        </p:nvGraphicFramePr>
        <p:xfrm>
          <a:off x="2412153" y="1953022"/>
          <a:ext cx="4192985" cy="2564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42103"/>
              </p:ext>
            </p:extLst>
          </p:nvPr>
        </p:nvGraphicFramePr>
        <p:xfrm>
          <a:off x="748998" y="1976044"/>
          <a:ext cx="2412455" cy="2900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2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certezza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della pena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maggior protezione sul territorio da parte delle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</a:t>
                      </a:r>
                      <a:r>
                        <a:rPr lang="it-IT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collaborazione con le forze dell'ordine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interventi di enti locali per poliziotti di quartiere/polizia locale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maggiori interventi delle associazioni di categoria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associazionismo antiracket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394">
                <a:tc>
                  <a:txBody>
                    <a:bodyPr/>
                    <a:lstStyle/>
                    <a:p>
                      <a:pPr algn="r" fontAlgn="b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/>
                      </a:endParaRPr>
                    </a:p>
                  </a:txBody>
                  <a:tcPr marL="7143" marR="7143" marT="714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4" name="Rettangolo 23"/>
          <p:cNvSpPr/>
          <p:nvPr/>
        </p:nvSpPr>
        <p:spPr bwMode="gray">
          <a:xfrm>
            <a:off x="2243480" y="1113805"/>
            <a:ext cx="2795588" cy="378619"/>
          </a:xfrm>
          <a:prstGeom prst="rect">
            <a:avLst/>
          </a:prstGeom>
          <a:solidFill>
            <a:schemeClr val="bg1"/>
          </a:solidFill>
          <a:ln w="9525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it-IT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iniziative ritenute più efficaci per la sicurezza della propria impresa</a:t>
            </a:r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3648269" y="1762889"/>
            <a:ext cx="269081" cy="1615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050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21" name="Rettangolo 1"/>
          <p:cNvSpPr>
            <a:spLocks noChangeArrowheads="1"/>
          </p:cNvSpPr>
          <p:nvPr/>
        </p:nvSpPr>
        <p:spPr bwMode="auto">
          <a:xfrm>
            <a:off x="179512" y="556320"/>
            <a:ext cx="6374606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 panose="02010605030100020000" pitchFamily="2" charset="0"/>
              </a:defRPr>
            </a:lvl9pPr>
          </a:lstStyle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Quali iniziative, tra quelle indicate, ritiene più utili per la sicurezza della sua impresa?</a:t>
            </a:r>
          </a:p>
          <a:p>
            <a:pPr eaLnBrk="1" hangingPunct="1"/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it-IT" alt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base = totale campione, </a:t>
            </a:r>
            <a:r>
              <a:rPr lang="it-IT" sz="750" i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n=</a:t>
            </a:r>
            <a:r>
              <a:rPr lang="it-IT" sz="750" i="1" dirty="0">
                <a:latin typeface="Arial" panose="020B0604020202020204" pitchFamily="34" charset="0"/>
                <a:cs typeface="Arial" panose="020B0604020202020204" pitchFamily="34" charset="0"/>
              </a:rPr>
              <a:t> 4.628</a:t>
            </a:r>
            <a:r>
              <a:rPr lang="it-IT" altLang="it-IT" sz="750" i="1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7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ectangle 2"/>
          <p:cNvSpPr txBox="1">
            <a:spLocks/>
          </p:cNvSpPr>
          <p:nvPr/>
        </p:nvSpPr>
        <p:spPr bwMode="auto">
          <a:xfrm>
            <a:off x="251520" y="174047"/>
            <a:ext cx="7488510" cy="337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ts val="600"/>
              </a:spcBef>
              <a:buFont typeface="Arial" panose="020B0604020202020204" pitchFamily="34" charset="0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88" indent="-1588">
              <a:spcBef>
                <a:spcPts val="600"/>
              </a:spcBef>
              <a:buFont typeface="Arial" panose="020B0604020202020204" pitchFamily="34" charset="0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80975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60363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539750" indent="-177800">
              <a:spcBef>
                <a:spcPts val="3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9969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4541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9113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368550" indent="-177800" fontAlgn="base">
              <a:spcBef>
                <a:spcPts val="3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600" dirty="0" smtClean="0">
                <a:cs typeface="Arial" panose="020B0604020202020204" pitchFamily="34" charset="0"/>
              </a:rPr>
              <a:t>La sicurezza della propria attività: le iniziative più efficaci</a:t>
            </a: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49198" y="1534235"/>
            <a:ext cx="255587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Insight screen"/>
              </a:defRPr>
            </a:lvl1pPr>
            <a:lvl2pPr marL="742950" indent="-285750">
              <a:defRPr>
                <a:solidFill>
                  <a:schemeClr val="tx1"/>
                </a:solidFill>
                <a:latin typeface="Insight screen"/>
              </a:defRPr>
            </a:lvl2pPr>
            <a:lvl3pPr marL="1143000" indent="-228600">
              <a:defRPr>
                <a:solidFill>
                  <a:schemeClr val="tx1"/>
                </a:solidFill>
                <a:latin typeface="Insight screen"/>
              </a:defRPr>
            </a:lvl3pPr>
            <a:lvl4pPr marL="1600200" indent="-228600">
              <a:defRPr>
                <a:solidFill>
                  <a:schemeClr val="tx1"/>
                </a:solidFill>
                <a:latin typeface="Insight screen"/>
              </a:defRPr>
            </a:lvl4pPr>
            <a:lvl5pPr marL="2057400" indent="-228600">
              <a:defRPr>
                <a:solidFill>
                  <a:schemeClr val="tx1"/>
                </a:solidFill>
                <a:latin typeface="Insight screen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Insight screen"/>
              </a:defRPr>
            </a:lvl9pPr>
          </a:lstStyle>
          <a:p>
            <a:pPr algn="ctr" eaLnBrk="1" hangingPunct="1"/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(possibili </a:t>
            </a:r>
            <a:r>
              <a:rPr lang="it-IT" altLang="it-IT" sz="1000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it-IT" altLang="it-IT" sz="1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risposte)</a:t>
            </a:r>
          </a:p>
        </p:txBody>
      </p:sp>
      <p:graphicFrame>
        <p:nvGraphicFramePr>
          <p:cNvPr id="13" name="Tabel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113042"/>
              </p:ext>
            </p:extLst>
          </p:nvPr>
        </p:nvGraphicFramePr>
        <p:xfrm>
          <a:off x="5580112" y="1593336"/>
          <a:ext cx="972000" cy="292342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xmlns="" val="2507425657"/>
                    </a:ext>
                  </a:extLst>
                </a:gridCol>
              </a:tblGrid>
              <a:tr h="393734"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Sicilia</a:t>
                      </a:r>
                      <a:endParaRPr lang="it-IT" sz="800" b="0" i="1" u="none" strike="noStrike" kern="1200" dirty="0" smtClean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5E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5340880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07066159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21692141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30172192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249623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4886336"/>
                  </a:ext>
                </a:extLst>
              </a:tr>
              <a:tr h="421615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7620" marR="7620" marT="7620" marB="0" anchor="ctr">
                    <a:lnL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390655670"/>
                  </a:ext>
                </a:extLst>
              </a:tr>
            </a:tbl>
          </a:graphicData>
        </a:graphic>
      </p:graphicFrame>
      <p:pic>
        <p:nvPicPr>
          <p:cNvPr id="12" name="Picture 7" descr="http://www.vikingop.it/speciallinks/it/vkg/images/landing_voucher/landing_voucher_cerchio-matita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32181">
            <a:off x="5878497" y="2021583"/>
            <a:ext cx="377429" cy="34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6898850" y="1996480"/>
            <a:ext cx="1921622" cy="14465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extLst/>
        </p:spPr>
        <p:txBody>
          <a:bodyPr wrap="square">
            <a:spAutoFit/>
          </a:bodyPr>
          <a:lstStyle>
            <a:defPPr>
              <a:defRPr lang="it-IT"/>
            </a:defPPr>
            <a:lvl1pPr algn="ctr">
              <a:defRPr sz="160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Sicilia l’opinione </a:t>
            </a:r>
            <a:r>
              <a:rPr lang="it-IT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sulle iniziative ritenute più efficaci per la sicurezza è </a:t>
            </a:r>
            <a:r>
              <a:rPr lang="it-IT" sz="11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abbastanza in linea con la media nazionale, con certezza della pena leggermente sopra la media.</a:t>
            </a:r>
            <a:endParaRPr lang="it-IT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.125;0.125;0.25;14.25;14.375;28.375;28.5;42.5;"/>
  <p:tag name="VCT-BULLETVISIBILITY" val="L  ***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Template for Office 2003 4-3.pot"/>
  <p:tag name="VCTMASTER" val="GfK Master for PPT 2010 4-3"/>
  <p:tag name="VCTORDER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9.10.2011 11:04:46"/>
  <p:tag name="VCT-TEMPLATE" val="GfK Master for PPT 2010 4-3.potx"/>
  <p:tag name="VCTMASTER" val="GfK Master for PPT 2010 4-3"/>
  <p:tag name="VCTLAYOUT" val="title"/>
  <p:tag name="VCT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3"/>
  <p:tag name="VCT-BODYINDENTATION" val="0;0;0;0;0;0;0;0;0;0;"/>
  <p:tag name="VCT-BULLETVISIBILITY" val="L 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Backup"/>
  <p:tag name="DATE" val="13.02.2012 18:13:29"/>
  <p:tag name="PLACEHFMT" val="4"/>
  <p:tag name="VCT-BODYINDENTATION" val="0;0;0.125;0.125;0.25;0.25;0.375;0.375;0.5;0.5;"/>
  <p:tag name="VCT-BULLETVISIBILITY" val="L "/>
</p:tagLst>
</file>

<file path=ppt/theme/theme1.xml><?xml version="1.0" encoding="utf-8"?>
<a:theme xmlns:a="http://schemas.openxmlformats.org/drawingml/2006/main" name="Nuovo Format - Presentazione - 4_3 (italiano)">
  <a:themeElements>
    <a:clrScheme name="GfK Master for PPT 2010 4-3 1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FFFFFF"/>
      </a:accent3>
      <a:accent4>
        <a:srgbClr val="000000"/>
      </a:accent4>
      <a:accent5>
        <a:srgbClr val="AAB0C3"/>
      </a:accent5>
      <a:accent6>
        <a:srgbClr val="007AB5"/>
      </a:accent6>
      <a:hlink>
        <a:srgbClr val="E95E0F"/>
      </a:hlink>
      <a:folHlink>
        <a:srgbClr val="004186"/>
      </a:folHlink>
    </a:clrScheme>
    <a:fontScheme name="GfK">
      <a:majorFont>
        <a:latin typeface="Insight screen"/>
        <a:ea typeface=""/>
        <a:cs typeface=""/>
      </a:majorFont>
      <a:minorFont>
        <a:latin typeface="Insight scree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GfK Master for PPT 2010 4-3 1">
        <a:dk1>
          <a:srgbClr val="000000"/>
        </a:dk1>
        <a:lt1>
          <a:srgbClr val="FFFFFF"/>
        </a:lt1>
        <a:dk2>
          <a:srgbClr val="E95E0F"/>
        </a:dk2>
        <a:lt2>
          <a:srgbClr val="928580"/>
        </a:lt2>
        <a:accent1>
          <a:srgbClr val="004186"/>
        </a:accent1>
        <a:accent2>
          <a:srgbClr val="0087C8"/>
        </a:accent2>
        <a:accent3>
          <a:srgbClr val="FFFFFF"/>
        </a:accent3>
        <a:accent4>
          <a:srgbClr val="000000"/>
        </a:accent4>
        <a:accent5>
          <a:srgbClr val="AAB0C3"/>
        </a:accent5>
        <a:accent6>
          <a:srgbClr val="007AB5"/>
        </a:accent6>
        <a:hlink>
          <a:srgbClr val="E95E0F"/>
        </a:hlink>
        <a:folHlink>
          <a:srgbClr val="0041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11905</TotalTime>
  <Words>1509</Words>
  <Application>Microsoft Office PowerPoint</Application>
  <PresentationFormat>Personalizzato</PresentationFormat>
  <Paragraphs>296</Paragraphs>
  <Slides>14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Nuovo Format - Presentazione - 4_3 (italiano)</vt:lpstr>
      <vt:lpstr>Indagine Confcommercio – GfK Italia sui fenomeni criminali  Sicilia  Roma, 21 novembre 2018 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Lozza, Edoardo (GfK Eurisko Italy)</dc:creator>
  <cp:lastModifiedBy>Castellucci</cp:lastModifiedBy>
  <cp:revision>1919</cp:revision>
  <cp:lastPrinted>2018-11-08T14:01:45Z</cp:lastPrinted>
  <dcterms:created xsi:type="dcterms:W3CDTF">2014-08-26T08:22:23Z</dcterms:created>
  <dcterms:modified xsi:type="dcterms:W3CDTF">2018-11-16T09:16:32Z</dcterms:modified>
</cp:coreProperties>
</file>