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63" r:id="rId2"/>
    <p:sldId id="566" r:id="rId3"/>
    <p:sldId id="564" r:id="rId4"/>
    <p:sldId id="565" r:id="rId5"/>
    <p:sldId id="311" r:id="rId6"/>
    <p:sldId id="338" r:id="rId7"/>
    <p:sldId id="479" r:id="rId8"/>
    <p:sldId id="414" r:id="rId9"/>
    <p:sldId id="415" r:id="rId10"/>
    <p:sldId id="423" r:id="rId11"/>
    <p:sldId id="459" r:id="rId12"/>
    <p:sldId id="427" r:id="rId13"/>
    <p:sldId id="475" r:id="rId14"/>
    <p:sldId id="560" r:id="rId15"/>
  </p:sldIdLst>
  <p:sldSz cx="9144000" cy="5145088"/>
  <p:notesSz cx="6742113" cy="98726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5" userDrawn="1">
          <p15:clr>
            <a:srgbClr val="A4A3A4"/>
          </p15:clr>
        </p15:guide>
        <p15:guide id="2" orient="horz" pos="169" userDrawn="1">
          <p15:clr>
            <a:srgbClr val="A4A3A4"/>
          </p15:clr>
        </p15:guide>
        <p15:guide id="5" pos="113" userDrawn="1">
          <p15:clr>
            <a:srgbClr val="A4A3A4"/>
          </p15:clr>
        </p15:guide>
        <p15:guide id="6" pos="5602" userDrawn="1">
          <p15:clr>
            <a:srgbClr val="A4A3A4"/>
          </p15:clr>
        </p15:guide>
        <p15:guide id="7" orient="horz" pos="3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76715"/>
    <a:srgbClr val="E95E0F"/>
    <a:srgbClr val="FFFFFF"/>
    <a:srgbClr val="BFBFBF"/>
    <a:srgbClr val="F2F2F2"/>
    <a:srgbClr val="F9F9F9"/>
    <a:srgbClr val="FFB184"/>
    <a:srgbClr val="E2E2E2"/>
    <a:srgbClr val="F6A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109" autoAdjust="0"/>
  </p:normalViewPr>
  <p:slideViewPr>
    <p:cSldViewPr showGuides="1">
      <p:cViewPr>
        <p:scale>
          <a:sx n="166" d="100"/>
          <a:sy n="166" d="100"/>
        </p:scale>
        <p:origin x="-348" y="-42"/>
      </p:cViewPr>
      <p:guideLst>
        <p:guide orient="horz" pos="305"/>
        <p:guide orient="horz" pos="169"/>
        <p:guide orient="horz" pos="350"/>
        <p:guide pos="113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59101968134336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15C-4686-8AC5-419A21B300C6}"/>
              </c:ext>
            </c:extLst>
          </c:dPt>
          <c:dLbls>
            <c:dLbl>
              <c:idx val="0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8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22">
                <a:noFill/>
              </a:ln>
            </c:spPr>
            <c:txPr>
              <a:bodyPr/>
              <a:lstStyle/>
              <a:p>
                <a:pPr>
                  <a:defRPr sz="899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PEGGIORATI</c:v>
                </c:pt>
                <c:pt idx="1">
                  <c:v>rimasti uguali</c:v>
                </c:pt>
                <c:pt idx="2">
                  <c:v>migliorati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25.7</c:v>
                </c:pt>
                <c:pt idx="1">
                  <c:v>67.099999999999994</c:v>
                </c:pt>
                <c:pt idx="2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5C-4686-8AC5-419A21B30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3063552"/>
        <c:axId val="43077632"/>
      </c:barChart>
      <c:catAx>
        <c:axId val="430635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3077632"/>
        <c:crosses val="autoZero"/>
        <c:auto val="1"/>
        <c:lblAlgn val="ctr"/>
        <c:lblOffset val="100"/>
        <c:noMultiLvlLbl val="0"/>
      </c:catAx>
      <c:valAx>
        <c:axId val="4307763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3063552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B65-4B03-A2AF-6A9ED4DE50F9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65-4B03-A2AF-6A9ED4DE50F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B65-4B03-A2AF-6A9ED4DE50F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B65-4B03-A2AF-6A9ED4DE50F9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B65-4B03-A2AF-6A9ED4DE50F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B65-4B03-A2AF-6A9ED4DE50F9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DB65-4B03-A2AF-6A9ED4DE50F9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7"/>
                <c:pt idx="0">
                  <c:v> Eccessivo prelievo fiscale</c:v>
                </c:pt>
                <c:pt idx="1">
                  <c:v> Burocrazia</c:v>
                </c:pt>
                <c:pt idx="2">
                  <c:v> Criminalità</c:v>
                </c:pt>
                <c:pt idx="3">
                  <c:v> Mancanza di lavoro</c:v>
                </c:pt>
                <c:pt idx="4">
                  <c:v> Evasione fiscale</c:v>
                </c:pt>
                <c:pt idx="5">
                  <c:v> Immigrazione</c:v>
                </c:pt>
                <c:pt idx="6">
                  <c:v> Povertà</c:v>
                </c:pt>
              </c:strCache>
            </c:strRef>
          </c:cat>
          <c:val>
            <c:numRef>
              <c:f>Foglio1!$B$2:$B$8</c:f>
              <c:numCache>
                <c:formatCode>0</c:formatCode>
                <c:ptCount val="7"/>
                <c:pt idx="0">
                  <c:v>66</c:v>
                </c:pt>
                <c:pt idx="1">
                  <c:v>57.3</c:v>
                </c:pt>
                <c:pt idx="2">
                  <c:v>48</c:v>
                </c:pt>
                <c:pt idx="3">
                  <c:v>45.8</c:v>
                </c:pt>
                <c:pt idx="4">
                  <c:v>32.700000000000003</c:v>
                </c:pt>
                <c:pt idx="5">
                  <c:v>28.7</c:v>
                </c:pt>
                <c:pt idx="6">
                  <c:v>21.5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B65-4B03-A2AF-6A9ED4DE5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2744320"/>
        <c:axId val="92750208"/>
      </c:barChart>
      <c:catAx>
        <c:axId val="9274432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2750208"/>
        <c:crosses val="autoZero"/>
        <c:auto val="1"/>
        <c:lblAlgn val="ctr"/>
        <c:lblOffset val="100"/>
        <c:noMultiLvlLbl val="0"/>
      </c:catAx>
      <c:valAx>
        <c:axId val="9275020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92744320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5D0-4A25-8A6A-2A9C2456A826}"/>
              </c:ext>
            </c:extLst>
          </c:dPt>
          <c:dLbls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abusivismo</c:v>
                </c:pt>
                <c:pt idx="1">
                  <c:v>furti</c:v>
                </c:pt>
                <c:pt idx="2">
                  <c:v>contraffazione</c:v>
                </c:pt>
                <c:pt idx="3">
                  <c:v>rapine</c:v>
                </c:pt>
                <c:pt idx="4">
                  <c:v>usura</c:v>
                </c:pt>
                <c:pt idx="5">
                  <c:v>estorsione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45</c:v>
                </c:pt>
                <c:pt idx="1">
                  <c:v>38</c:v>
                </c:pt>
                <c:pt idx="2">
                  <c:v>33</c:v>
                </c:pt>
                <c:pt idx="3">
                  <c:v>27</c:v>
                </c:pt>
                <c:pt idx="4">
                  <c:v>17</c:v>
                </c:pt>
                <c:pt idx="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D0-4A25-8A6A-2A9C2456A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0740352"/>
        <c:axId val="40741888"/>
      </c:barChart>
      <c:catAx>
        <c:axId val="407403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0741888"/>
        <c:crosses val="autoZero"/>
        <c:auto val="1"/>
        <c:lblAlgn val="ctr"/>
        <c:lblOffset val="100"/>
        <c:noMultiLvlLbl val="0"/>
      </c:catAx>
      <c:valAx>
        <c:axId val="4074188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0740352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3A8-4CE1-A480-1687207D252A}"/>
              </c:ext>
            </c:extLst>
          </c:dPt>
          <c:dLbls>
            <c:spPr>
              <a:noFill/>
              <a:ln w="2565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HA AVUTO ESPERIENZA (indiretta e/o diretta)</c:v>
                </c:pt>
                <c:pt idx="1">
                  <c:v>indiretta</c:v>
                </c:pt>
                <c:pt idx="2">
                  <c:v>diretta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23</c:v>
                </c:pt>
                <c:pt idx="1">
                  <c:v>21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A8-4CE1-A480-1687207D2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0910848"/>
        <c:axId val="40912384"/>
      </c:barChart>
      <c:catAx>
        <c:axId val="4091084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0912384"/>
        <c:crosses val="autoZero"/>
        <c:auto val="1"/>
        <c:lblAlgn val="ctr"/>
        <c:lblOffset val="100"/>
        <c:noMultiLvlLbl val="0"/>
      </c:catAx>
      <c:valAx>
        <c:axId val="4091238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0910848"/>
        <c:crosses val="autoZero"/>
        <c:crossBetween val="between"/>
        <c:majorUnit val="10"/>
        <c:minorUnit val="5"/>
      </c:valAx>
      <c:spPr>
        <a:noFill/>
        <a:ln w="25650">
          <a:noFill/>
        </a:ln>
      </c:spPr>
    </c:plotArea>
    <c:plotVisOnly val="1"/>
    <c:dispBlanksAs val="gap"/>
    <c:showDLblsOverMax val="0"/>
  </c:chart>
  <c:txPr>
    <a:bodyPr/>
    <a:lstStyle/>
    <a:p>
      <a:pPr>
        <a:defRPr sz="1818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3BE-4042-AB22-3E13BE698A94}"/>
              </c:ext>
            </c:extLst>
          </c:dPt>
          <c:dLbls>
            <c:dLbl>
              <c:idx val="0"/>
              <c:spPr>
                <a:noFill/>
                <a:ln w="19013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9"/>
                <c:pt idx="0">
                  <c:v>ALMENO UNA INIZIATIVA</c:v>
                </c:pt>
                <c:pt idx="1">
                  <c:v>  Telecamere/impianti di allarme                 </c:v>
                </c:pt>
                <c:pt idx="2">
                  <c:v>  Assicurazione                                  </c:v>
                </c:pt>
                <c:pt idx="3">
                  <c:v>  Denuncia (se ha subito un reato)               </c:v>
                </c:pt>
                <c:pt idx="4">
                  <c:v>  Vigilanza privata                              </c:v>
                </c:pt>
                <c:pt idx="5">
                  <c:v>  Associazione di categoria                      </c:v>
                </c:pt>
                <c:pt idx="6">
                  <c:v>  Vetrina corazzata                              </c:v>
                </c:pt>
                <c:pt idx="7">
                  <c:v>  Richiesta informale protezione polizia         </c:v>
                </c:pt>
                <c:pt idx="8">
                  <c:v>  Associazioni antiracket/antiusura              </c:v>
                </c:pt>
              </c:strCache>
            </c:strRef>
          </c:cat>
          <c:val>
            <c:numRef>
              <c:f>Foglio1!$B$2:$B$10</c:f>
              <c:numCache>
                <c:formatCode>0</c:formatCode>
                <c:ptCount val="9"/>
                <c:pt idx="0">
                  <c:v>82.1</c:v>
                </c:pt>
                <c:pt idx="1">
                  <c:v>52.7</c:v>
                </c:pt>
                <c:pt idx="2">
                  <c:v>39.9</c:v>
                </c:pt>
                <c:pt idx="3">
                  <c:v>32.200000000000003</c:v>
                </c:pt>
                <c:pt idx="4">
                  <c:v>27.2</c:v>
                </c:pt>
                <c:pt idx="5">
                  <c:v>12.5</c:v>
                </c:pt>
                <c:pt idx="6">
                  <c:v>12.2</c:v>
                </c:pt>
                <c:pt idx="7">
                  <c:v>10.3</c:v>
                </c:pt>
                <c:pt idx="8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BE-4042-AB22-3E13BE698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297792"/>
        <c:axId val="43303680"/>
      </c:barChart>
      <c:catAx>
        <c:axId val="4329779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3303680"/>
        <c:crosses val="autoZero"/>
        <c:auto val="1"/>
        <c:lblAlgn val="ctr"/>
        <c:lblOffset val="100"/>
        <c:noMultiLvlLbl val="0"/>
      </c:catAx>
      <c:valAx>
        <c:axId val="4330368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3297792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036-4198-A2D1-3A3B8280D0D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036-4198-A2D1-3A3B8280D0D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036-4198-A2D1-3A3B8280D0D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036-4198-A2D1-3A3B8280D0D6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C036-4198-A2D1-3A3B8280D0D6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036-4198-A2D1-3A3B8280D0D6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C036-4198-A2D1-3A3B8280D0D6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  Certezza della pena</c:v>
                </c:pt>
                <c:pt idx="1">
                  <c:v>  Maggiore protezione sul territorio da parte delle forze dell'ordine</c:v>
                </c:pt>
                <c:pt idx="2">
                  <c:v>  Maggiore collaborazione con le forze dell'ordine</c:v>
                </c:pt>
                <c:pt idx="3">
                  <c:v>  Interventi di Enti Locali per poliziotti di quartiere/polizia locale</c:v>
                </c:pt>
                <c:pt idx="4">
                  <c:v>  Maggiori interventi delle Associazioni di categoria</c:v>
                </c:pt>
                <c:pt idx="5">
                  <c:v>  Associazionismo antiracket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75.400000000000006</c:v>
                </c:pt>
                <c:pt idx="1">
                  <c:v>58.4</c:v>
                </c:pt>
                <c:pt idx="2">
                  <c:v>20.5</c:v>
                </c:pt>
                <c:pt idx="3">
                  <c:v>14.1</c:v>
                </c:pt>
                <c:pt idx="4">
                  <c:v>5.7</c:v>
                </c:pt>
                <c:pt idx="5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036-4198-A2D1-3A3B8280D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3552768"/>
        <c:axId val="43554304"/>
      </c:barChart>
      <c:catAx>
        <c:axId val="4355276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3554304"/>
        <c:crosses val="autoZero"/>
        <c:auto val="1"/>
        <c:lblAlgn val="ctr"/>
        <c:lblOffset val="100"/>
        <c:noMultiLvlLbl val="0"/>
      </c:catAx>
      <c:valAx>
        <c:axId val="4355430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3552768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214-4512-BF6D-C3258C283173}"/>
              </c:ext>
            </c:extLst>
          </c:dPt>
          <c:dLbls>
            <c:dLbl>
              <c:idx val="0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6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496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03">
                <a:noFill/>
              </a:ln>
            </c:spPr>
            <c:txPr>
              <a:bodyPr/>
              <a:lstStyle/>
              <a:p>
                <a:pPr>
                  <a:defRPr sz="898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NO, PER NIENTE</c:v>
                </c:pt>
                <c:pt idx="1">
                  <c:v>NO, POCO</c:v>
                </c:pt>
                <c:pt idx="2">
                  <c:v>Si, abbastanza </c:v>
                </c:pt>
                <c:pt idx="3">
                  <c:v>Si, molto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36.9</c:v>
                </c:pt>
                <c:pt idx="1">
                  <c:v>52.3</c:v>
                </c:pt>
                <c:pt idx="2">
                  <c:v>9.4</c:v>
                </c:pt>
                <c:pt idx="3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214-4512-BF6D-C3258C283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87502208"/>
        <c:axId val="87438464"/>
      </c:barChart>
      <c:catAx>
        <c:axId val="8750220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7438464"/>
        <c:crosses val="autoZero"/>
        <c:auto val="1"/>
        <c:lblAlgn val="ctr"/>
        <c:lblOffset val="100"/>
        <c:noMultiLvlLbl val="0"/>
      </c:catAx>
      <c:valAx>
        <c:axId val="874384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87502208"/>
        <c:crosses val="autoZero"/>
        <c:crossBetween val="between"/>
        <c:majorUnit val="10"/>
        <c:minorUnit val="5"/>
      </c:valAx>
      <c:spPr>
        <a:noFill/>
        <a:ln w="1900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C0F-48F8-8CF9-E0A560CE914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Foglio1!$A$2:$A$5</c:f>
              <c:strCache>
                <c:ptCount val="4"/>
                <c:pt idx="0">
                  <c:v>Si, molto</c:v>
                </c:pt>
                <c:pt idx="1">
                  <c:v>Si, abbastanza</c:v>
                </c:pt>
                <c:pt idx="2">
                  <c:v>No, poco</c:v>
                </c:pt>
                <c:pt idx="3">
                  <c:v>No, per niente 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64.400000000000006</c:v>
                </c:pt>
                <c:pt idx="1">
                  <c:v>27.8</c:v>
                </c:pt>
                <c:pt idx="2">
                  <c:v>5.6</c:v>
                </c:pt>
                <c:pt idx="3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0F-48F8-8CF9-E0A560CE9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90080000"/>
        <c:axId val="90081536"/>
      </c:barChart>
      <c:catAx>
        <c:axId val="9008000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0081536"/>
        <c:crosses val="autoZero"/>
        <c:auto val="1"/>
        <c:lblAlgn val="ctr"/>
        <c:lblOffset val="100"/>
        <c:noMultiLvlLbl val="0"/>
      </c:catAx>
      <c:valAx>
        <c:axId val="9008153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90080000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3DC-4A19-B363-631DB27F88C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Foglio1!$A$2:$A$6</c:f>
              <c:strCache>
                <c:ptCount val="5"/>
                <c:pt idx="0">
                  <c:v>Certamente no</c:v>
                </c:pt>
                <c:pt idx="1">
                  <c:v>Probabilmente no</c:v>
                </c:pt>
                <c:pt idx="2">
                  <c:v>Non so, forse</c:v>
                </c:pt>
                <c:pt idx="3">
                  <c:v>Probabilmente si</c:v>
                </c:pt>
                <c:pt idx="4">
                  <c:v>Certamente si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32.200000000000003</c:v>
                </c:pt>
                <c:pt idx="1">
                  <c:v>48.1</c:v>
                </c:pt>
                <c:pt idx="2">
                  <c:v>13.7</c:v>
                </c:pt>
                <c:pt idx="3">
                  <c:v>4.9000000000000004</c:v>
                </c:pt>
                <c:pt idx="4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3DC-4A19-B363-631DB27F8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4741760"/>
        <c:axId val="44743296"/>
      </c:barChart>
      <c:catAx>
        <c:axId val="4474176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4743296"/>
        <c:crosses val="autoZero"/>
        <c:auto val="1"/>
        <c:lblAlgn val="ctr"/>
        <c:lblOffset val="100"/>
        <c:noMultiLvlLbl val="0"/>
      </c:catAx>
      <c:valAx>
        <c:axId val="4474329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4741760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60014141705876"/>
          <c:y val="1.2948727071665946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</c:v>
                </c:pt>
                <c:pt idx="1">
                  <c:v>… più volte</c:v>
                </c:pt>
                <c:pt idx="2">
                  <c:v>… una sola volta</c:v>
                </c:pt>
                <c:pt idx="3">
                  <c:v>SI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61</c:v>
                </c:pt>
                <c:pt idx="1">
                  <c:v>23</c:v>
                </c:pt>
                <c:pt idx="2">
                  <c:v>16</c:v>
                </c:pt>
                <c:pt idx="3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90682496"/>
        <c:axId val="90684032"/>
      </c:barChart>
      <c:catAx>
        <c:axId val="90682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684032"/>
        <c:crosses val="autoZero"/>
        <c:auto val="1"/>
        <c:lblAlgn val="ctr"/>
        <c:lblOffset val="100"/>
        <c:noMultiLvlLbl val="0"/>
      </c:catAx>
      <c:valAx>
        <c:axId val="9068403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90682496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FF9B2C-08ED-4E58-98DD-212B163ADE07}" type="datetimeFigureOut">
              <a:rPr lang="it-IT"/>
              <a:pPr>
                <a:defRPr/>
              </a:pPr>
              <a:t>16/11/2018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8223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905188-56F0-4750-85C5-EEC11E7115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845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FC4449-AB18-44DE-B509-2C1DAF63C3A5}" type="datetimeFigureOut">
              <a:rPr lang="it-IT"/>
              <a:pPr>
                <a:defRPr/>
              </a:pPr>
              <a:t>16/11/2018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899" y="4689242"/>
            <a:ext cx="5394320" cy="4442935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8223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510C5C-5940-4FD4-9E3B-E8426C67E57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256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85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B30A59-987F-494D-8869-7B25B5B9CA74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2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495D3B-151E-4316-B37B-8CA9D9E28A67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74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13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5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" y="739775"/>
            <a:ext cx="6580188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8D6549-E21B-4540-98FE-A647547F609E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798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AD7327-2D7E-4848-A5C7-3FD875202B4B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40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E317D0-A2C9-4888-8867-85C668357F18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45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74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E24926-4701-42B8-94D0-5AE9931CC0B8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37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">
              <a:spcBef>
                <a:spcPct val="0"/>
              </a:spcBef>
            </a:pPr>
            <a:r>
              <a:rPr lang="it-IT" altLang="it-IT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it-IT" altLang="it-IT" dirty="0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D445A0-8F06-4169-B865-532532B060BD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5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8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VCT_Backup_ID_27806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1654290"/>
            <a:ext cx="8496300" cy="118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sz="285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" name="VCT_Backup_ID_27807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2896495"/>
            <a:ext cx="8496300" cy="10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5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subtitle style</a:t>
            </a:r>
          </a:p>
        </p:txBody>
      </p:sp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1654290"/>
            <a:ext cx="8496300" cy="1188611"/>
          </a:xfrm>
        </p:spPr>
        <p:txBody>
          <a:bodyPr/>
          <a:lstStyle>
            <a:lvl1pPr>
              <a:defRPr sz="285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2896495"/>
            <a:ext cx="8496300" cy="1080231"/>
          </a:xfrm>
        </p:spPr>
        <p:txBody>
          <a:bodyPr/>
          <a:lstStyle>
            <a:lvl1pPr>
              <a:spcBef>
                <a:spcPct val="20000"/>
              </a:spcBef>
              <a:defRPr sz="15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3479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9" y="789796"/>
            <a:ext cx="8496944" cy="1174903"/>
          </a:xfrm>
        </p:spPr>
        <p:txBody>
          <a:bodyPr>
            <a:sp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386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9" y="789796"/>
            <a:ext cx="8496944" cy="3997678"/>
          </a:xfrm>
        </p:spPr>
        <p:txBody>
          <a:bodyPr/>
          <a:lstStyle>
            <a:lvl2pPr marL="1191" indent="-1191">
              <a:spcAft>
                <a:spcPts val="0"/>
              </a:spcAft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4901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44009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90" y="3274840"/>
            <a:ext cx="2736303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2302425"/>
            <a:ext cx="2736304" cy="648279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8" y="3598975"/>
            <a:ext cx="2736226" cy="16131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6084168" y="3274841"/>
            <a:ext cx="2736304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16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168" y="2302431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16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168" y="359897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6489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6"/>
          </p:nvPr>
        </p:nvSpPr>
        <p:spPr bwMode="gray">
          <a:xfrm>
            <a:off x="323850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5" name="Picture Placeholder 4"/>
          <p:cNvSpPr>
            <a:spLocks noGrp="1"/>
          </p:cNvSpPr>
          <p:nvPr>
            <p:ph type="pic" sz="quarter" idx="27"/>
          </p:nvPr>
        </p:nvSpPr>
        <p:spPr bwMode="gray">
          <a:xfrm>
            <a:off x="4645025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1763610" y="2680591"/>
            <a:ext cx="2736953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1763688" y="2356453"/>
            <a:ext cx="273687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1763688" y="1708182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1763688" y="2842657"/>
            <a:ext cx="2736875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1763768" y="3004725"/>
            <a:ext cx="2736226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168" y="2680590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34"/>
          </p:nvPr>
        </p:nvSpPr>
        <p:spPr bwMode="gray">
          <a:xfrm>
            <a:off x="6084168" y="2356454"/>
            <a:ext cx="2736304" cy="1626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6084168" y="170814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6084168" y="284265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6084168" y="300472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38"/>
          </p:nvPr>
        </p:nvSpPr>
        <p:spPr bwMode="gray">
          <a:xfrm>
            <a:off x="323528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39"/>
          </p:nvPr>
        </p:nvSpPr>
        <p:spPr bwMode="gray">
          <a:xfrm>
            <a:off x="4644703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40"/>
          </p:nvPr>
        </p:nvSpPr>
        <p:spPr bwMode="gray">
          <a:xfrm>
            <a:off x="1763688" y="4301629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176368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1763688" y="3328821"/>
            <a:ext cx="2736304" cy="64831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1763688" y="4463306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1763688" y="4624983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168" y="4301636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46"/>
          </p:nvPr>
        </p:nvSpPr>
        <p:spPr bwMode="gray">
          <a:xfrm>
            <a:off x="608416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47"/>
          </p:nvPr>
        </p:nvSpPr>
        <p:spPr bwMode="gray">
          <a:xfrm>
            <a:off x="6084168" y="332882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48"/>
          </p:nvPr>
        </p:nvSpPr>
        <p:spPr bwMode="gray">
          <a:xfrm>
            <a:off x="6084168" y="4463313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49"/>
          </p:nvPr>
        </p:nvSpPr>
        <p:spPr bwMode="gray">
          <a:xfrm>
            <a:off x="6084168" y="4624990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2297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2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789629"/>
            <a:ext cx="8496300" cy="3998162"/>
          </a:xfrm>
        </p:spPr>
        <p:txBody>
          <a:bodyPr/>
          <a:lstStyle>
            <a:lvl2pPr marL="1191" indent="-1191"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07046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3406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67"/>
          <p:cNvSpPr>
            <a:spLocks noGrp="1"/>
          </p:cNvSpPr>
          <p:nvPr>
            <p:ph type="pic" sz="quarter" idx="12"/>
          </p:nvPr>
        </p:nvSpPr>
        <p:spPr bwMode="gray">
          <a:xfrm>
            <a:off x="323529" y="843223"/>
            <a:ext cx="8496944" cy="410632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latin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67544" y="1816226"/>
            <a:ext cx="8208912" cy="1026431"/>
          </a:xfrm>
          <a:prstGeom prst="rect">
            <a:avLst/>
          </a:prstGeom>
        </p:spPr>
        <p:txBody>
          <a:bodyPr/>
          <a:lstStyle>
            <a:lvl1pPr>
              <a:defRPr sz="3000" cap="all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67546" y="2896680"/>
            <a:ext cx="8208913" cy="113447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  <a:lvl2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2pPr>
            <a:lvl3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3pPr>
            <a:lvl4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4pPr>
            <a:lvl5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5pPr>
            <a:lvl6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6pPr>
            <a:lvl7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7pPr>
            <a:lvl8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8pPr>
            <a:lvl9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 smtClean="0"/>
          </a:p>
        </p:txBody>
      </p:sp>
      <p:sp>
        <p:nvSpPr>
          <p:cNvPr id="58" name="Text Placeholder 10"/>
          <p:cNvSpPr>
            <a:spLocks noGrp="1"/>
          </p:cNvSpPr>
          <p:nvPr>
            <p:ph type="body" sz="quarter" idx="10"/>
          </p:nvPr>
        </p:nvSpPr>
        <p:spPr bwMode="gray">
          <a:xfrm>
            <a:off x="467430" y="4679428"/>
            <a:ext cx="8209140" cy="162068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5677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1" y="195323"/>
            <a:ext cx="6335713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 bwMode="gray">
          <a:xfrm>
            <a:off x="323850" y="789629"/>
            <a:ext cx="8496300" cy="399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Testo</a:t>
            </a:r>
          </a:p>
          <a:p>
            <a:pPr lvl="1"/>
            <a:r>
              <a:rPr lang="it-IT" altLang="it-IT" smtClean="0"/>
              <a:t>Testo</a:t>
            </a:r>
          </a:p>
          <a:p>
            <a:pPr lvl="2"/>
            <a:r>
              <a:rPr lang="it-IT" altLang="it-IT" smtClean="0"/>
              <a:t>Testo</a:t>
            </a:r>
          </a:p>
          <a:p>
            <a:pPr lvl="3"/>
            <a:r>
              <a:rPr lang="it-IT" altLang="it-IT" smtClean="0"/>
              <a:t>Testo</a:t>
            </a:r>
          </a:p>
          <a:p>
            <a:pPr lvl="4"/>
            <a:r>
              <a:rPr lang="it-IT" altLang="it-IT" smtClean="0"/>
              <a:t>Testo</a:t>
            </a:r>
          </a:p>
        </p:txBody>
      </p:sp>
      <p:sp>
        <p:nvSpPr>
          <p:cNvPr id="4" name="VCT_Marker_ID_4" hidden="1"/>
          <p:cNvSpPr/>
          <p:nvPr>
            <p:custDataLst>
              <p:tags r:id="rId13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" name="Rectangle 86"/>
          <p:cNvSpPr>
            <a:spLocks noChangeArrowheads="1"/>
          </p:cNvSpPr>
          <p:nvPr userDrawn="1"/>
        </p:nvSpPr>
        <p:spPr bwMode="gray">
          <a:xfrm>
            <a:off x="7596189" y="4975967"/>
            <a:ext cx="1223962" cy="80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CAE516-1993-4EE1-BC38-A34C0B5A79A3}" type="slidenum">
              <a:rPr lang="en-US" altLang="it-IT" sz="600" smtClean="0">
                <a:solidFill>
                  <a:schemeClr val="bg2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altLang="it-IT" sz="600" dirty="0" smtClean="0">
              <a:solidFill>
                <a:schemeClr val="bg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191" indent="-1191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35731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270272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404813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/>
          </p:nvPr>
        </p:nvSpPr>
        <p:spPr>
          <a:xfrm>
            <a:off x="2844403" y="1348408"/>
            <a:ext cx="5156597" cy="1835944"/>
          </a:xfrm>
        </p:spPr>
        <p:txBody>
          <a:bodyPr vert="horz" wrap="square" lIns="270000" tIns="0" rIns="0" bIns="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Indagine</a:t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Confcommercio – GfK </a:t>
            </a:r>
            <a:r>
              <a:rPr lang="it-IT" sz="255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</a:t>
            </a: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 fenomeni criminali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Toscana</a:t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Roma,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novembre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550" i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3772" y="-42144"/>
            <a:ext cx="1620180" cy="5184000"/>
            <a:chOff x="85818" y="-27384"/>
            <a:chExt cx="2485454" cy="6912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pic>
          <p:nvPicPr>
            <p:cNvPr id="8" name="Immagine 7"/>
            <p:cNvPicPr preferRelativeResize="0">
              <a:picLocks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-27384"/>
              <a:ext cx="2484000" cy="1130112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4624477"/>
              <a:ext cx="2482751" cy="1158364"/>
            </a:xfrm>
            <a:prstGeom prst="rect">
              <a:avLst/>
            </a:prstGeom>
          </p:spPr>
        </p:pic>
        <p:pic>
          <p:nvPicPr>
            <p:cNvPr id="11" name="Immagine 10"/>
            <p:cNvPicPr preferRelativeResize="0">
              <a:picLocks/>
            </p:cNvPicPr>
            <p:nvPr/>
          </p:nvPicPr>
          <p:blipFill rotWithShape="1">
            <a:blip r:embed="rId5"/>
            <a:srcRect r="5847" b="12367"/>
            <a:stretch/>
          </p:blipFill>
          <p:spPr>
            <a:xfrm>
              <a:off x="87272" y="1949218"/>
              <a:ext cx="2484000" cy="1211893"/>
            </a:xfrm>
            <a:prstGeom prst="rect">
              <a:avLst/>
            </a:prstGeom>
          </p:spPr>
        </p:pic>
        <p:pic>
          <p:nvPicPr>
            <p:cNvPr id="12" name="Immagine 11"/>
            <p:cNvPicPr preferRelativeResize="0"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271" y="5754504"/>
              <a:ext cx="2484000" cy="1130112"/>
            </a:xfrm>
            <a:prstGeom prst="rect">
              <a:avLst/>
            </a:prstGeom>
          </p:spPr>
        </p:pic>
        <p:pic>
          <p:nvPicPr>
            <p:cNvPr id="13" name="Immagine 12"/>
            <p:cNvPicPr preferRelativeResize="0">
              <a:picLocks/>
            </p:cNvPicPr>
            <p:nvPr/>
          </p:nvPicPr>
          <p:blipFill rotWithShape="1">
            <a:blip r:embed="rId7"/>
            <a:srcRect t="7046" b="4812"/>
            <a:stretch/>
          </p:blipFill>
          <p:spPr>
            <a:xfrm>
              <a:off x="87272" y="3155261"/>
              <a:ext cx="2484000" cy="1469308"/>
            </a:xfrm>
            <a:prstGeom prst="rect">
              <a:avLst/>
            </a:prstGeom>
          </p:spPr>
        </p:pic>
        <p:pic>
          <p:nvPicPr>
            <p:cNvPr id="10" name="Immagine 9"/>
            <p:cNvPicPr preferRelativeResize="0">
              <a:picLocks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818" y="1106488"/>
              <a:ext cx="2484000" cy="875836"/>
            </a:xfrm>
            <a:prstGeom prst="rect">
              <a:avLst/>
            </a:prstGeom>
          </p:spPr>
        </p:pic>
      </p:grpSp>
      <p:pic>
        <p:nvPicPr>
          <p:cNvPr id="5125" name="Immagin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766" y="3896520"/>
            <a:ext cx="2214563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897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1907704" y="1030759"/>
            <a:ext cx="3796904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Le leggi che contrastano i fenomeni criminali sono efficaci</a:t>
            </a:r>
            <a:r>
              <a:rPr lang="it-IT" altLang="it-IT" dirty="0"/>
              <a:t>… 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22452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le leggi che contrastano i reati citati (furti, rapine, estorsioni, usura, contraffazione e abusivismo) funzionano?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8098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sull’efficacia delle leggi che contrastano i fenomeni criminali 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126897"/>
              </p:ext>
            </p:extLst>
          </p:nvPr>
        </p:nvGraphicFramePr>
        <p:xfrm>
          <a:off x="2335779" y="2030983"/>
          <a:ext cx="4192587" cy="291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91332"/>
              </p:ext>
            </p:extLst>
          </p:nvPr>
        </p:nvGraphicFramePr>
        <p:xfrm>
          <a:off x="1907704" y="2019092"/>
          <a:ext cx="1407347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47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PER NIENTE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abbastanza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molto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8863" y="1779139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11359"/>
              </p:ext>
            </p:extLst>
          </p:nvPr>
        </p:nvGraphicFramePr>
        <p:xfrm>
          <a:off x="5769501" y="1636440"/>
          <a:ext cx="972000" cy="25503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4252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</a:tbl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948264" y="2284512"/>
            <a:ext cx="1944216" cy="12772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Toscana, in linea con quanto accade a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livello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nazionale,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grande maggioranza ritiene poco o per niente efficaci le leggi che contrastano i fenomeni criminali.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2431280" y="1042541"/>
            <a:ext cx="3170807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Sarebbe favorevole ad un inasprimento delle pene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36586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Lei sarebbe favorevole ad un inasprimento delle pene per i reati sopra citati (furti, rapine, estorsioni, usura, contraffazione e abusivismo)?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campione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1520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Propensione all’inasprimento delle pene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342026"/>
              </p:ext>
            </p:extLst>
          </p:nvPr>
        </p:nvGraphicFramePr>
        <p:xfrm>
          <a:off x="2431280" y="2104578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03107"/>
              </p:ext>
            </p:extLst>
          </p:nvPr>
        </p:nvGraphicFramePr>
        <p:xfrm>
          <a:off x="2051720" y="2104578"/>
          <a:ext cx="1345922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22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MOLTO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ABBASTANZA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per niente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014887" y="1851147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585290"/>
              </p:ext>
            </p:extLst>
          </p:nvPr>
        </p:nvGraphicFramePr>
        <p:xfrm>
          <a:off x="5721122" y="1701870"/>
          <a:ext cx="972000" cy="25638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4275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</a:tbl>
          </a:graphicData>
        </a:graphic>
      </p:graphicFrame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3074" y="2751458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3074" y="328382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3075" y="3820771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938114" y="2267217"/>
            <a:ext cx="2000776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in Toscana il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parere favorevole verso l’inasprimento delle pene per i reati contro le imprese è molto forte,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la quota dei giudizi più drastici è decisamente più bassa e aumentano i giudizi non favorevoli.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1968866" y="1064237"/>
            <a:ext cx="3796903" cy="27699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I condannati scontano realmente le pene…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464578"/>
            <a:ext cx="6374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in Italia, le persone condannate per i reati citati (furti, rapine, estorsioni, usura, contraffazione e abusivismo) scontano la pena a cui sono stati condannati?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76921" y="12238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sulla certezza della pena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828285"/>
              </p:ext>
            </p:extLst>
          </p:nvPr>
        </p:nvGraphicFramePr>
        <p:xfrm>
          <a:off x="2510681" y="2176586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64035"/>
              </p:ext>
            </p:extLst>
          </p:nvPr>
        </p:nvGraphicFramePr>
        <p:xfrm>
          <a:off x="1835696" y="2129475"/>
          <a:ext cx="1717333" cy="220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333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so, forse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robabilmente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4182535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0760317"/>
                  </a:ext>
                </a:extLst>
              </a:tr>
            </a:tbl>
          </a:graphicData>
        </a:graphic>
      </p:graphicFrame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969792" y="1851147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73561"/>
              </p:ext>
            </p:extLst>
          </p:nvPr>
        </p:nvGraphicFramePr>
        <p:xfrm>
          <a:off x="5796361" y="1695292"/>
          <a:ext cx="972000" cy="26265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441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6445129"/>
                  </a:ext>
                </a:extLst>
              </a:tr>
            </a:tbl>
          </a:graphicData>
        </a:graphic>
      </p:graphicFrame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01561" y="305499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046441" y="2356520"/>
            <a:ext cx="1774031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in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Toscana prevale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nettamente l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percezione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si scontino realmente le pene per i crimini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commessi, c’è però una quota di incerti leggermente più elevata.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/>
          </p:cNvSpPr>
          <p:nvPr/>
        </p:nvSpPr>
        <p:spPr bwMode="auto">
          <a:xfrm>
            <a:off x="276036" y="18051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</a:t>
            </a:r>
            <a:r>
              <a:rPr lang="it-IT" altLang="it-IT" sz="1600" dirty="0" smtClean="0">
                <a:cs typeface="Arial" panose="020B0604020202020204" pitchFamily="34" charset="0"/>
              </a:rPr>
              <a:t>taccheggio</a:t>
            </a:r>
            <a:endParaRPr lang="it-IT" altLang="it-IT" sz="1600" dirty="0"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 bwMode="gray">
          <a:xfrm>
            <a:off x="3225227" y="1739319"/>
            <a:ext cx="1188610" cy="378736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84428" y="516992"/>
            <a:ext cx="6531403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Negli ultimi 12 mesi, la sua attività è stata soggetta a taccheggio? Cioè, si sono verificati furti di merce esposta nel suo esercizio commerciale da parte di frequentatori/visitatori/clienti? Quante volte? 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 bwMode="gray">
          <a:xfrm>
            <a:off x="2488934" y="1214605"/>
            <a:ext cx="2952328" cy="50405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subito taccheggi</a:t>
            </a:r>
          </a:p>
        </p:txBody>
      </p:sp>
      <p:graphicFrame>
        <p:nvGraphicFramePr>
          <p:cNvPr id="23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751217"/>
              </p:ext>
            </p:extLst>
          </p:nvPr>
        </p:nvGraphicFramePr>
        <p:xfrm>
          <a:off x="2005317" y="2038197"/>
          <a:ext cx="5948363" cy="226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14919"/>
              </p:ext>
            </p:extLst>
          </p:nvPr>
        </p:nvGraphicFramePr>
        <p:xfrm>
          <a:off x="1763688" y="2095232"/>
          <a:ext cx="1365456" cy="201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456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 </a:t>
                      </a:r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una sola volta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…più volte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4182535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350762"/>
              </p:ext>
            </p:extLst>
          </p:nvPr>
        </p:nvGraphicFramePr>
        <p:xfrm>
          <a:off x="6038794" y="1571010"/>
          <a:ext cx="972000" cy="260175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441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</a:tbl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234305" y="2356520"/>
            <a:ext cx="1658175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Toscana l’incidenza di chi ha subito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taccheggi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è in linea con la media nazionale.</a:t>
            </a:r>
            <a:endParaRPr lang="it-IT" sz="1100" i="1" dirty="0">
              <a:solidFill>
                <a:srgbClr val="E95E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704803"/>
              </p:ext>
            </p:extLst>
          </p:nvPr>
        </p:nvGraphicFramePr>
        <p:xfrm>
          <a:off x="2706763" y="1623178"/>
          <a:ext cx="4192985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51474"/>
              </p:ext>
            </p:extLst>
          </p:nvPr>
        </p:nvGraphicFramePr>
        <p:xfrm>
          <a:off x="1043608" y="1646201"/>
          <a:ext cx="2412455" cy="290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Eccessivo prelievo fiscale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Burocrazia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Criminalità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Mancanza di lavoro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Evasione fiscale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Immigrazione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Povertà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42879" y="1433046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Tra i seguenti problemi, quali secondo Lei sono i tre più gravi del nostro Paese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1520" y="17404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 problemi più gravi del paese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843808" y="1204392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</a:t>
            </a:r>
            <a:r>
              <a:rPr lang="it-IT" altLang="it-IT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massimo 3 </a:t>
            </a:r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risposte)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476409"/>
              </p:ext>
            </p:extLst>
          </p:nvPr>
        </p:nvGraphicFramePr>
        <p:xfrm>
          <a:off x="5796136" y="1289672"/>
          <a:ext cx="972000" cy="331199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3750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1352488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4239136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3229721"/>
                  </a:ext>
                </a:extLst>
              </a:tr>
            </a:tbl>
          </a:graphicData>
        </a:graphic>
      </p:graphicFrame>
      <p:pic>
        <p:nvPicPr>
          <p:cNvPr id="16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3794459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164288" y="1780456"/>
            <a:ext cx="1656184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Lombardia la graduatoria dei problemi percepiti come più gravi per il Paese è in linea con la media nazionale,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nota solamente un’accentuazione dell’immigrazione.</a:t>
            </a:r>
          </a:p>
        </p:txBody>
      </p:sp>
    </p:spTree>
    <p:extLst>
      <p:ext uri="{BB962C8B-B14F-4D97-AF65-F5344CB8AC3E}">
        <p14:creationId xmlns:p14="http://schemas.microsoft.com/office/powerpoint/2010/main" val="30115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/>
          </p:cNvSpPr>
          <p:nvPr/>
        </p:nvSpPr>
        <p:spPr bwMode="gray">
          <a:xfrm>
            <a:off x="306446" y="33338"/>
            <a:ext cx="388858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50" dirty="0">
                <a:cs typeface="Arial" panose="020B0604020202020204" pitchFamily="34" charset="0"/>
              </a:rPr>
              <a:t>Premessa e obiettivi</a:t>
            </a:r>
            <a:endParaRPr lang="en-US" altLang="it-IT" sz="1650" dirty="0">
              <a:cs typeface="Arial" panose="020B0604020202020204" pitchFamily="34" charset="0"/>
            </a:endParaRPr>
          </a:p>
        </p:txBody>
      </p:sp>
      <p:sp>
        <p:nvSpPr>
          <p:cNvPr id="7" name="Segnaposto contenuto 1"/>
          <p:cNvSpPr txBox="1">
            <a:spLocks/>
          </p:cNvSpPr>
          <p:nvPr/>
        </p:nvSpPr>
        <p:spPr bwMode="gray">
          <a:xfrm>
            <a:off x="323528" y="872526"/>
            <a:ext cx="8280920" cy="396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3500" rIns="0" bIns="0">
            <a:spAutoFit/>
          </a:bodyPr>
          <a:lstStyle>
            <a:lvl1pPr algn="just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defRPr lang="it-IT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just" rtl="0" eaLnBrk="0" fontAlgn="base" hangingPunct="0">
              <a:spcBef>
                <a:spcPts val="600"/>
              </a:spcBef>
              <a:spcAft>
                <a:spcPts val="0"/>
              </a:spcAft>
              <a:buFont typeface="Arial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268288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95E0F"/>
              </a:buClr>
              <a:buSzPct val="90000"/>
              <a:buFont typeface="Wingdings" pitchFamily="2" charset="2"/>
              <a:buChar char="n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538163" indent="-266700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 3" pitchFamily="18" charset="2"/>
              <a:buChar char="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06450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Da alcuni anni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Confcommercio-Imprese per l'Italia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realizza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, con il supporto di GfK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Italia,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un’indagine sulla criminalità che colpisce le imprese del commercio, del turismo, dei servizi e dei trasporti.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Confcommercio-Imprese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per l'Italia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voluto replicare l’indagine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nche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2018, così da disporre di informazioni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aggiornate sui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fenomeni di criminalità.</a:t>
            </a:r>
          </a:p>
          <a:p>
            <a:pPr>
              <a:defRPr/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 i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temi trattati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dall’indagine: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percezione sull’andamento della criminalità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 particolare riferimento a estorsioni, usura, furti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rapine,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contraffazione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abusivismo)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’esperienza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minacce/intimidazioni per finalità di 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estorsione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indiretta e diretta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 delle minacce/intimidazioni  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 alle richieste estorsive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prevenzione e tutela adottate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iniziative ritenute più efficaci per la sicurezza delle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percezioni sulle leggi che contrastano i fenomeni criminali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'esperienza di taccheggio.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All’indagine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, che è stata realizzata dal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settembre a fine ottobre, hanno </a:t>
            </a:r>
            <a:r>
              <a:rPr lang="it-IT" sz="1200">
                <a:latin typeface="Arial" panose="020B0604020202020204" pitchFamily="34" charset="0"/>
                <a:cs typeface="Arial" panose="020B0604020202020204" pitchFamily="34" charset="0"/>
              </a:rPr>
              <a:t>partecipato </a:t>
            </a:r>
            <a:r>
              <a:rPr lang="it-IT" sz="1200">
                <a:latin typeface="Arial" panose="020B0604020202020204" pitchFamily="34" charset="0"/>
                <a:cs typeface="Arial" panose="020B0604020202020204" pitchFamily="34" charset="0"/>
              </a:rPr>
              <a:t>oltre 4.600 imprese.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questo documento  vengono illustrati i principali risultati dell’indagine, a livello nazionale e con riferimento alla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Toscana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particolare.</a:t>
            </a:r>
          </a:p>
        </p:txBody>
      </p:sp>
    </p:spTree>
    <p:extLst>
      <p:ext uri="{BB962C8B-B14F-4D97-AF65-F5344CB8AC3E}">
        <p14:creationId xmlns:p14="http://schemas.microsoft.com/office/powerpoint/2010/main" val="11922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6"/>
          <p:cNvSpPr>
            <a:spLocks noChangeArrowheads="1"/>
          </p:cNvSpPr>
          <p:nvPr/>
        </p:nvSpPr>
        <p:spPr bwMode="gray">
          <a:xfrm>
            <a:off x="7002066" y="5002610"/>
            <a:ext cx="91797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algn="r" eaLnBrk="1" hangingPunct="1"/>
            <a:r>
              <a:rPr lang="en-US" altLang="it-IT"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2" name="Rechteck 67"/>
          <p:cNvSpPr>
            <a:spLocks noChangeArrowheads="1"/>
          </p:cNvSpPr>
          <p:nvPr/>
        </p:nvSpPr>
        <p:spPr bwMode="gray">
          <a:xfrm>
            <a:off x="0" y="1654290"/>
            <a:ext cx="9144000" cy="1836510"/>
          </a:xfrm>
          <a:prstGeom prst="rect">
            <a:avLst/>
          </a:prstGeom>
          <a:gradFill rotWithShape="0">
            <a:gsLst>
              <a:gs pos="0">
                <a:srgbClr val="E31B19"/>
              </a:gs>
              <a:gs pos="2000">
                <a:srgbClr val="E31B19"/>
              </a:gs>
              <a:gs pos="100000">
                <a:srgbClr val="F9B200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075" tIns="0" rIns="243075" bIns="0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risultati della ricerca</a:t>
            </a:r>
            <a:endParaRPr lang="it-IT" sz="24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181265" y="-19744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Il confronto tra i risultati nazionali e regionali 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002141"/>
              </p:ext>
            </p:extLst>
          </p:nvPr>
        </p:nvGraphicFramePr>
        <p:xfrm>
          <a:off x="467544" y="772344"/>
          <a:ext cx="7402490" cy="4198214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3585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523">
                  <a:extLst>
                    <a:ext uri="{9D8B030D-6E8A-4147-A177-3AD203B41FA5}">
                      <a16:colId xmlns="" xmlns:a16="http://schemas.microsoft.com/office/drawing/2014/main" val="2886144965"/>
                    </a:ext>
                  </a:extLst>
                </a:gridCol>
                <a:gridCol w="26433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44">
                  <a:extLst>
                    <a:ext uri="{9D8B030D-6E8A-4147-A177-3AD203B41FA5}">
                      <a16:colId xmlns="" xmlns:a16="http://schemas.microsoft.com/office/drawing/2014/main" val="255440987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779">
                  <a:extLst>
                    <a:ext uri="{9D8B030D-6E8A-4147-A177-3AD203B41FA5}">
                      <a16:colId xmlns="" xmlns:a16="http://schemas.microsoft.com/office/drawing/2014/main" val="3625968359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4400"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Italia</a:t>
                      </a: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  <a:endParaRPr lang="it-IT" sz="12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sicurezza per l’attività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è peggiorata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7165">
                <a:tc rowSpan="6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Crimini aumentati di più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abusivismo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furti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contraffazione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rapine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usura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estorsione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criminalità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sì,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indiretta e/o diretta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taccheggio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9546973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Azioni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protezione della propria impresa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almeno una (telecamere, allarme, assicurazione, ..)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7165">
                <a:tc rowSpan="3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Iniziative più efficaci per la sicurezza dell’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certezza della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più collaborazione con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 forze dell’ordine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sull’efficacia delle leggi che contrastano i fenomeni criminali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 niente/ poco efficaci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Propensione all’inasprimento delle pene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molto/ abbastanza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sulla certezza della pena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certamente/ probabilmente non si sconta 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7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/>
          </p:cNvSpPr>
          <p:nvPr/>
        </p:nvSpPr>
        <p:spPr bwMode="auto">
          <a:xfrm>
            <a:off x="251520" y="112337"/>
            <a:ext cx="5724525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Le percezioni della criminalità vs azienda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209302" y="1888960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475656" y="1204392"/>
            <a:ext cx="3796903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Rispetto all’anno scorso i livelli di sicurezza  per la sua attività sono… 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556320"/>
            <a:ext cx="6912768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alla criminalità, in particolare a furti, rapine, estorsioni, usura, contraffazione e abusivismo, lei direbbe che rispetto all’anno scorso, i livelli di sicurezza per la sua attività sono: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4.628)</a:t>
            </a:r>
            <a:endParaRPr 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69063"/>
              </p:ext>
            </p:extLst>
          </p:nvPr>
        </p:nvGraphicFramePr>
        <p:xfrm>
          <a:off x="1891184" y="2068299"/>
          <a:ext cx="4192984" cy="2916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42169"/>
              </p:ext>
            </p:extLst>
          </p:nvPr>
        </p:nvGraphicFramePr>
        <p:xfrm>
          <a:off x="1421141" y="2066704"/>
          <a:ext cx="1535832" cy="177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PEGGIORATI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rimasti uguali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migliorati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20219"/>
              </p:ext>
            </p:extLst>
          </p:nvPr>
        </p:nvGraphicFramePr>
        <p:xfrm>
          <a:off x="5652120" y="1477212"/>
          <a:ext cx="972000" cy="23520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62400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</a:tbl>
          </a:graphicData>
        </a:graphic>
      </p:graphicFrame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951706" y="2214512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890615" y="2147074"/>
            <a:ext cx="1728192" cy="12772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Toscana la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percezione del peggioramento del livello di sicurezza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risulta significativamente superiore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alla media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nazionale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018552"/>
              </p:ext>
            </p:extLst>
          </p:nvPr>
        </p:nvGraphicFramePr>
        <p:xfrm>
          <a:off x="2605485" y="1563534"/>
          <a:ext cx="4192984" cy="327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79512" y="681475"/>
            <a:ext cx="172354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 = totale campione, 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251520" y="85730"/>
            <a:ext cx="712847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percezioni della criminalità vs azienda: quali crimini sono aumentati di più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2" y="535775"/>
            <a:ext cx="6768752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riferimento alla Sua attività e al settore in cui lei opera, come valuta l’andamento dei crimini di seguito indicati rispetto all’anno scorso?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95779"/>
              </p:ext>
            </p:extLst>
          </p:nvPr>
        </p:nvGraphicFramePr>
        <p:xfrm>
          <a:off x="581585" y="1664003"/>
          <a:ext cx="3146053" cy="321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053">
                  <a:extLst>
                    <a:ext uri="{9D8B030D-6E8A-4147-A177-3AD203B41FA5}">
                      <a16:colId xmlns="" xmlns:a16="http://schemas.microsoft.com/office/drawing/2014/main" val="2025073930"/>
                    </a:ext>
                  </a:extLst>
                </a:gridCol>
              </a:tblGrid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abusivismo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(Esercizio di un’attività senza possedere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le necessarie autorizzazioni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504586"/>
                  </a:ext>
                </a:extLst>
              </a:tr>
              <a:tr h="544813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furti</a:t>
                      </a:r>
                      <a:endParaRPr lang="nl-NL" sz="11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senza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067227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contraffazione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(Riproduzione fraudolenta di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marchi o segni distintivi)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79190177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rapine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tramite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49255904"/>
                  </a:ext>
                </a:extLst>
              </a:tr>
              <a:tr h="57422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usura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(Prestito di denaro ad un interesse superiore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quello ammesso per legge)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2505082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estorsioni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(Ottenimento di un ingiusto profitto tramite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52986537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 bwMode="gray">
          <a:xfrm>
            <a:off x="1793454" y="988368"/>
            <a:ext cx="3727806" cy="37754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AUMENTO rispetto all’anno scorso</a:t>
            </a:r>
            <a:endParaRPr lang="it-IT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73481"/>
              </p:ext>
            </p:extLst>
          </p:nvPr>
        </p:nvGraphicFramePr>
        <p:xfrm>
          <a:off x="5724128" y="1024045"/>
          <a:ext cx="972000" cy="38160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5451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4886336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0655670"/>
                  </a:ext>
                </a:extLst>
              </a:tr>
            </a:tbl>
          </a:graphicData>
        </a:graphic>
      </p:graphicFrame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9553" y="2216861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9552" y="2747229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29552" y="3301210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020272" y="2140496"/>
            <a:ext cx="1684509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Toscana la graduatoria dei crimini percepiti più in aumento è in linea con la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nazionale, ma furti, rapine e contraffazione  sono percepiti in aumento più di quanto lo siano in media Italia. 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889163"/>
              </p:ext>
            </p:extLst>
          </p:nvPr>
        </p:nvGraphicFramePr>
        <p:xfrm>
          <a:off x="1900709" y="1836216"/>
          <a:ext cx="5335587" cy="325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87979" y="513985"/>
            <a:ext cx="6531403" cy="66941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 persone che svolgono attività simili alla sua, Lei conosce qualcuno che, negli ultimi 12 mesi, abbia ricevuto minacce o intimidazioni per finalità di estorsione con riferimento all’attività dell’impresa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personalmente, negli  ultimi 12 mesi, ha ricevuto minacce o intimidazioni per finalità di estorsione con riferimento all’attività dell’impresa?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285868" y="0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criminalità: le dimensioni del fenomeno</a:t>
            </a:r>
          </a:p>
        </p:txBody>
      </p:sp>
      <p:sp>
        <p:nvSpPr>
          <p:cNvPr id="20" name="Rettangolo 19"/>
          <p:cNvSpPr/>
          <p:nvPr/>
        </p:nvSpPr>
        <p:spPr bwMode="gray">
          <a:xfrm>
            <a:off x="2908672" y="1475407"/>
            <a:ext cx="15843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04572"/>
              </p:ext>
            </p:extLst>
          </p:nvPr>
        </p:nvGraphicFramePr>
        <p:xfrm>
          <a:off x="1769687" y="1708447"/>
          <a:ext cx="1535832" cy="24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="" xmlns:a16="http://schemas.microsoft.com/office/drawing/2014/main" val="578250433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 AVUTO ESPERIENZA (indiretta e/o diretta)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926528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20014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8757734"/>
                  </a:ext>
                </a:extLst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369416"/>
              </p:ext>
            </p:extLst>
          </p:nvPr>
        </p:nvGraphicFramePr>
        <p:xfrm>
          <a:off x="5256184" y="1269823"/>
          <a:ext cx="972000" cy="29376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</a:tbl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81326" y="2212504"/>
            <a:ext cx="180709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Toscana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l’esperienza con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criminalità risulta leggermente inferiore alla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nazionale.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 txBox="1">
            <a:spLocks/>
          </p:cNvSpPr>
          <p:nvPr/>
        </p:nvSpPr>
        <p:spPr bwMode="auto">
          <a:xfrm>
            <a:off x="683568" y="5051254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solidFill>
                <a:srgbClr val="E95E0F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04" name="Rettangolo 8"/>
          <p:cNvSpPr>
            <a:spLocks noChangeArrowheads="1"/>
          </p:cNvSpPr>
          <p:nvPr/>
        </p:nvSpPr>
        <p:spPr bwMode="auto">
          <a:xfrm>
            <a:off x="179512" y="516852"/>
            <a:ext cx="675441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genere di misure di prevenzione e di tutela ha adottato nei confronti dei reati sopra citati (furti, rapine, estorsioni, usura, contraffazione e abusivismo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solidFill>
                <a:srgbClr val="4A42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13440"/>
              </p:ext>
            </p:extLst>
          </p:nvPr>
        </p:nvGraphicFramePr>
        <p:xfrm>
          <a:off x="1403648" y="1856368"/>
          <a:ext cx="1835944" cy="296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9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2563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ALMENO UNA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INIZIATIVA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telecamere/impianti allarme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assicurazione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denuncia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vigilanza privata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associazione di categoria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vetrina corazzata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richiesta informale protezione polizia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associazioni antiracket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197346" y="988368"/>
            <a:ext cx="3094435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misure per la sicurezza della propria impresa vs racket e criminalità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756192" y="1708448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9" name="Rectangle 2"/>
          <p:cNvSpPr txBox="1">
            <a:spLocks/>
          </p:cNvSpPr>
          <p:nvPr/>
        </p:nvSpPr>
        <p:spPr bwMode="auto">
          <a:xfrm>
            <a:off x="273048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azioni a protezione della propria impresa</a:t>
            </a:r>
          </a:p>
        </p:txBody>
      </p:sp>
      <p:graphicFrame>
        <p:nvGraphicFramePr>
          <p:cNvPr id="30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050279"/>
              </p:ext>
            </p:extLst>
          </p:nvPr>
        </p:nvGraphicFramePr>
        <p:xfrm>
          <a:off x="2133069" y="1856365"/>
          <a:ext cx="4192984" cy="299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653645" y="1462227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più risposte)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923958"/>
              </p:ext>
            </p:extLst>
          </p:nvPr>
        </p:nvGraphicFramePr>
        <p:xfrm>
          <a:off x="5868144" y="1438172"/>
          <a:ext cx="972000" cy="34130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39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488633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0655670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6215247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5371305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5323267"/>
                  </a:ext>
                </a:extLst>
              </a:tr>
            </a:tbl>
          </a:graphicData>
        </a:graphic>
      </p:graphicFrame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66991" y="3170350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66990" y="3506427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66991" y="4174233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092280" y="2044003"/>
            <a:ext cx="1944216" cy="19543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In Toscana </a:t>
            </a:r>
            <a:r>
              <a:rPr lang="it-IT" dirty="0" smtClean="0"/>
              <a:t>è significativamente più basso l’uso di telecamere/impianti d’allarme, mentre sono più alte </a:t>
            </a:r>
            <a:r>
              <a:rPr lang="it-IT" dirty="0"/>
              <a:t>rispetto alla media nazionale </a:t>
            </a:r>
            <a:r>
              <a:rPr lang="it-IT" dirty="0" smtClean="0"/>
              <a:t>le quote </a:t>
            </a:r>
            <a:r>
              <a:rPr lang="it-IT" dirty="0"/>
              <a:t>di chi </a:t>
            </a:r>
            <a:r>
              <a:rPr lang="it-IT" dirty="0" smtClean="0"/>
              <a:t>si avvale della </a:t>
            </a:r>
            <a:r>
              <a:rPr lang="it-IT" dirty="0"/>
              <a:t>vigilanza </a:t>
            </a:r>
            <a:r>
              <a:rPr lang="it-IT" dirty="0" smtClean="0"/>
              <a:t>privata, fa richieste informali di protezione alla polizia e si rivolge alle associazioni di categoria.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325100"/>
              </p:ext>
            </p:extLst>
          </p:nvPr>
        </p:nvGraphicFramePr>
        <p:xfrm>
          <a:off x="2412153" y="1953022"/>
          <a:ext cx="4192985" cy="256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2103"/>
              </p:ext>
            </p:extLst>
          </p:nvPr>
        </p:nvGraphicFramePr>
        <p:xfrm>
          <a:off x="748998" y="1976044"/>
          <a:ext cx="2412455" cy="290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certezza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della pena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collaborazione con 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interventi di enti locali per poliziotti di quartiere/polizia locale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maggiori interventi delle associazioni di categoria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associazionismo antiracket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243480" y="1113805"/>
            <a:ext cx="2795588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iniziative ritenute più efficaci per la sicurezza della propria impresa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648269" y="1762889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Quali iniziative, tra quelle indicate, ritiene più utili per la sicurezza della sua impresa?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"/>
          <p:cNvSpPr txBox="1">
            <a:spLocks/>
          </p:cNvSpPr>
          <p:nvPr/>
        </p:nvSpPr>
        <p:spPr bwMode="auto">
          <a:xfrm>
            <a:off x="251520" y="17404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sicurezza della propria attività: le iniziative più efficaci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49198" y="1534235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</a:t>
            </a:r>
            <a:r>
              <a:rPr lang="it-IT" altLang="it-IT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risposte)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222644"/>
              </p:ext>
            </p:extLst>
          </p:nvPr>
        </p:nvGraphicFramePr>
        <p:xfrm>
          <a:off x="5580112" y="1593336"/>
          <a:ext cx="972000" cy="29234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="" xmlns:a16="http://schemas.microsoft.com/office/drawing/2014/main" val="2507425657"/>
                    </a:ext>
                  </a:extLst>
                </a:gridCol>
              </a:tblGrid>
              <a:tr h="39373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Toscana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3408806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066159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692141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0172192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249623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4886336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0655670"/>
                  </a:ext>
                </a:extLst>
              </a:tr>
            </a:tbl>
          </a:graphicData>
        </a:graphic>
      </p:graphicFrame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826842" y="1996480"/>
            <a:ext cx="1921622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in Toscana certezza della pena e maggiore protezione da parte delle forze dell’ordine sono ai primi posti tra le iniziative ritenute più efficaci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la sicurezza della propria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attività, anche se la prima è nettamente sotto media. 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.125;0.125;0.25;14.25;14.375;28.375;28.5;42.5;"/>
  <p:tag name="VCT-BULLETVISIBILITY" val="L  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3"/>
  <p:tag name="VCT-BODYINDENTATION" val="0;0;0;0;0;0;0;0;0;0;"/>
  <p:tag name="VCT-BULLETVISIBILITY" val="L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4"/>
  <p:tag name="VCT-BODYINDENTATION" val="0;0;0.125;0.125;0.25;0.25;0.375;0.375;0.5;0.5;"/>
  <p:tag name="VCT-BULLETVISIBILITY" val="L "/>
</p:tagLst>
</file>

<file path=ppt/theme/theme1.xml><?xml version="1.0" encoding="utf-8"?>
<a:theme xmlns:a="http://schemas.openxmlformats.org/drawingml/2006/main" name="Nuovo Format - Presentazione - 4_3 (italiano)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11729</TotalTime>
  <Words>1511</Words>
  <Application>Microsoft Office PowerPoint</Application>
  <PresentationFormat>Personalizzato</PresentationFormat>
  <Paragraphs>294</Paragraphs>
  <Slides>14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Nuovo Format - Presentazione - 4_3 (italiano)</vt:lpstr>
      <vt:lpstr>Indagine Confcommercio – GfK Italia sui fenomeni criminali  Toscana  Roma, 21 novembre 2018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Lozza, Edoardo (GfK Eurisko Italy)</dc:creator>
  <cp:lastModifiedBy>Castellucci</cp:lastModifiedBy>
  <cp:revision>1901</cp:revision>
  <cp:lastPrinted>2018-11-08T14:01:45Z</cp:lastPrinted>
  <dcterms:created xsi:type="dcterms:W3CDTF">2014-08-26T08:22:23Z</dcterms:created>
  <dcterms:modified xsi:type="dcterms:W3CDTF">2018-11-16T09:17:13Z</dcterms:modified>
</cp:coreProperties>
</file>