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notesSlides/notesSlide10.xml" ContentType="application/vnd.openxmlformats-officedocument.presentationml.notesSlide+xml"/>
  <Override PartName="/ppt/charts/chart8.xml" ContentType="application/vnd.openxmlformats-officedocument.drawingml.chart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563" r:id="rId2"/>
    <p:sldId id="569" r:id="rId3"/>
    <p:sldId id="564" r:id="rId4"/>
    <p:sldId id="568" r:id="rId5"/>
    <p:sldId id="311" r:id="rId6"/>
    <p:sldId id="338" r:id="rId7"/>
    <p:sldId id="479" r:id="rId8"/>
    <p:sldId id="414" r:id="rId9"/>
    <p:sldId id="415" r:id="rId10"/>
    <p:sldId id="423" r:id="rId11"/>
    <p:sldId id="459" r:id="rId12"/>
    <p:sldId id="427" r:id="rId13"/>
    <p:sldId id="475" r:id="rId14"/>
    <p:sldId id="560" r:id="rId15"/>
  </p:sldIdLst>
  <p:sldSz cx="9144000" cy="5145088"/>
  <p:notesSz cx="6742113" cy="9872663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Insight screen" panose="02010605030100020000" pitchFamily="2" charset="0"/>
        <a:ea typeface="+mn-ea"/>
        <a:cs typeface="+mn-cs"/>
      </a:defRPr>
    </a:lvl1pPr>
    <a:lvl2pPr marL="3429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Insight screen" panose="02010605030100020000" pitchFamily="2" charset="0"/>
        <a:ea typeface="+mn-ea"/>
        <a:cs typeface="+mn-cs"/>
      </a:defRPr>
    </a:lvl2pPr>
    <a:lvl3pPr marL="685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Insight screen" panose="02010605030100020000" pitchFamily="2" charset="0"/>
        <a:ea typeface="+mn-ea"/>
        <a:cs typeface="+mn-cs"/>
      </a:defRPr>
    </a:lvl3pPr>
    <a:lvl4pPr marL="10287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Insight screen" panose="02010605030100020000" pitchFamily="2" charset="0"/>
        <a:ea typeface="+mn-ea"/>
        <a:cs typeface="+mn-cs"/>
      </a:defRPr>
    </a:lvl4pPr>
    <a:lvl5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Insight screen" panose="02010605030100020000" pitchFamily="2" charset="0"/>
        <a:ea typeface="+mn-ea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Insight screen" panose="02010605030100020000" pitchFamily="2" charset="0"/>
        <a:ea typeface="+mn-ea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Insight screen" panose="02010605030100020000" pitchFamily="2" charset="0"/>
        <a:ea typeface="+mn-ea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Insight screen" panose="02010605030100020000" pitchFamily="2" charset="0"/>
        <a:ea typeface="+mn-ea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Insight screen" panose="02010605030100020000" pitchFamily="2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5" userDrawn="1">
          <p15:clr>
            <a:srgbClr val="A4A3A4"/>
          </p15:clr>
        </p15:guide>
        <p15:guide id="2" orient="horz" pos="169" userDrawn="1">
          <p15:clr>
            <a:srgbClr val="A4A3A4"/>
          </p15:clr>
        </p15:guide>
        <p15:guide id="5" pos="113" userDrawn="1">
          <p15:clr>
            <a:srgbClr val="A4A3A4"/>
          </p15:clr>
        </p15:guide>
        <p15:guide id="6" pos="5602" userDrawn="1">
          <p15:clr>
            <a:srgbClr val="A4A3A4"/>
          </p15:clr>
        </p15:guide>
        <p15:guide id="7" orient="horz" pos="35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76715"/>
    <a:srgbClr val="E95E0F"/>
    <a:srgbClr val="FFFFFF"/>
    <a:srgbClr val="BFBFBF"/>
    <a:srgbClr val="F2F2F2"/>
    <a:srgbClr val="F9F9F9"/>
    <a:srgbClr val="FFB184"/>
    <a:srgbClr val="E2E2E2"/>
    <a:srgbClr val="F6A6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31" autoAdjust="0"/>
    <p:restoredTop sz="94109" autoAdjust="0"/>
  </p:normalViewPr>
  <p:slideViewPr>
    <p:cSldViewPr showGuides="1">
      <p:cViewPr>
        <p:scale>
          <a:sx n="166" d="100"/>
          <a:sy n="166" d="100"/>
        </p:scale>
        <p:origin x="-348" y="-42"/>
      </p:cViewPr>
      <p:guideLst>
        <p:guide orient="horz" pos="305"/>
        <p:guide orient="horz" pos="169"/>
        <p:guide orient="horz" pos="350"/>
        <p:guide pos="113"/>
        <p:guide pos="560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184051801826965"/>
          <c:y val="0"/>
          <c:w val="0.49644142446866757"/>
          <c:h val="0.5910196813433671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</c:spPr>
          <c:invertIfNegative val="0"/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115C-4686-8AC5-419A21B300C6}"/>
              </c:ext>
            </c:extLst>
          </c:dPt>
          <c:dLbls>
            <c:dLbl>
              <c:idx val="0"/>
              <c:spPr>
                <a:noFill/>
                <a:ln w="19022">
                  <a:noFill/>
                </a:ln>
              </c:spPr>
              <c:txPr>
                <a:bodyPr anchorCtr="0"/>
                <a:lstStyle/>
                <a:p>
                  <a:pPr algn="ctr" rtl="0">
                    <a:defRPr lang="en-US" sz="1498" b="1" i="0" u="none" strike="noStrike" kern="1200" baseline="0">
                      <a:solidFill>
                        <a:prstClr val="black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 w="19022">
                  <a:noFill/>
                </a:ln>
              </c:spPr>
              <c:txPr>
                <a:bodyPr anchorCtr="0"/>
                <a:lstStyle/>
                <a:p>
                  <a:pPr algn="ctr" rtl="0">
                    <a:defRPr lang="it-IT" sz="1200" b="0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 w="19022">
                  <a:noFill/>
                </a:ln>
              </c:spPr>
              <c:txPr>
                <a:bodyPr/>
                <a:lstStyle/>
                <a:p>
                  <a:pPr>
                    <a:defRPr sz="120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9022">
                <a:noFill/>
              </a:ln>
            </c:spPr>
            <c:txPr>
              <a:bodyPr/>
              <a:lstStyle/>
              <a:p>
                <a:pPr>
                  <a:defRPr sz="899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Foglio1!$A$2:$A$4</c:f>
              <c:strCache>
                <c:ptCount val="3"/>
                <c:pt idx="0">
                  <c:v>PEGGIORATI</c:v>
                </c:pt>
                <c:pt idx="1">
                  <c:v>rimasti uguali</c:v>
                </c:pt>
                <c:pt idx="2">
                  <c:v>migliorati</c:v>
                </c:pt>
              </c:strCache>
            </c:strRef>
          </c:cat>
          <c:val>
            <c:numRef>
              <c:f>Foglio1!$B$2:$B$4</c:f>
              <c:numCache>
                <c:formatCode>0</c:formatCode>
                <c:ptCount val="3"/>
                <c:pt idx="0">
                  <c:v>25.7</c:v>
                </c:pt>
                <c:pt idx="1">
                  <c:v>67.099999999999994</c:v>
                </c:pt>
                <c:pt idx="2">
                  <c:v>7.1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15C-4686-8AC5-419A21B300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axId val="34606080"/>
        <c:axId val="34628352"/>
      </c:barChart>
      <c:catAx>
        <c:axId val="34606080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4628352"/>
        <c:crosses val="autoZero"/>
        <c:auto val="1"/>
        <c:lblAlgn val="ctr"/>
        <c:lblOffset val="100"/>
        <c:noMultiLvlLbl val="0"/>
      </c:catAx>
      <c:valAx>
        <c:axId val="34628352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34606080"/>
        <c:crosses val="autoZero"/>
        <c:crossBetween val="between"/>
        <c:majorUnit val="10"/>
        <c:minorUnit val="5"/>
      </c:valAx>
      <c:spPr>
        <a:noFill/>
        <a:ln w="19022">
          <a:noFill/>
        </a:ln>
      </c:spPr>
    </c:plotArea>
    <c:plotVisOnly val="1"/>
    <c:dispBlanksAs val="gap"/>
    <c:showDLblsOverMax val="0"/>
  </c:chart>
  <c:txPr>
    <a:bodyPr/>
    <a:lstStyle/>
    <a:p>
      <a:pPr>
        <a:defRPr sz="1348"/>
      </a:pPr>
      <a:endParaRPr lang="it-I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09485148581753"/>
          <c:y val="9.66456156755496E-3"/>
          <c:w val="0.49644142446866757"/>
          <c:h val="0.9665881397562301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DB65-4B03-A2AF-6A9ED4DE50F9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DB65-4B03-A2AF-6A9ED4DE50F9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DB65-4B03-A2AF-6A9ED4DE50F9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DB65-4B03-A2AF-6A9ED4DE50F9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DB65-4B03-A2AF-6A9ED4DE50F9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DB65-4B03-A2AF-6A9ED4DE50F9}"/>
              </c:ext>
            </c:extLst>
          </c:dPt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DB65-4B03-A2AF-6A9ED4DE50F9}"/>
              </c:ext>
            </c:extLst>
          </c:dPt>
          <c:dLbls>
            <c:spPr>
              <a:noFill/>
              <a:ln w="19020">
                <a:noFill/>
              </a:ln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Foglio1!$A$2:$A$8</c:f>
              <c:strCache>
                <c:ptCount val="7"/>
                <c:pt idx="0">
                  <c:v> Eccessivo prelievo fiscale</c:v>
                </c:pt>
                <c:pt idx="1">
                  <c:v> Burocrazia</c:v>
                </c:pt>
                <c:pt idx="2">
                  <c:v> Criminalità</c:v>
                </c:pt>
                <c:pt idx="3">
                  <c:v> Mancanza di lavoro</c:v>
                </c:pt>
                <c:pt idx="4">
                  <c:v> Evasione fiscale</c:v>
                </c:pt>
                <c:pt idx="5">
                  <c:v> Immigrazione</c:v>
                </c:pt>
                <c:pt idx="6">
                  <c:v> Povertà</c:v>
                </c:pt>
              </c:strCache>
            </c:strRef>
          </c:cat>
          <c:val>
            <c:numRef>
              <c:f>Foglio1!$B$2:$B$8</c:f>
              <c:numCache>
                <c:formatCode>0</c:formatCode>
                <c:ptCount val="7"/>
                <c:pt idx="0">
                  <c:v>66</c:v>
                </c:pt>
                <c:pt idx="1">
                  <c:v>57.3</c:v>
                </c:pt>
                <c:pt idx="2">
                  <c:v>48</c:v>
                </c:pt>
                <c:pt idx="3">
                  <c:v>45.8</c:v>
                </c:pt>
                <c:pt idx="4">
                  <c:v>32.700000000000003</c:v>
                </c:pt>
                <c:pt idx="5">
                  <c:v>28.7</c:v>
                </c:pt>
                <c:pt idx="6">
                  <c:v>21.5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DB65-4B03-A2AF-6A9ED4DE50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7512448"/>
        <c:axId val="97911552"/>
      </c:barChart>
      <c:catAx>
        <c:axId val="97512448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97911552"/>
        <c:crosses val="autoZero"/>
        <c:auto val="1"/>
        <c:lblAlgn val="ctr"/>
        <c:lblOffset val="100"/>
        <c:noMultiLvlLbl val="0"/>
      </c:catAx>
      <c:valAx>
        <c:axId val="97911552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97512448"/>
        <c:crosses val="autoZero"/>
        <c:crossBetween val="between"/>
        <c:majorUnit val="10"/>
        <c:minorUnit val="5"/>
      </c:valAx>
      <c:spPr>
        <a:noFill/>
        <a:ln w="19020">
          <a:noFill/>
        </a:ln>
      </c:spPr>
    </c:plotArea>
    <c:plotVisOnly val="1"/>
    <c:dispBlanksAs val="gap"/>
    <c:showDLblsOverMax val="0"/>
  </c:chart>
  <c:txPr>
    <a:bodyPr/>
    <a:lstStyle/>
    <a:p>
      <a:pPr>
        <a:defRPr sz="1348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184051801826965"/>
          <c:y val="0"/>
          <c:w val="0.49644142446866757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</c:spPr>
          <c:invertIfNegative val="0"/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A5D0-4A25-8A6A-2A9C2456A826}"/>
              </c:ext>
            </c:extLst>
          </c:dPt>
          <c:dLbls>
            <c:spPr>
              <a:noFill/>
              <a:ln w="19013">
                <a:noFill/>
              </a:ln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Foglio1!$A$2:$A$7</c:f>
              <c:strCache>
                <c:ptCount val="6"/>
                <c:pt idx="0">
                  <c:v>abusivismo</c:v>
                </c:pt>
                <c:pt idx="1">
                  <c:v>furti</c:v>
                </c:pt>
                <c:pt idx="2">
                  <c:v>contraffazione</c:v>
                </c:pt>
                <c:pt idx="3">
                  <c:v>rapine</c:v>
                </c:pt>
                <c:pt idx="4">
                  <c:v>usura</c:v>
                </c:pt>
                <c:pt idx="5">
                  <c:v>estorsione</c:v>
                </c:pt>
              </c:strCache>
            </c:strRef>
          </c:cat>
          <c:val>
            <c:numRef>
              <c:f>Foglio1!$B$2:$B$7</c:f>
              <c:numCache>
                <c:formatCode>0</c:formatCode>
                <c:ptCount val="6"/>
                <c:pt idx="0">
                  <c:v>45</c:v>
                </c:pt>
                <c:pt idx="1">
                  <c:v>38</c:v>
                </c:pt>
                <c:pt idx="2">
                  <c:v>33</c:v>
                </c:pt>
                <c:pt idx="3">
                  <c:v>27</c:v>
                </c:pt>
                <c:pt idx="4">
                  <c:v>17</c:v>
                </c:pt>
                <c:pt idx="5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5D0-4A25-8A6A-2A9C2456A8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6742656"/>
        <c:axId val="36744192"/>
      </c:barChart>
      <c:catAx>
        <c:axId val="36742656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6744192"/>
        <c:crosses val="autoZero"/>
        <c:auto val="1"/>
        <c:lblAlgn val="ctr"/>
        <c:lblOffset val="100"/>
        <c:noMultiLvlLbl val="0"/>
      </c:catAx>
      <c:valAx>
        <c:axId val="36744192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36742656"/>
        <c:crosses val="autoZero"/>
        <c:crossBetween val="between"/>
        <c:majorUnit val="10"/>
        <c:minorUnit val="5"/>
      </c:valAx>
      <c:spPr>
        <a:noFill/>
        <a:ln w="19013">
          <a:noFill/>
        </a:ln>
      </c:spPr>
    </c:plotArea>
    <c:plotVisOnly val="1"/>
    <c:dispBlanksAs val="gap"/>
    <c:showDLblsOverMax val="0"/>
  </c:chart>
  <c:txPr>
    <a:bodyPr/>
    <a:lstStyle/>
    <a:p>
      <a:pPr>
        <a:defRPr sz="1347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184051801826965"/>
          <c:y val="0"/>
          <c:w val="0.49644142446866757"/>
          <c:h val="0.720507257622488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</c:spPr>
          <c:invertIfNegative val="0"/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73A8-4CE1-A480-1687207D252A}"/>
              </c:ext>
            </c:extLst>
          </c:dPt>
          <c:dLbls>
            <c:spPr>
              <a:noFill/>
              <a:ln w="25650">
                <a:noFill/>
              </a:ln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Foglio1!$A$2:$A$4</c:f>
              <c:strCache>
                <c:ptCount val="3"/>
                <c:pt idx="0">
                  <c:v>HA AVUTO ESPERIENZA (indiretta e/o diretta)</c:v>
                </c:pt>
                <c:pt idx="1">
                  <c:v>indiretta</c:v>
                </c:pt>
                <c:pt idx="2">
                  <c:v>diretta</c:v>
                </c:pt>
              </c:strCache>
            </c:strRef>
          </c:cat>
          <c:val>
            <c:numRef>
              <c:f>Foglio1!$B$2:$B$4</c:f>
              <c:numCache>
                <c:formatCode>0</c:formatCode>
                <c:ptCount val="3"/>
                <c:pt idx="0">
                  <c:v>23</c:v>
                </c:pt>
                <c:pt idx="1">
                  <c:v>21</c:v>
                </c:pt>
                <c:pt idx="2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3A8-4CE1-A480-1687207D25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axId val="39464960"/>
        <c:axId val="39466496"/>
      </c:barChart>
      <c:catAx>
        <c:axId val="39464960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9466496"/>
        <c:crosses val="autoZero"/>
        <c:auto val="1"/>
        <c:lblAlgn val="ctr"/>
        <c:lblOffset val="100"/>
        <c:noMultiLvlLbl val="0"/>
      </c:catAx>
      <c:valAx>
        <c:axId val="39466496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39464960"/>
        <c:crosses val="autoZero"/>
        <c:crossBetween val="between"/>
        <c:majorUnit val="10"/>
        <c:minorUnit val="5"/>
      </c:valAx>
      <c:spPr>
        <a:noFill/>
        <a:ln w="25650">
          <a:noFill/>
        </a:ln>
      </c:spPr>
    </c:plotArea>
    <c:plotVisOnly val="1"/>
    <c:dispBlanksAs val="gap"/>
    <c:showDLblsOverMax val="0"/>
  </c:chart>
  <c:txPr>
    <a:bodyPr/>
    <a:lstStyle/>
    <a:p>
      <a:pPr>
        <a:defRPr sz="1818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184051801826965"/>
          <c:y val="0"/>
          <c:w val="0.49644142446866757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</c:spPr>
          <c:invertIfNegative val="0"/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A3BE-4042-AB22-3E13BE698A94}"/>
              </c:ext>
            </c:extLst>
          </c:dPt>
          <c:dLbls>
            <c:dLbl>
              <c:idx val="0"/>
              <c:spPr>
                <a:noFill/>
                <a:ln w="19013">
                  <a:noFill/>
                </a:ln>
              </c:spPr>
              <c:txPr>
                <a:bodyPr/>
                <a:lstStyle/>
                <a:p>
                  <a:pPr>
                    <a:defRPr sz="15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9013">
                <a:noFill/>
              </a:ln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Foglio1!$A$2:$A$10</c:f>
              <c:strCache>
                <c:ptCount val="9"/>
                <c:pt idx="0">
                  <c:v>ALMENO UNA INIZIATIVA</c:v>
                </c:pt>
                <c:pt idx="1">
                  <c:v>  Telecamere/impianti di allarme                 </c:v>
                </c:pt>
                <c:pt idx="2">
                  <c:v>  Assicurazione                                  </c:v>
                </c:pt>
                <c:pt idx="3">
                  <c:v>  Denuncia (se ha subito un reato)               </c:v>
                </c:pt>
                <c:pt idx="4">
                  <c:v>  Vigilanza privata                              </c:v>
                </c:pt>
                <c:pt idx="5">
                  <c:v>  Associazione di categoria                      </c:v>
                </c:pt>
                <c:pt idx="6">
                  <c:v>  Vetrina corazzata                              </c:v>
                </c:pt>
                <c:pt idx="7">
                  <c:v>  Richiesta informale protezione polizia         </c:v>
                </c:pt>
                <c:pt idx="8">
                  <c:v>  Associazioni antiracket/antiusura              </c:v>
                </c:pt>
              </c:strCache>
            </c:strRef>
          </c:cat>
          <c:val>
            <c:numRef>
              <c:f>Foglio1!$B$2:$B$10</c:f>
              <c:numCache>
                <c:formatCode>0</c:formatCode>
                <c:ptCount val="9"/>
                <c:pt idx="0">
                  <c:v>82.1</c:v>
                </c:pt>
                <c:pt idx="1">
                  <c:v>52.7</c:v>
                </c:pt>
                <c:pt idx="2">
                  <c:v>39.9</c:v>
                </c:pt>
                <c:pt idx="3">
                  <c:v>32.200000000000003</c:v>
                </c:pt>
                <c:pt idx="4">
                  <c:v>27.2</c:v>
                </c:pt>
                <c:pt idx="5">
                  <c:v>12.5</c:v>
                </c:pt>
                <c:pt idx="6">
                  <c:v>12.2</c:v>
                </c:pt>
                <c:pt idx="7">
                  <c:v>10.3</c:v>
                </c:pt>
                <c:pt idx="8">
                  <c:v>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3BE-4042-AB22-3E13BE698A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1122816"/>
        <c:axId val="41132800"/>
      </c:barChart>
      <c:catAx>
        <c:axId val="41122816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41132800"/>
        <c:crosses val="autoZero"/>
        <c:auto val="1"/>
        <c:lblAlgn val="ctr"/>
        <c:lblOffset val="100"/>
        <c:noMultiLvlLbl val="0"/>
      </c:catAx>
      <c:valAx>
        <c:axId val="41132800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41122816"/>
        <c:crosses val="autoZero"/>
        <c:crossBetween val="between"/>
        <c:majorUnit val="10"/>
        <c:minorUnit val="5"/>
      </c:valAx>
      <c:spPr>
        <a:noFill/>
        <a:ln w="19013">
          <a:noFill/>
        </a:ln>
      </c:spPr>
    </c:plotArea>
    <c:plotVisOnly val="1"/>
    <c:dispBlanksAs val="gap"/>
    <c:showDLblsOverMax val="0"/>
  </c:chart>
  <c:txPr>
    <a:bodyPr/>
    <a:lstStyle/>
    <a:p>
      <a:pPr>
        <a:defRPr sz="1347"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09485148581753"/>
          <c:y val="9.66456156755496E-3"/>
          <c:w val="0.49644142446866757"/>
          <c:h val="0.9665881397562301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C036-4198-A2D1-3A3B8280D0D6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C036-4198-A2D1-3A3B8280D0D6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C036-4198-A2D1-3A3B8280D0D6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C036-4198-A2D1-3A3B8280D0D6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C036-4198-A2D1-3A3B8280D0D6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C036-4198-A2D1-3A3B8280D0D6}"/>
              </c:ext>
            </c:extLst>
          </c:dPt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C036-4198-A2D1-3A3B8280D0D6}"/>
              </c:ext>
            </c:extLst>
          </c:dPt>
          <c:dLbls>
            <c:spPr>
              <a:noFill/>
              <a:ln w="19020">
                <a:noFill/>
              </a:ln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Foglio1!$A$2:$A$7</c:f>
              <c:strCache>
                <c:ptCount val="6"/>
                <c:pt idx="0">
                  <c:v>  Certezza della pena</c:v>
                </c:pt>
                <c:pt idx="1">
                  <c:v>  Maggiore protezione sul territorio da parte delle forze dell'ordine</c:v>
                </c:pt>
                <c:pt idx="2">
                  <c:v>  Maggiore collaborazione con le forze dell'ordine</c:v>
                </c:pt>
                <c:pt idx="3">
                  <c:v>  Interventi di Enti Locali per poliziotti di quartiere/polizia locale</c:v>
                </c:pt>
                <c:pt idx="4">
                  <c:v>  Maggiori interventi delle Associazioni di categoria</c:v>
                </c:pt>
                <c:pt idx="5">
                  <c:v>  Associazionismo antiracket</c:v>
                </c:pt>
              </c:strCache>
            </c:strRef>
          </c:cat>
          <c:val>
            <c:numRef>
              <c:f>Foglio1!$B$2:$B$7</c:f>
              <c:numCache>
                <c:formatCode>0</c:formatCode>
                <c:ptCount val="6"/>
                <c:pt idx="0">
                  <c:v>75.400000000000006</c:v>
                </c:pt>
                <c:pt idx="1">
                  <c:v>58.4</c:v>
                </c:pt>
                <c:pt idx="2">
                  <c:v>20.5</c:v>
                </c:pt>
                <c:pt idx="3">
                  <c:v>14.1</c:v>
                </c:pt>
                <c:pt idx="4">
                  <c:v>5.7</c:v>
                </c:pt>
                <c:pt idx="5">
                  <c:v>4.3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C036-4198-A2D1-3A3B8280D0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axId val="45613824"/>
        <c:axId val="45615360"/>
      </c:barChart>
      <c:catAx>
        <c:axId val="4561382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45615360"/>
        <c:crosses val="autoZero"/>
        <c:auto val="1"/>
        <c:lblAlgn val="ctr"/>
        <c:lblOffset val="100"/>
        <c:noMultiLvlLbl val="0"/>
      </c:catAx>
      <c:valAx>
        <c:axId val="45615360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45613824"/>
        <c:crosses val="autoZero"/>
        <c:crossBetween val="between"/>
        <c:majorUnit val="10"/>
        <c:minorUnit val="5"/>
      </c:valAx>
      <c:spPr>
        <a:noFill/>
        <a:ln w="19020">
          <a:noFill/>
        </a:ln>
      </c:spPr>
    </c:plotArea>
    <c:plotVisOnly val="1"/>
    <c:dispBlanksAs val="gap"/>
    <c:showDLblsOverMax val="0"/>
  </c:chart>
  <c:txPr>
    <a:bodyPr/>
    <a:lstStyle/>
    <a:p>
      <a:pPr>
        <a:defRPr sz="1348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184051801826965"/>
          <c:y val="0"/>
          <c:w val="0.49644142446866757"/>
          <c:h val="0.720507257622488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</c:spPr>
          <c:invertIfNegative val="0"/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7214-4512-BF6D-C3258C283173}"/>
              </c:ext>
            </c:extLst>
          </c:dPt>
          <c:dLbls>
            <c:dLbl>
              <c:idx val="0"/>
              <c:spPr>
                <a:noFill/>
                <a:ln w="19003">
                  <a:noFill/>
                </a:ln>
              </c:spPr>
              <c:txPr>
                <a:bodyPr anchorCtr="0"/>
                <a:lstStyle/>
                <a:p>
                  <a:pPr algn="ctr" rtl="0">
                    <a:defRPr lang="en-US" sz="1496" b="1" i="0" u="none" strike="noStrike" kern="1200" baseline="0">
                      <a:solidFill>
                        <a:prstClr val="black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 w="19003">
                  <a:noFill/>
                </a:ln>
              </c:spPr>
              <c:txPr>
                <a:bodyPr anchorCtr="0"/>
                <a:lstStyle/>
                <a:p>
                  <a:pPr algn="ctr" rtl="0">
                    <a:defRPr lang="it-IT" sz="1496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 w="19003">
                  <a:noFill/>
                </a:ln>
              </c:spPr>
              <c:txPr>
                <a:bodyPr/>
                <a:lstStyle/>
                <a:p>
                  <a:pPr>
                    <a:defRPr sz="120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 w="19003">
                  <a:noFill/>
                </a:ln>
              </c:spPr>
              <c:txPr>
                <a:bodyPr/>
                <a:lstStyle/>
                <a:p>
                  <a:pPr>
                    <a:defRPr sz="120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9003">
                <a:noFill/>
              </a:ln>
            </c:spPr>
            <c:txPr>
              <a:bodyPr/>
              <a:lstStyle/>
              <a:p>
                <a:pPr>
                  <a:defRPr sz="898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NO, PER NIENTE</c:v>
                </c:pt>
                <c:pt idx="1">
                  <c:v>NO, POCO</c:v>
                </c:pt>
                <c:pt idx="2">
                  <c:v>Si, abbastanza </c:v>
                </c:pt>
                <c:pt idx="3">
                  <c:v>Si, molto</c:v>
                </c:pt>
              </c:strCache>
            </c:strRef>
          </c:cat>
          <c:val>
            <c:numRef>
              <c:f>Foglio1!$B$2:$B$5</c:f>
              <c:numCache>
                <c:formatCode>0</c:formatCode>
                <c:ptCount val="4"/>
                <c:pt idx="0">
                  <c:v>36.9</c:v>
                </c:pt>
                <c:pt idx="1">
                  <c:v>52.3</c:v>
                </c:pt>
                <c:pt idx="2">
                  <c:v>9.4</c:v>
                </c:pt>
                <c:pt idx="3">
                  <c:v>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214-4512-BF6D-C3258C2831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axId val="46054784"/>
        <c:axId val="46060672"/>
      </c:barChart>
      <c:catAx>
        <c:axId val="4605478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46060672"/>
        <c:crosses val="autoZero"/>
        <c:auto val="1"/>
        <c:lblAlgn val="ctr"/>
        <c:lblOffset val="100"/>
        <c:noMultiLvlLbl val="0"/>
      </c:catAx>
      <c:valAx>
        <c:axId val="46060672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46054784"/>
        <c:crosses val="autoZero"/>
        <c:crossBetween val="between"/>
        <c:majorUnit val="10"/>
        <c:minorUnit val="5"/>
      </c:valAx>
      <c:spPr>
        <a:noFill/>
        <a:ln w="19003">
          <a:noFill/>
        </a:ln>
      </c:spPr>
    </c:plotArea>
    <c:plotVisOnly val="1"/>
    <c:dispBlanksAs val="gap"/>
    <c:showDLblsOverMax val="0"/>
  </c:chart>
  <c:txPr>
    <a:bodyPr/>
    <a:lstStyle/>
    <a:p>
      <a:pPr>
        <a:defRPr sz="1347"/>
      </a:pPr>
      <a:endParaRPr lang="it-I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184051801826965"/>
          <c:y val="0"/>
          <c:w val="0.49644142446866757"/>
          <c:h val="0.720507257622488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</c:spPr>
          <c:invertIfNegative val="0"/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EC0F-48F8-8CF9-E0A560CE9149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5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5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20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20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Foglio1!$A$2:$A$5</c:f>
              <c:strCache>
                <c:ptCount val="4"/>
                <c:pt idx="0">
                  <c:v>Si, molto</c:v>
                </c:pt>
                <c:pt idx="1">
                  <c:v>Si, abbastanza</c:v>
                </c:pt>
                <c:pt idx="2">
                  <c:v>No, poco</c:v>
                </c:pt>
                <c:pt idx="3">
                  <c:v>No, per niente </c:v>
                </c:pt>
              </c:strCache>
            </c:strRef>
          </c:cat>
          <c:val>
            <c:numRef>
              <c:f>Foglio1!$B$2:$B$5</c:f>
              <c:numCache>
                <c:formatCode>0</c:formatCode>
                <c:ptCount val="4"/>
                <c:pt idx="0">
                  <c:v>64.400000000000006</c:v>
                </c:pt>
                <c:pt idx="1">
                  <c:v>27.8</c:v>
                </c:pt>
                <c:pt idx="2">
                  <c:v>5.6</c:v>
                </c:pt>
                <c:pt idx="3">
                  <c:v>2.2000000000000002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C0F-48F8-8CF9-E0A560CE91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axId val="46224128"/>
        <c:axId val="46225664"/>
      </c:barChart>
      <c:catAx>
        <c:axId val="46224128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46225664"/>
        <c:crosses val="autoZero"/>
        <c:auto val="1"/>
        <c:lblAlgn val="ctr"/>
        <c:lblOffset val="100"/>
        <c:noMultiLvlLbl val="0"/>
      </c:catAx>
      <c:valAx>
        <c:axId val="46225664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46224128"/>
        <c:crosses val="autoZero"/>
        <c:crossBetween val="between"/>
        <c:majorUnit val="10"/>
        <c:minorUnit val="5"/>
      </c:valAx>
      <c:spPr>
        <a:noFill/>
        <a:ln w="19022">
          <a:noFill/>
        </a:ln>
      </c:spPr>
    </c:plotArea>
    <c:plotVisOnly val="1"/>
    <c:dispBlanksAs val="gap"/>
    <c:showDLblsOverMax val="0"/>
  </c:chart>
  <c:txPr>
    <a:bodyPr/>
    <a:lstStyle/>
    <a:p>
      <a:pPr>
        <a:defRPr sz="1348"/>
      </a:pPr>
      <a:endParaRPr lang="it-I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184051801826965"/>
          <c:y val="0"/>
          <c:w val="0.49644142446866757"/>
          <c:h val="0.720507257622488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</c:spPr>
          <c:invertIfNegative val="0"/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93DC-4A19-B363-631DB27F88C3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5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5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Foglio1!$A$2:$A$6</c:f>
              <c:strCache>
                <c:ptCount val="5"/>
                <c:pt idx="0">
                  <c:v>Certamente no</c:v>
                </c:pt>
                <c:pt idx="1">
                  <c:v>Probabilmente no</c:v>
                </c:pt>
                <c:pt idx="2">
                  <c:v>Non so, forse</c:v>
                </c:pt>
                <c:pt idx="3">
                  <c:v>Probabilmente si</c:v>
                </c:pt>
                <c:pt idx="4">
                  <c:v>Certamente si</c:v>
                </c:pt>
              </c:strCache>
            </c:strRef>
          </c:cat>
          <c:val>
            <c:numRef>
              <c:f>Foglio1!$B$2:$B$6</c:f>
              <c:numCache>
                <c:formatCode>0</c:formatCode>
                <c:ptCount val="5"/>
                <c:pt idx="0">
                  <c:v>32.200000000000003</c:v>
                </c:pt>
                <c:pt idx="1">
                  <c:v>48.1</c:v>
                </c:pt>
                <c:pt idx="2">
                  <c:v>13.7</c:v>
                </c:pt>
                <c:pt idx="3">
                  <c:v>4.9000000000000004</c:v>
                </c:pt>
                <c:pt idx="4">
                  <c:v>1.1000000000000001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3DC-4A19-B363-631DB27F88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axId val="46421504"/>
        <c:axId val="46423040"/>
      </c:barChart>
      <c:catAx>
        <c:axId val="46421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46423040"/>
        <c:crosses val="autoZero"/>
        <c:auto val="1"/>
        <c:lblAlgn val="ctr"/>
        <c:lblOffset val="100"/>
        <c:noMultiLvlLbl val="0"/>
      </c:catAx>
      <c:valAx>
        <c:axId val="46423040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46421504"/>
        <c:crosses val="autoZero"/>
        <c:crossBetween val="between"/>
        <c:majorUnit val="10"/>
        <c:minorUnit val="5"/>
      </c:valAx>
      <c:spPr>
        <a:noFill/>
        <a:ln w="19022">
          <a:noFill/>
        </a:ln>
      </c:spPr>
    </c:plotArea>
    <c:plotVisOnly val="1"/>
    <c:dispBlanksAs val="gap"/>
    <c:showDLblsOverMax val="0"/>
  </c:chart>
  <c:txPr>
    <a:bodyPr/>
    <a:lstStyle/>
    <a:p>
      <a:pPr>
        <a:defRPr sz="1348"/>
      </a:pPr>
      <a:endParaRPr lang="it-I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760014141705876"/>
          <c:y val="1.2948727071665946E-2"/>
          <c:w val="0.49644142446866757"/>
          <c:h val="0.905026997390111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</c:spPr>
          <c:invertIfNegative val="0"/>
          <c:dPt>
            <c:idx val="1"/>
            <c:invertIfNegative val="0"/>
            <c:bubble3D val="0"/>
            <c:spPr>
              <a:pattFill prst="dkUpDiag">
                <a:fgClr>
                  <a:srgbClr val="E95E0F"/>
                </a:fgClr>
                <a:bgClr>
                  <a:srgbClr val="FFFFFF"/>
                </a:bgClr>
              </a:patt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2FF-4C55-9E5B-DF0C18820429}"/>
              </c:ext>
            </c:extLst>
          </c:dPt>
          <c:dPt>
            <c:idx val="2"/>
            <c:invertIfNegative val="0"/>
            <c:bubble3D val="0"/>
            <c:spPr>
              <a:pattFill prst="dkUpDiag">
                <a:fgClr>
                  <a:srgbClr val="E95E0F"/>
                </a:fgClr>
                <a:bgClr>
                  <a:srgbClr val="FFFFFF"/>
                </a:bgClr>
              </a:patt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2FF-4C55-9E5B-DF0C18820429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32FF-4C55-9E5B-DF0C18820429}"/>
              </c:ext>
            </c:extLst>
          </c:dPt>
          <c:dPt>
            <c:idx val="6"/>
            <c:invertIfNegative val="0"/>
            <c:bubble3D val="0"/>
            <c:spPr>
              <a:solidFill>
                <a:srgbClr val="FFFFFF">
                  <a:lumMod val="6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32FF-4C55-9E5B-DF0C18820429}"/>
              </c:ext>
            </c:extLst>
          </c:dPt>
          <c:dPt>
            <c:idx val="9"/>
            <c:invertIfNegative val="0"/>
            <c:bubble3D val="0"/>
            <c:spPr>
              <a:solidFill>
                <a:srgbClr val="FFFFFF">
                  <a:lumMod val="5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32FF-4C55-9E5B-DF0C18820429}"/>
              </c:ext>
            </c:extLst>
          </c:dPt>
          <c:dLbls>
            <c:dLbl>
              <c:idx val="0"/>
              <c:spPr>
                <a:noFill/>
                <a:ln w="25568">
                  <a:noFill/>
                </a:ln>
              </c:spPr>
              <c:txPr>
                <a:bodyPr/>
                <a:lstStyle/>
                <a:p>
                  <a:pPr>
                    <a:defRPr sz="12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 w="25568">
                  <a:noFill/>
                </a:ln>
              </c:spPr>
              <c:txPr>
                <a:bodyPr/>
                <a:lstStyle/>
                <a:p>
                  <a:pPr>
                    <a:defRPr sz="120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 w="25568">
                  <a:noFill/>
                </a:ln>
              </c:spPr>
              <c:txPr>
                <a:bodyPr/>
                <a:lstStyle/>
                <a:p>
                  <a:pPr>
                    <a:defRPr sz="120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 w="25568">
                  <a:noFill/>
                </a:ln>
              </c:spPr>
              <c:txPr>
                <a:bodyPr/>
                <a:lstStyle/>
                <a:p>
                  <a:pPr>
                    <a:defRPr sz="15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noFill/>
                <a:ln w="25568">
                  <a:noFill/>
                </a:ln>
              </c:spPr>
              <c:txPr>
                <a:bodyPr/>
                <a:lstStyle/>
                <a:p>
                  <a:pPr>
                    <a:defRPr sz="15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568">
                <a:noFill/>
              </a:ln>
            </c:spPr>
            <c:txPr>
              <a:bodyPr/>
              <a:lstStyle/>
              <a:p>
                <a:pPr>
                  <a:defRPr sz="15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NO</c:v>
                </c:pt>
                <c:pt idx="1">
                  <c:v>… più volte</c:v>
                </c:pt>
                <c:pt idx="2">
                  <c:v>… una sola volta</c:v>
                </c:pt>
                <c:pt idx="3">
                  <c:v>SI</c:v>
                </c:pt>
              </c:strCache>
            </c:strRef>
          </c:cat>
          <c:val>
            <c:numRef>
              <c:f>Foglio1!$B$2:$B$5</c:f>
              <c:numCache>
                <c:formatCode>0</c:formatCode>
                <c:ptCount val="4"/>
                <c:pt idx="0">
                  <c:v>61</c:v>
                </c:pt>
                <c:pt idx="1">
                  <c:v>23</c:v>
                </c:pt>
                <c:pt idx="2">
                  <c:v>16</c:v>
                </c:pt>
                <c:pt idx="3">
                  <c:v>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32FF-4C55-9E5B-DF0C188204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axId val="97327360"/>
        <c:axId val="97349632"/>
      </c:barChart>
      <c:catAx>
        <c:axId val="973273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7349632"/>
        <c:crosses val="autoZero"/>
        <c:auto val="1"/>
        <c:lblAlgn val="ctr"/>
        <c:lblOffset val="100"/>
        <c:noMultiLvlLbl val="0"/>
      </c:catAx>
      <c:valAx>
        <c:axId val="97349632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97327360"/>
        <c:crosses val="autoZero"/>
        <c:crossBetween val="between"/>
        <c:majorUnit val="10"/>
        <c:minorUnit val="5"/>
      </c:valAx>
      <c:spPr>
        <a:noFill/>
        <a:ln w="25568">
          <a:noFill/>
        </a:ln>
      </c:spPr>
    </c:plotArea>
    <c:plotVisOnly val="1"/>
    <c:dispBlanksAs val="gap"/>
    <c:showDLblsOverMax val="0"/>
  </c:chart>
  <c:txPr>
    <a:bodyPr/>
    <a:lstStyle/>
    <a:p>
      <a:pPr>
        <a:defRPr sz="1812"/>
      </a:pPr>
      <a:endParaRPr lang="it-IT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22317" cy="494186"/>
          </a:xfrm>
          <a:prstGeom prst="rect">
            <a:avLst/>
          </a:prstGeom>
        </p:spPr>
        <p:txBody>
          <a:bodyPr vert="horz" lIns="90434" tIns="45217" rIns="90434" bIns="4521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18223" y="0"/>
            <a:ext cx="2922317" cy="494186"/>
          </a:xfrm>
          <a:prstGeom prst="rect">
            <a:avLst/>
          </a:prstGeom>
        </p:spPr>
        <p:txBody>
          <a:bodyPr vert="horz" lIns="90434" tIns="45217" rIns="90434" bIns="4521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3FF9B2C-08ED-4E58-98DD-212B163ADE07}" type="datetimeFigureOut">
              <a:rPr lang="it-IT"/>
              <a:pPr>
                <a:defRPr/>
              </a:pPr>
              <a:t>16/11/2018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376902"/>
            <a:ext cx="2922317" cy="494185"/>
          </a:xfrm>
          <a:prstGeom prst="rect">
            <a:avLst/>
          </a:prstGeom>
        </p:spPr>
        <p:txBody>
          <a:bodyPr vert="horz" lIns="90434" tIns="45217" rIns="90434" bIns="4521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18223" y="9376902"/>
            <a:ext cx="2922317" cy="494185"/>
          </a:xfrm>
          <a:prstGeom prst="rect">
            <a:avLst/>
          </a:prstGeom>
        </p:spPr>
        <p:txBody>
          <a:bodyPr vert="horz" lIns="90434" tIns="45217" rIns="90434" bIns="45217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3905188-56F0-4750-85C5-EEC11E7115E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88450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22317" cy="494186"/>
          </a:xfrm>
          <a:prstGeom prst="rect">
            <a:avLst/>
          </a:prstGeom>
        </p:spPr>
        <p:txBody>
          <a:bodyPr vert="horz" lIns="90434" tIns="45217" rIns="90434" bIns="4521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18223" y="0"/>
            <a:ext cx="2922317" cy="494186"/>
          </a:xfrm>
          <a:prstGeom prst="rect">
            <a:avLst/>
          </a:prstGeom>
        </p:spPr>
        <p:txBody>
          <a:bodyPr vert="horz" lIns="90434" tIns="45217" rIns="90434" bIns="4521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EFC4449-AB18-44DE-B509-2C1DAF63C3A5}" type="datetimeFigureOut">
              <a:rPr lang="it-IT"/>
              <a:pPr>
                <a:defRPr/>
              </a:pPr>
              <a:t>16/11/2018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8336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34" tIns="45217" rIns="90434" bIns="45217" rtlCol="0" anchor="ctr"/>
          <a:lstStyle/>
          <a:p>
            <a:pPr lv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3899" y="4689242"/>
            <a:ext cx="5394320" cy="4442935"/>
          </a:xfrm>
          <a:prstGeom prst="rect">
            <a:avLst/>
          </a:prstGeom>
        </p:spPr>
        <p:txBody>
          <a:bodyPr vert="horz" lIns="90434" tIns="45217" rIns="90434" bIns="45217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376902"/>
            <a:ext cx="2922317" cy="494185"/>
          </a:xfrm>
          <a:prstGeom prst="rect">
            <a:avLst/>
          </a:prstGeom>
        </p:spPr>
        <p:txBody>
          <a:bodyPr vert="horz" lIns="90434" tIns="45217" rIns="90434" bIns="4521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18223" y="9376902"/>
            <a:ext cx="2922317" cy="494185"/>
          </a:xfrm>
          <a:prstGeom prst="rect">
            <a:avLst/>
          </a:prstGeom>
        </p:spPr>
        <p:txBody>
          <a:bodyPr vert="horz" lIns="90434" tIns="45217" rIns="90434" bIns="45217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7510C5C-5940-4FD4-9E3B-E8426C67E57E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325648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85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614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BB30A59-987F-494D-8869-7B25B5B9CA74}" type="slidenum">
              <a:rPr lang="it-IT" altLang="it-IT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3218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9375" y="739775"/>
            <a:ext cx="6583363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6554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34778" indent="-282607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30427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582598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34769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486939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39110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391281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43452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B495D3B-151E-4316-B37B-8CA9D9E28A67}" type="slidenum">
              <a:rPr lang="it-IT" altLang="it-IT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8742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6758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26695" indent="-279498">
              <a:defRPr>
                <a:solidFill>
                  <a:schemeClr val="tx1"/>
                </a:solidFill>
                <a:latin typeface="Insight screen"/>
              </a:defRPr>
            </a:lvl2pPr>
            <a:lvl3pPr marL="1117992" indent="-223598">
              <a:defRPr>
                <a:solidFill>
                  <a:schemeClr val="tx1"/>
                </a:solidFill>
                <a:latin typeface="Insight screen"/>
              </a:defRPr>
            </a:lvl3pPr>
            <a:lvl4pPr marL="1565189" indent="-223598">
              <a:defRPr>
                <a:solidFill>
                  <a:schemeClr val="tx1"/>
                </a:solidFill>
                <a:latin typeface="Insight screen"/>
              </a:defRPr>
            </a:lvl4pPr>
            <a:lvl5pPr marL="2012387" indent="-223598">
              <a:defRPr>
                <a:solidFill>
                  <a:schemeClr val="tx1"/>
                </a:solidFill>
                <a:latin typeface="Insight screen"/>
              </a:defRPr>
            </a:lvl5pPr>
            <a:lvl6pPr marL="2459583" indent="-2235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06780" indent="-2235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353977" indent="-2235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01174" indent="-2235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fld id="{89A7BD7E-221A-46C0-85FE-544F17A6397F}" type="slidenum">
              <a:rPr lang="it-IT" altLang="it-IT">
                <a:latin typeface="Calibri" panose="020F0502020204030204" pitchFamily="34" charset="0"/>
              </a:rPr>
              <a:pPr/>
              <a:t>13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650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4450" y="739775"/>
            <a:ext cx="6580188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7373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34778" indent="-282607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30427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582598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34769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486939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39110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391281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43452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88D6549-E21B-4540-98FE-A647547F609E}" type="slidenum">
              <a:rPr lang="it-IT" altLang="it-IT">
                <a:solidFill>
                  <a:srgbClr val="000000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it-IT" altLang="it-IT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379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9375" y="739775"/>
            <a:ext cx="6583363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2048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34778" indent="-282607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30427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582598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34769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486939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39110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391281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43452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CAD7327-2D7E-4848-A5C7-3FD875202B4B}" type="slidenum">
              <a:rPr lang="it-IT" altLang="it-IT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640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9375" y="739775"/>
            <a:ext cx="6583363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2458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34778" indent="-282607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30427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582598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34769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486939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39110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391281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43452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8E317D0-A2C9-4888-8867-85C668357F18}" type="slidenum">
              <a:rPr lang="it-IT" altLang="it-IT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645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6758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26695" indent="-279498">
              <a:defRPr>
                <a:solidFill>
                  <a:schemeClr val="tx1"/>
                </a:solidFill>
                <a:latin typeface="Insight screen"/>
              </a:defRPr>
            </a:lvl2pPr>
            <a:lvl3pPr marL="1117992" indent="-223598">
              <a:defRPr>
                <a:solidFill>
                  <a:schemeClr val="tx1"/>
                </a:solidFill>
                <a:latin typeface="Insight screen"/>
              </a:defRPr>
            </a:lvl3pPr>
            <a:lvl4pPr marL="1565189" indent="-223598">
              <a:defRPr>
                <a:solidFill>
                  <a:schemeClr val="tx1"/>
                </a:solidFill>
                <a:latin typeface="Insight screen"/>
              </a:defRPr>
            </a:lvl4pPr>
            <a:lvl5pPr marL="2012387" indent="-223598">
              <a:defRPr>
                <a:solidFill>
                  <a:schemeClr val="tx1"/>
                </a:solidFill>
                <a:latin typeface="Insight screen"/>
              </a:defRPr>
            </a:lvl5pPr>
            <a:lvl6pPr marL="2459583" indent="-2235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06780" indent="-2235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353977" indent="-2235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01174" indent="-2235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fld id="{89A7BD7E-221A-46C0-85FE-544F17A6397F}" type="slidenum">
              <a:rPr lang="it-IT" altLang="it-IT">
                <a:latin typeface="Calibri" panose="020F0502020204030204" pitchFamily="34" charset="0"/>
              </a:rPr>
              <a:pPr/>
              <a:t>7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174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9375" y="739775"/>
            <a:ext cx="6583363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5222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34778" indent="-282607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30427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582598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34769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486939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39110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391281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43452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DE24926-4701-42B8-94D0-5AE9931CC0B8}" type="slidenum">
              <a:rPr lang="it-IT" altLang="it-IT">
                <a:solidFill>
                  <a:srgbClr val="000000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it-IT" altLang="it-IT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4378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9375" y="739775"/>
            <a:ext cx="6583363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">
              <a:spcBef>
                <a:spcPct val="0"/>
              </a:spcBef>
            </a:pPr>
            <a:r>
              <a:rPr lang="it-IT" altLang="it-IT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endParaRPr lang="it-IT" altLang="it-IT" dirty="0" smtClean="0"/>
          </a:p>
        </p:txBody>
      </p:sp>
      <p:sp>
        <p:nvSpPr>
          <p:cNvPr id="5427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34778" indent="-282607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30427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582598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34769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486939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39110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391281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43452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0D445A0-8F06-4169-B865-532532B060BD}" type="slidenum">
              <a:rPr lang="it-IT" altLang="it-IT">
                <a:solidFill>
                  <a:srgbClr val="000000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it-IT" altLang="it-IT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488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9375" y="739775"/>
            <a:ext cx="6583363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5734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34778" indent="-282607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30427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582598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34769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486939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39110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391281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43452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425D43F-B701-4F35-8717-5FE8F9670711}" type="slidenum">
              <a:rPr lang="it-IT" altLang="it-IT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6569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9375" y="739775"/>
            <a:ext cx="6583363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5734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34778" indent="-282607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30427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582598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34769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486939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39110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391281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43452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425D43F-B701-4F35-8717-5FE8F9670711}" type="slidenum">
              <a:rPr lang="it-IT" altLang="it-IT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08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CT_Marker_ID_4" hidden="1"/>
          <p:cNvSpPr/>
          <p:nvPr>
            <p:custDataLst>
              <p:tags r:id="rId1"/>
            </p:custDataLst>
          </p:nvPr>
        </p:nvSpPr>
        <p:spPr bwMode="gray">
          <a:xfrm>
            <a:off x="1270001" y="95280"/>
            <a:ext cx="127000" cy="9527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charset="0"/>
              <a:buNone/>
              <a:defRPr/>
            </a:pPr>
            <a:endParaRPr lang="en-US" sz="12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VCT_Backup_ID_27806" hidden="1"/>
          <p:cNvSpPr txBox="1">
            <a:spLocks noChangeArrowheads="1"/>
          </p:cNvSpPr>
          <p:nvPr userDrawn="1">
            <p:custDataLst>
              <p:tags r:id="rId2"/>
            </p:custDataLst>
          </p:nvPr>
        </p:nvSpPr>
        <p:spPr bwMode="gray">
          <a:xfrm>
            <a:off x="323850" y="1654290"/>
            <a:ext cx="8496300" cy="1188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eaLnBrk="1" hangingPunct="1">
              <a:buFont typeface="Arial" charset="0"/>
              <a:buNone/>
              <a:defRPr/>
            </a:pPr>
            <a:r>
              <a:rPr lang="en-US" sz="2850" dirty="0">
                <a:solidFill>
                  <a:srgbClr val="000000"/>
                </a:solidFill>
                <a:latin typeface="Arial" charset="0"/>
                <a:cs typeface="Arial" charset="0"/>
              </a:rPr>
              <a:t>Click to edit Master title style</a:t>
            </a:r>
          </a:p>
        </p:txBody>
      </p:sp>
      <p:sp>
        <p:nvSpPr>
          <p:cNvPr id="6" name="VCT_Backup_ID_27807" hidden="1"/>
          <p:cNvSpPr txBox="1">
            <a:spLocks noChangeArrowheads="1"/>
          </p:cNvSpPr>
          <p:nvPr userDrawn="1">
            <p:custDataLst>
              <p:tags r:id="rId3"/>
            </p:custDataLst>
          </p:nvPr>
        </p:nvSpPr>
        <p:spPr bwMode="gray">
          <a:xfrm>
            <a:off x="323850" y="2896495"/>
            <a:ext cx="8496300" cy="1080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3500" rIns="0" bIns="0"/>
          <a:lstStyle>
            <a:lvl1pPr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1pPr>
            <a:lvl2pPr marL="1588"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2pPr>
            <a:lvl3pPr marL="3175"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3pPr>
            <a:lvl4pPr marL="4763"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4pPr>
            <a:lvl5pPr marL="6350"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5pPr>
            <a:lvl6pPr marL="4635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6pPr>
            <a:lvl7pPr marL="920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7pPr>
            <a:lvl8pPr marL="13779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8pPr>
            <a:lvl9pPr marL="1835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en-US" sz="1500" dirty="0">
                <a:solidFill>
                  <a:srgbClr val="000000"/>
                </a:solidFill>
                <a:latin typeface="Arial" charset="0"/>
                <a:cs typeface="Arial" charset="0"/>
              </a:rPr>
              <a:t>Click to edit Master subtitle style</a:t>
            </a:r>
          </a:p>
        </p:txBody>
      </p:sp>
      <p:sp>
        <p:nvSpPr>
          <p:cNvPr id="27651" name="Title Placeholder 1"/>
          <p:cNvSpPr>
            <a:spLocks noGrp="1"/>
          </p:cNvSpPr>
          <p:nvPr>
            <p:ph type="ctrTitle"/>
          </p:nvPr>
        </p:nvSpPr>
        <p:spPr>
          <a:xfrm>
            <a:off x="323850" y="1654290"/>
            <a:ext cx="8496300" cy="1188611"/>
          </a:xfrm>
        </p:spPr>
        <p:txBody>
          <a:bodyPr/>
          <a:lstStyle>
            <a:lvl1pPr>
              <a:defRPr sz="2850" smtClean="0">
                <a:solidFill>
                  <a:schemeClr val="tx2"/>
                </a:solidFill>
              </a:defRPr>
            </a:lvl1pPr>
          </a:lstStyle>
          <a:p>
            <a:pPr lvl="0"/>
            <a:r>
              <a:rPr lang="it-IT" noProof="0" smtClean="0"/>
              <a:t>Fare clic per modificare lo stile del titolo</a:t>
            </a:r>
          </a:p>
        </p:txBody>
      </p:sp>
      <p:sp>
        <p:nvSpPr>
          <p:cNvPr id="27652" name="Text Placeholder 2"/>
          <p:cNvSpPr>
            <a:spLocks noGrp="1"/>
          </p:cNvSpPr>
          <p:nvPr>
            <p:ph type="subTitle" idx="1"/>
          </p:nvPr>
        </p:nvSpPr>
        <p:spPr>
          <a:xfrm>
            <a:off x="323850" y="2896495"/>
            <a:ext cx="8496300" cy="1080231"/>
          </a:xfrm>
        </p:spPr>
        <p:txBody>
          <a:bodyPr/>
          <a:lstStyle>
            <a:lvl1pPr>
              <a:spcBef>
                <a:spcPct val="20000"/>
              </a:spcBef>
              <a:defRPr sz="1500" smtClean="0"/>
            </a:lvl1pPr>
          </a:lstStyle>
          <a:p>
            <a:pPr lvl="0"/>
            <a:r>
              <a:rPr lang="it-IT" noProof="0" smtClean="0"/>
              <a:t>Fare clic per modificare lo stile del sottotitolo dello schema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8507659" y="127819"/>
            <a:ext cx="57626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27819"/>
            <a:ext cx="1224136" cy="5434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034797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323529" y="789796"/>
            <a:ext cx="8496944" cy="1174903"/>
          </a:xfrm>
        </p:spPr>
        <p:txBody>
          <a:bodyPr>
            <a:sp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  <a:lvl7pPr>
              <a:defRPr>
                <a:latin typeface="Arial" pitchFamily="34" charset="0"/>
                <a:cs typeface="Arial" pitchFamily="34" charset="0"/>
              </a:defRPr>
            </a:lvl7pPr>
            <a:lvl8pPr>
              <a:defRPr>
                <a:latin typeface="Arial" pitchFamily="34" charset="0"/>
                <a:cs typeface="Arial" pitchFamily="34" charset="0"/>
              </a:defRPr>
            </a:lvl8pPr>
            <a:lvl9pPr>
              <a:defRPr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596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573869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323529" y="789796"/>
            <a:ext cx="8496944" cy="3997678"/>
          </a:xfrm>
        </p:spPr>
        <p:txBody>
          <a:bodyPr/>
          <a:lstStyle>
            <a:lvl2pPr marL="1191" indent="-1191">
              <a:spcAft>
                <a:spcPts val="0"/>
              </a:spcAft>
              <a:defRPr/>
            </a:lvl2pPr>
          </a:lstStyle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649015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acts with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 bwMode="gray">
          <a:xfrm>
            <a:off x="323528" y="2302431"/>
            <a:ext cx="1296144" cy="1458612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it-IT" noProof="0" dirty="0" smtClean="0"/>
              <a:t>Fare clic sull'icona per inserire un'immagine</a:t>
            </a:r>
            <a:endParaRPr lang="it-IT" noProof="0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6"/>
          </p:nvPr>
        </p:nvSpPr>
        <p:spPr bwMode="gray">
          <a:xfrm>
            <a:off x="4644009" y="2302431"/>
            <a:ext cx="1296144" cy="1458612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it-IT" noProof="0" dirty="0" smtClean="0"/>
              <a:t>Fare clic sull'icona per inserire un'immagine</a:t>
            </a:r>
            <a:endParaRPr lang="it-IT" noProof="0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8"/>
          </p:nvPr>
        </p:nvSpPr>
        <p:spPr bwMode="gray">
          <a:xfrm>
            <a:off x="1763690" y="3274840"/>
            <a:ext cx="2736303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9"/>
          </p:nvPr>
        </p:nvSpPr>
        <p:spPr bwMode="gray">
          <a:xfrm>
            <a:off x="1763688" y="2950703"/>
            <a:ext cx="273630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20"/>
          </p:nvPr>
        </p:nvSpPr>
        <p:spPr bwMode="gray">
          <a:xfrm>
            <a:off x="1763688" y="2302425"/>
            <a:ext cx="2736304" cy="648279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05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105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quarter" idx="26"/>
          </p:nvPr>
        </p:nvSpPr>
        <p:spPr bwMode="gray">
          <a:xfrm>
            <a:off x="1763688" y="3436907"/>
            <a:ext cx="273630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7"/>
          </p:nvPr>
        </p:nvSpPr>
        <p:spPr bwMode="gray">
          <a:xfrm>
            <a:off x="1763768" y="3598975"/>
            <a:ext cx="2736226" cy="161310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28"/>
          </p:nvPr>
        </p:nvSpPr>
        <p:spPr bwMode="gray">
          <a:xfrm>
            <a:off x="6084168" y="3274841"/>
            <a:ext cx="2736304" cy="162067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5" name="Text Placeholder 3"/>
          <p:cNvSpPr>
            <a:spLocks noGrp="1"/>
          </p:cNvSpPr>
          <p:nvPr>
            <p:ph type="body" sz="quarter" idx="29"/>
          </p:nvPr>
        </p:nvSpPr>
        <p:spPr bwMode="gray">
          <a:xfrm>
            <a:off x="6084168" y="2950703"/>
            <a:ext cx="273630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30"/>
          </p:nvPr>
        </p:nvSpPr>
        <p:spPr bwMode="gray">
          <a:xfrm>
            <a:off x="6084168" y="2302431"/>
            <a:ext cx="2736304" cy="648272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05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105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quarter" idx="31"/>
          </p:nvPr>
        </p:nvSpPr>
        <p:spPr bwMode="gray">
          <a:xfrm>
            <a:off x="6084168" y="3436907"/>
            <a:ext cx="273630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32"/>
          </p:nvPr>
        </p:nvSpPr>
        <p:spPr bwMode="gray">
          <a:xfrm>
            <a:off x="6084168" y="3598975"/>
            <a:ext cx="273630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564897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acts with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icture Placeholder 4"/>
          <p:cNvSpPr>
            <a:spLocks noGrp="1"/>
          </p:cNvSpPr>
          <p:nvPr>
            <p:ph type="pic" sz="quarter" idx="26"/>
          </p:nvPr>
        </p:nvSpPr>
        <p:spPr bwMode="gray">
          <a:xfrm>
            <a:off x="323850" y="1708141"/>
            <a:ext cx="1295400" cy="1458653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it-IT" noProof="0" dirty="0" smtClean="0"/>
              <a:t>Fare clic sull'icona per inserire un'immagine</a:t>
            </a:r>
            <a:endParaRPr lang="it-IT" noProof="0" dirty="0"/>
          </a:p>
        </p:txBody>
      </p:sp>
      <p:sp>
        <p:nvSpPr>
          <p:cNvPr id="45" name="Picture Placeholder 4"/>
          <p:cNvSpPr>
            <a:spLocks noGrp="1"/>
          </p:cNvSpPr>
          <p:nvPr>
            <p:ph type="pic" sz="quarter" idx="27"/>
          </p:nvPr>
        </p:nvSpPr>
        <p:spPr bwMode="gray">
          <a:xfrm>
            <a:off x="4645025" y="1708141"/>
            <a:ext cx="1295400" cy="1458653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it-IT" noProof="0" dirty="0" smtClean="0"/>
              <a:t>Fare clic sull'icona per inserire un'immagine</a:t>
            </a:r>
            <a:endParaRPr lang="it-IT" noProof="0" dirty="0"/>
          </a:p>
        </p:txBody>
      </p:sp>
      <p:sp>
        <p:nvSpPr>
          <p:cNvPr id="46" name="Text Placeholder 3"/>
          <p:cNvSpPr>
            <a:spLocks noGrp="1"/>
          </p:cNvSpPr>
          <p:nvPr>
            <p:ph type="body" sz="quarter" idx="28"/>
          </p:nvPr>
        </p:nvSpPr>
        <p:spPr bwMode="gray">
          <a:xfrm>
            <a:off x="1763610" y="2680591"/>
            <a:ext cx="2736953" cy="162067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47" name="Text Placeholder 3"/>
          <p:cNvSpPr>
            <a:spLocks noGrp="1"/>
          </p:cNvSpPr>
          <p:nvPr>
            <p:ph type="body" sz="quarter" idx="29"/>
          </p:nvPr>
        </p:nvSpPr>
        <p:spPr bwMode="gray">
          <a:xfrm>
            <a:off x="1763688" y="2356453"/>
            <a:ext cx="273687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48" name="Text Placeholder 3"/>
          <p:cNvSpPr>
            <a:spLocks noGrp="1"/>
          </p:cNvSpPr>
          <p:nvPr>
            <p:ph type="body" sz="quarter" idx="30"/>
          </p:nvPr>
        </p:nvSpPr>
        <p:spPr bwMode="gray">
          <a:xfrm>
            <a:off x="1763688" y="1708182"/>
            <a:ext cx="2736304" cy="648272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05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105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49" name="Text Placeholder 3"/>
          <p:cNvSpPr>
            <a:spLocks noGrp="1"/>
          </p:cNvSpPr>
          <p:nvPr>
            <p:ph type="body" sz="quarter" idx="31"/>
          </p:nvPr>
        </p:nvSpPr>
        <p:spPr bwMode="gray">
          <a:xfrm>
            <a:off x="1763688" y="2842657"/>
            <a:ext cx="2736875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0" name="Text Placeholder 3"/>
          <p:cNvSpPr>
            <a:spLocks noGrp="1"/>
          </p:cNvSpPr>
          <p:nvPr>
            <p:ph type="body" sz="quarter" idx="32"/>
          </p:nvPr>
        </p:nvSpPr>
        <p:spPr bwMode="gray">
          <a:xfrm>
            <a:off x="1763768" y="3004725"/>
            <a:ext cx="2736226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1" name="Text Placeholder 3"/>
          <p:cNvSpPr>
            <a:spLocks noGrp="1"/>
          </p:cNvSpPr>
          <p:nvPr>
            <p:ph type="body" sz="quarter" idx="33"/>
          </p:nvPr>
        </p:nvSpPr>
        <p:spPr bwMode="gray">
          <a:xfrm>
            <a:off x="6084168" y="2680590"/>
            <a:ext cx="273630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2" name="Text Placeholder 3"/>
          <p:cNvSpPr>
            <a:spLocks noGrp="1"/>
          </p:cNvSpPr>
          <p:nvPr>
            <p:ph type="body" sz="quarter" idx="34"/>
          </p:nvPr>
        </p:nvSpPr>
        <p:spPr bwMode="gray">
          <a:xfrm>
            <a:off x="6084168" y="2356454"/>
            <a:ext cx="2736304" cy="162624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3" name="Text Placeholder 3"/>
          <p:cNvSpPr>
            <a:spLocks noGrp="1"/>
          </p:cNvSpPr>
          <p:nvPr>
            <p:ph type="body" sz="quarter" idx="35"/>
          </p:nvPr>
        </p:nvSpPr>
        <p:spPr bwMode="gray">
          <a:xfrm>
            <a:off x="6084168" y="1708149"/>
            <a:ext cx="2736304" cy="648305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05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105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4" name="Text Placeholder 3"/>
          <p:cNvSpPr>
            <a:spLocks noGrp="1"/>
          </p:cNvSpPr>
          <p:nvPr>
            <p:ph type="body" sz="quarter" idx="36"/>
          </p:nvPr>
        </p:nvSpPr>
        <p:spPr bwMode="gray">
          <a:xfrm>
            <a:off x="6084168" y="2842657"/>
            <a:ext cx="273630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5" name="Text Placeholder 3"/>
          <p:cNvSpPr>
            <a:spLocks noGrp="1"/>
          </p:cNvSpPr>
          <p:nvPr>
            <p:ph type="body" sz="quarter" idx="37"/>
          </p:nvPr>
        </p:nvSpPr>
        <p:spPr bwMode="gray">
          <a:xfrm>
            <a:off x="6084168" y="3004725"/>
            <a:ext cx="273630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6" name="Picture Placeholder 4"/>
          <p:cNvSpPr>
            <a:spLocks noGrp="1"/>
          </p:cNvSpPr>
          <p:nvPr>
            <p:ph type="pic" sz="quarter" idx="38"/>
          </p:nvPr>
        </p:nvSpPr>
        <p:spPr bwMode="gray">
          <a:xfrm>
            <a:off x="323528" y="3328821"/>
            <a:ext cx="1295400" cy="1458653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it-IT" noProof="0" dirty="0" smtClean="0"/>
              <a:t>Fare clic sull'icona per inserire un'immagine</a:t>
            </a:r>
            <a:endParaRPr lang="it-IT" noProof="0" dirty="0"/>
          </a:p>
        </p:txBody>
      </p:sp>
      <p:sp>
        <p:nvSpPr>
          <p:cNvPr id="57" name="Picture Placeholder 4"/>
          <p:cNvSpPr>
            <a:spLocks noGrp="1"/>
          </p:cNvSpPr>
          <p:nvPr>
            <p:ph type="pic" sz="quarter" idx="39"/>
          </p:nvPr>
        </p:nvSpPr>
        <p:spPr bwMode="gray">
          <a:xfrm>
            <a:off x="4644703" y="3328821"/>
            <a:ext cx="1295400" cy="1458653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it-IT" noProof="0" dirty="0" smtClean="0"/>
              <a:t>Fare clic sull'icona per inserire un'immagine</a:t>
            </a:r>
            <a:endParaRPr lang="it-IT" noProof="0" dirty="0"/>
          </a:p>
        </p:txBody>
      </p:sp>
      <p:sp>
        <p:nvSpPr>
          <p:cNvPr id="58" name="Text Placeholder 3"/>
          <p:cNvSpPr>
            <a:spLocks noGrp="1"/>
          </p:cNvSpPr>
          <p:nvPr>
            <p:ph type="body" sz="quarter" idx="40"/>
          </p:nvPr>
        </p:nvSpPr>
        <p:spPr bwMode="gray">
          <a:xfrm>
            <a:off x="1763688" y="4301629"/>
            <a:ext cx="2736874" cy="161701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9" name="Text Placeholder 3"/>
          <p:cNvSpPr>
            <a:spLocks noGrp="1"/>
          </p:cNvSpPr>
          <p:nvPr>
            <p:ph type="body" sz="quarter" idx="41"/>
          </p:nvPr>
        </p:nvSpPr>
        <p:spPr bwMode="gray">
          <a:xfrm>
            <a:off x="1763688" y="3977134"/>
            <a:ext cx="273630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42"/>
          </p:nvPr>
        </p:nvSpPr>
        <p:spPr bwMode="gray">
          <a:xfrm>
            <a:off x="1763688" y="3328821"/>
            <a:ext cx="2736304" cy="648313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05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105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1" name="Text Placeholder 3"/>
          <p:cNvSpPr>
            <a:spLocks noGrp="1"/>
          </p:cNvSpPr>
          <p:nvPr>
            <p:ph type="body" sz="quarter" idx="43"/>
          </p:nvPr>
        </p:nvSpPr>
        <p:spPr bwMode="gray">
          <a:xfrm>
            <a:off x="1763688" y="4463306"/>
            <a:ext cx="2736874" cy="161701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2" name="Text Placeholder 3"/>
          <p:cNvSpPr>
            <a:spLocks noGrp="1"/>
          </p:cNvSpPr>
          <p:nvPr>
            <p:ph type="body" sz="quarter" idx="44"/>
          </p:nvPr>
        </p:nvSpPr>
        <p:spPr bwMode="gray">
          <a:xfrm>
            <a:off x="1763688" y="4624983"/>
            <a:ext cx="2736874" cy="161701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3" name="Text Placeholder 3"/>
          <p:cNvSpPr>
            <a:spLocks noGrp="1"/>
          </p:cNvSpPr>
          <p:nvPr>
            <p:ph type="body" sz="quarter" idx="45"/>
          </p:nvPr>
        </p:nvSpPr>
        <p:spPr bwMode="gray">
          <a:xfrm>
            <a:off x="6084168" y="4301636"/>
            <a:ext cx="2736304" cy="161701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4" name="Text Placeholder 3"/>
          <p:cNvSpPr>
            <a:spLocks noGrp="1"/>
          </p:cNvSpPr>
          <p:nvPr>
            <p:ph type="body" sz="quarter" idx="46"/>
          </p:nvPr>
        </p:nvSpPr>
        <p:spPr bwMode="gray">
          <a:xfrm>
            <a:off x="6084168" y="3977134"/>
            <a:ext cx="273630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5" name="Text Placeholder 3"/>
          <p:cNvSpPr>
            <a:spLocks noGrp="1"/>
          </p:cNvSpPr>
          <p:nvPr>
            <p:ph type="body" sz="quarter" idx="47"/>
          </p:nvPr>
        </p:nvSpPr>
        <p:spPr bwMode="gray">
          <a:xfrm>
            <a:off x="6084168" y="3328829"/>
            <a:ext cx="2736304" cy="648305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05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105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6" name="Text Placeholder 3"/>
          <p:cNvSpPr>
            <a:spLocks noGrp="1"/>
          </p:cNvSpPr>
          <p:nvPr>
            <p:ph type="body" sz="quarter" idx="48"/>
          </p:nvPr>
        </p:nvSpPr>
        <p:spPr bwMode="gray">
          <a:xfrm>
            <a:off x="6084168" y="4463313"/>
            <a:ext cx="2736304" cy="161701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7" name="Text Placeholder 3"/>
          <p:cNvSpPr>
            <a:spLocks noGrp="1"/>
          </p:cNvSpPr>
          <p:nvPr>
            <p:ph type="body" sz="quarter" idx="49"/>
          </p:nvPr>
        </p:nvSpPr>
        <p:spPr bwMode="gray">
          <a:xfrm>
            <a:off x="6084168" y="4624990"/>
            <a:ext cx="2736304" cy="161701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722975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1520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1" y="195323"/>
            <a:ext cx="6335713" cy="485925"/>
          </a:xfrm>
        </p:spPr>
        <p:txBody>
          <a:bodyPr/>
          <a:lstStyle/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850" y="789629"/>
            <a:ext cx="8496300" cy="3998162"/>
          </a:xfrm>
        </p:spPr>
        <p:txBody>
          <a:bodyPr/>
          <a:lstStyle>
            <a:lvl2pPr marL="1191" indent="-1191">
              <a:defRPr/>
            </a:lvl2pPr>
          </a:lstStyle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070465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1" y="195323"/>
            <a:ext cx="6335713" cy="485925"/>
          </a:xfrm>
        </p:spPr>
        <p:txBody>
          <a:bodyPr/>
          <a:lstStyle/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734060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icture Placeholder 67"/>
          <p:cNvSpPr>
            <a:spLocks noGrp="1"/>
          </p:cNvSpPr>
          <p:nvPr>
            <p:ph type="pic" sz="quarter" idx="12"/>
          </p:nvPr>
        </p:nvSpPr>
        <p:spPr bwMode="gray">
          <a:xfrm>
            <a:off x="323529" y="843223"/>
            <a:ext cx="8496944" cy="4106320"/>
          </a:xfrm>
          <a:prstGeom prst="rect">
            <a:avLst/>
          </a:prstGeom>
          <a:noFill/>
        </p:spPr>
        <p:txBody>
          <a:bodyPr/>
          <a:lstStyle>
            <a:lvl1pPr marL="0" indent="0">
              <a:buNone/>
              <a:defRPr>
                <a:latin typeface="Arial" pitchFamily="34" charset="0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467544" y="1816226"/>
            <a:ext cx="8208912" cy="1026431"/>
          </a:xfrm>
          <a:prstGeom prst="rect">
            <a:avLst/>
          </a:prstGeom>
        </p:spPr>
        <p:txBody>
          <a:bodyPr/>
          <a:lstStyle>
            <a:lvl1pPr>
              <a:defRPr sz="3000" cap="all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467546" y="2896680"/>
            <a:ext cx="8208913" cy="1134476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225"/>
              </a:spcBef>
              <a:spcAft>
                <a:spcPts val="0"/>
              </a:spcAft>
              <a:buNone/>
              <a:defRPr sz="1500">
                <a:solidFill>
                  <a:schemeClr val="bg1"/>
                </a:solidFill>
                <a:latin typeface="Arial" pitchFamily="34" charset="0"/>
              </a:defRPr>
            </a:lvl1pPr>
            <a:lvl2pPr marL="0" indent="0" algn="l">
              <a:spcBef>
                <a:spcPts val="225"/>
              </a:spcBef>
              <a:spcAft>
                <a:spcPts val="0"/>
              </a:spcAft>
              <a:buNone/>
              <a:defRPr sz="1500">
                <a:solidFill>
                  <a:schemeClr val="bg1"/>
                </a:solidFill>
              </a:defRPr>
            </a:lvl2pPr>
            <a:lvl3pPr marL="0" indent="0" algn="l">
              <a:spcBef>
                <a:spcPts val="225"/>
              </a:spcBef>
              <a:spcAft>
                <a:spcPts val="0"/>
              </a:spcAft>
              <a:buNone/>
              <a:defRPr sz="1500">
                <a:solidFill>
                  <a:schemeClr val="bg1"/>
                </a:solidFill>
              </a:defRPr>
            </a:lvl3pPr>
            <a:lvl4pPr marL="0" indent="0" algn="l">
              <a:spcBef>
                <a:spcPts val="225"/>
              </a:spcBef>
              <a:spcAft>
                <a:spcPts val="0"/>
              </a:spcAft>
              <a:buNone/>
              <a:defRPr sz="1500">
                <a:solidFill>
                  <a:schemeClr val="bg1"/>
                </a:solidFill>
              </a:defRPr>
            </a:lvl4pPr>
            <a:lvl5pPr marL="0" indent="0" algn="l">
              <a:spcBef>
                <a:spcPts val="225"/>
              </a:spcBef>
              <a:spcAft>
                <a:spcPts val="0"/>
              </a:spcAft>
              <a:buNone/>
              <a:defRPr sz="1500">
                <a:solidFill>
                  <a:schemeClr val="bg1"/>
                </a:solidFill>
              </a:defRPr>
            </a:lvl5pPr>
            <a:lvl6pPr marL="0" indent="0" algn="l">
              <a:spcBef>
                <a:spcPts val="225"/>
              </a:spcBef>
              <a:spcAft>
                <a:spcPts val="0"/>
              </a:spcAft>
              <a:buNone/>
              <a:defRPr sz="1500">
                <a:solidFill>
                  <a:schemeClr val="bg1"/>
                </a:solidFill>
              </a:defRPr>
            </a:lvl6pPr>
            <a:lvl7pPr marL="0" indent="0" algn="l">
              <a:spcBef>
                <a:spcPts val="225"/>
              </a:spcBef>
              <a:spcAft>
                <a:spcPts val="0"/>
              </a:spcAft>
              <a:buNone/>
              <a:defRPr sz="1500">
                <a:solidFill>
                  <a:schemeClr val="bg1"/>
                </a:solidFill>
              </a:defRPr>
            </a:lvl7pPr>
            <a:lvl8pPr marL="0" indent="0" algn="l">
              <a:spcBef>
                <a:spcPts val="225"/>
              </a:spcBef>
              <a:spcAft>
                <a:spcPts val="0"/>
              </a:spcAft>
              <a:buNone/>
              <a:defRPr sz="1500">
                <a:solidFill>
                  <a:schemeClr val="bg1"/>
                </a:solidFill>
              </a:defRPr>
            </a:lvl8pPr>
            <a:lvl9pPr marL="0" indent="0" algn="l">
              <a:spcBef>
                <a:spcPts val="225"/>
              </a:spcBef>
              <a:spcAft>
                <a:spcPts val="0"/>
              </a:spcAft>
              <a:buNone/>
              <a:defRPr sz="1500">
                <a:solidFill>
                  <a:schemeClr val="bg1"/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 smtClean="0"/>
          </a:p>
        </p:txBody>
      </p:sp>
      <p:sp>
        <p:nvSpPr>
          <p:cNvPr id="58" name="Text Placeholder 10"/>
          <p:cNvSpPr>
            <a:spLocks noGrp="1"/>
          </p:cNvSpPr>
          <p:nvPr>
            <p:ph type="body" sz="quarter" idx="10"/>
          </p:nvPr>
        </p:nvSpPr>
        <p:spPr bwMode="gray">
          <a:xfrm>
            <a:off x="467430" y="4679428"/>
            <a:ext cx="8209140" cy="162068"/>
          </a:xfrm>
          <a:prstGeom prst="rect">
            <a:avLst/>
          </a:prstGeo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bg2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bg2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bg2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bg2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bg2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bg2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bg2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bg2"/>
                </a:solidFill>
                <a:latin typeface="Arial" pitchFamily="34" charset="0"/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4156776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gray">
          <a:xfrm>
            <a:off x="323851" y="195323"/>
            <a:ext cx="6335713" cy="4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Titolo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 bwMode="gray">
          <a:xfrm>
            <a:off x="323850" y="789629"/>
            <a:ext cx="8496300" cy="399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18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Testo</a:t>
            </a:r>
          </a:p>
          <a:p>
            <a:pPr lvl="1"/>
            <a:r>
              <a:rPr lang="it-IT" altLang="it-IT" smtClean="0"/>
              <a:t>Testo</a:t>
            </a:r>
          </a:p>
          <a:p>
            <a:pPr lvl="2"/>
            <a:r>
              <a:rPr lang="it-IT" altLang="it-IT" smtClean="0"/>
              <a:t>Testo</a:t>
            </a:r>
          </a:p>
          <a:p>
            <a:pPr lvl="3"/>
            <a:r>
              <a:rPr lang="it-IT" altLang="it-IT" smtClean="0"/>
              <a:t>Testo</a:t>
            </a:r>
          </a:p>
          <a:p>
            <a:pPr lvl="4"/>
            <a:r>
              <a:rPr lang="it-IT" altLang="it-IT" smtClean="0"/>
              <a:t>Testo</a:t>
            </a:r>
          </a:p>
        </p:txBody>
      </p:sp>
      <p:sp>
        <p:nvSpPr>
          <p:cNvPr id="4" name="VCT_Marker_ID_4" hidden="1"/>
          <p:cNvSpPr/>
          <p:nvPr>
            <p:custDataLst>
              <p:tags r:id="rId13"/>
            </p:custDataLst>
          </p:nvPr>
        </p:nvSpPr>
        <p:spPr bwMode="gray">
          <a:xfrm>
            <a:off x="1270001" y="95280"/>
            <a:ext cx="127000" cy="9527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charset="0"/>
              <a:buNone/>
              <a:defRPr/>
            </a:pPr>
            <a:endParaRPr lang="en-US" sz="12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1" name="Rectangle 86"/>
          <p:cNvSpPr>
            <a:spLocks noChangeArrowheads="1"/>
          </p:cNvSpPr>
          <p:nvPr userDrawn="1"/>
        </p:nvSpPr>
        <p:spPr bwMode="gray">
          <a:xfrm>
            <a:off x="7596189" y="4975967"/>
            <a:ext cx="1223962" cy="809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BECAE516-1993-4EE1-BC38-A34C0B5A79A3}" type="slidenum">
              <a:rPr lang="en-US" altLang="it-IT" sz="600" smtClean="0">
                <a:solidFill>
                  <a:schemeClr val="bg2"/>
                </a:solidFill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en-US" altLang="it-IT" sz="600" dirty="0" smtClean="0">
              <a:solidFill>
                <a:schemeClr val="bg2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8507659" y="127819"/>
            <a:ext cx="57626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27819"/>
            <a:ext cx="1224136" cy="54341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1" r:id="rId9"/>
    <p:sldLayoutId id="2147483682" r:id="rId10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15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Arial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Arial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Arial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Arial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Arial" charset="0"/>
        </a:defRPr>
      </a:lvl9pPr>
    </p:titleStyle>
    <p:bodyStyle>
      <a:lvl1pPr marL="257175" indent="-257175" algn="l" rtl="0" fontAlgn="base">
        <a:spcBef>
          <a:spcPts val="450"/>
        </a:spcBef>
        <a:spcAft>
          <a:spcPct val="0"/>
        </a:spcAft>
        <a:buFont typeface="Arial" panose="020B0604020202020204" pitchFamily="34" charset="0"/>
        <a:defRPr kern="1200">
          <a:solidFill>
            <a:schemeClr val="tx2"/>
          </a:solidFill>
          <a:latin typeface="Arial" charset="0"/>
          <a:ea typeface="+mn-ea"/>
          <a:cs typeface="+mn-cs"/>
        </a:defRPr>
      </a:lvl1pPr>
      <a:lvl2pPr marL="1191" indent="-1191" algn="l" rtl="0" fontAlgn="base">
        <a:spcBef>
          <a:spcPts val="450"/>
        </a:spcBef>
        <a:spcAft>
          <a:spcPct val="0"/>
        </a:spcAft>
        <a:buFont typeface="Arial" panose="020B0604020202020204" pitchFamily="34" charset="0"/>
        <a:defRPr sz="12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35731" indent="-133350" algn="l" rtl="0" fontAlgn="base">
        <a:spcBef>
          <a:spcPts val="225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270272" indent="-133350" algn="l" rtl="0" fontAlgn="base">
        <a:spcBef>
          <a:spcPts val="225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404813" indent="-133350" algn="l" rtl="0" fontAlgn="base">
        <a:spcBef>
          <a:spcPts val="225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0" indent="0" algn="l" defTabSz="685800" rtl="0" eaLnBrk="1" latinLnBrk="0" hangingPunct="1">
        <a:spcBef>
          <a:spcPts val="450"/>
        </a:spcBef>
        <a:spcAft>
          <a:spcPts val="0"/>
        </a:spcAft>
        <a:buFont typeface="Arial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685800" rtl="0" eaLnBrk="1" latinLnBrk="0" hangingPunct="1">
        <a:spcBef>
          <a:spcPts val="450"/>
        </a:spcBef>
        <a:spcAft>
          <a:spcPts val="0"/>
        </a:spcAft>
        <a:buFont typeface="Arial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685800" rtl="0" eaLnBrk="1" latinLnBrk="0" hangingPunct="1">
        <a:spcBef>
          <a:spcPts val="450"/>
        </a:spcBef>
        <a:spcAft>
          <a:spcPts val="0"/>
        </a:spcAft>
        <a:buFont typeface="Arial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685800" rtl="0" eaLnBrk="1" latinLnBrk="0" hangingPunct="1">
        <a:spcBef>
          <a:spcPts val="450"/>
        </a:spcBef>
        <a:spcAft>
          <a:spcPts val="0"/>
        </a:spcAft>
        <a:buFont typeface="Arial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Grp="1"/>
          </p:cNvSpPr>
          <p:nvPr>
            <p:ph type="ctrTitle"/>
          </p:nvPr>
        </p:nvSpPr>
        <p:spPr>
          <a:xfrm>
            <a:off x="2844403" y="1348408"/>
            <a:ext cx="5156597" cy="1835944"/>
          </a:xfrm>
        </p:spPr>
        <p:txBody>
          <a:bodyPr vert="horz" wrap="square" lIns="270000" tIns="0" rIns="0" bIns="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it-IT" sz="255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Indagine</a:t>
            </a:r>
            <a:br>
              <a:rPr lang="it-IT" sz="255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55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Confcommercio – GfK </a:t>
            </a:r>
            <a:r>
              <a:rPr lang="it-IT" sz="2550" b="1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Italia</a:t>
            </a:r>
            <a:r>
              <a:rPr lang="it-IT" sz="255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255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55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sui fenomeni criminali</a:t>
            </a:r>
            <a:r>
              <a:rPr lang="it-IT" sz="255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255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550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2550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550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Veneto</a:t>
            </a:r>
            <a:br>
              <a:rPr lang="it-IT" sz="2550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8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8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8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Roma, </a:t>
            </a:r>
            <a:r>
              <a:rPr lang="it-IT" sz="1800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 </a:t>
            </a:r>
            <a:r>
              <a:rPr lang="it-IT" sz="18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novembre </a:t>
            </a:r>
            <a:r>
              <a:rPr lang="it-IT" sz="1800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r>
              <a:rPr lang="it-IT" sz="255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255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55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255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55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255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2550" i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uppo 4"/>
          <p:cNvGrpSpPr/>
          <p:nvPr/>
        </p:nvGrpSpPr>
        <p:grpSpPr>
          <a:xfrm>
            <a:off x="3772" y="-42144"/>
            <a:ext cx="1620180" cy="5184000"/>
            <a:chOff x="85818" y="-27384"/>
            <a:chExt cx="2485454" cy="6912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pic>
          <p:nvPicPr>
            <p:cNvPr id="8" name="Immagine 7"/>
            <p:cNvPicPr preferRelativeResize="0">
              <a:picLocks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7272" y="-27384"/>
              <a:ext cx="2484000" cy="1130112"/>
            </a:xfrm>
            <a:prstGeom prst="rect">
              <a:avLst/>
            </a:prstGeom>
          </p:spPr>
        </p:pic>
        <p:pic>
          <p:nvPicPr>
            <p:cNvPr id="9" name="Immagine 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7272" y="4624477"/>
              <a:ext cx="2482751" cy="1158364"/>
            </a:xfrm>
            <a:prstGeom prst="rect">
              <a:avLst/>
            </a:prstGeom>
          </p:spPr>
        </p:pic>
        <p:pic>
          <p:nvPicPr>
            <p:cNvPr id="11" name="Immagine 10"/>
            <p:cNvPicPr preferRelativeResize="0">
              <a:picLocks/>
            </p:cNvPicPr>
            <p:nvPr/>
          </p:nvPicPr>
          <p:blipFill rotWithShape="1">
            <a:blip r:embed="rId5"/>
            <a:srcRect r="5847" b="12367"/>
            <a:stretch/>
          </p:blipFill>
          <p:spPr>
            <a:xfrm>
              <a:off x="87272" y="1949218"/>
              <a:ext cx="2484000" cy="1211893"/>
            </a:xfrm>
            <a:prstGeom prst="rect">
              <a:avLst/>
            </a:prstGeom>
          </p:spPr>
        </p:pic>
        <p:pic>
          <p:nvPicPr>
            <p:cNvPr id="12" name="Immagine 11"/>
            <p:cNvPicPr preferRelativeResize="0"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7271" y="5754504"/>
              <a:ext cx="2484000" cy="1130112"/>
            </a:xfrm>
            <a:prstGeom prst="rect">
              <a:avLst/>
            </a:prstGeom>
          </p:spPr>
        </p:pic>
        <p:pic>
          <p:nvPicPr>
            <p:cNvPr id="13" name="Immagine 12"/>
            <p:cNvPicPr preferRelativeResize="0">
              <a:picLocks/>
            </p:cNvPicPr>
            <p:nvPr/>
          </p:nvPicPr>
          <p:blipFill rotWithShape="1">
            <a:blip r:embed="rId7"/>
            <a:srcRect t="7046" b="4812"/>
            <a:stretch/>
          </p:blipFill>
          <p:spPr>
            <a:xfrm>
              <a:off x="87272" y="3155261"/>
              <a:ext cx="2484000" cy="1469308"/>
            </a:xfrm>
            <a:prstGeom prst="rect">
              <a:avLst/>
            </a:prstGeom>
          </p:spPr>
        </p:pic>
        <p:pic>
          <p:nvPicPr>
            <p:cNvPr id="10" name="Immagine 9"/>
            <p:cNvPicPr preferRelativeResize="0">
              <a:picLocks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5818" y="1106488"/>
              <a:ext cx="2484000" cy="875836"/>
            </a:xfrm>
            <a:prstGeom prst="rect">
              <a:avLst/>
            </a:prstGeom>
          </p:spPr>
        </p:pic>
      </p:grpSp>
      <p:pic>
        <p:nvPicPr>
          <p:cNvPr id="5125" name="Immagine 1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0766" y="3896520"/>
            <a:ext cx="2214563" cy="756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58975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 txBox="1">
            <a:spLocks/>
          </p:cNvSpPr>
          <p:nvPr/>
        </p:nvSpPr>
        <p:spPr bwMode="auto">
          <a:xfrm>
            <a:off x="1385888" y="412750"/>
            <a:ext cx="57245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650" dirty="0">
              <a:latin typeface="Century Gothic" panose="020B0502020202020204" pitchFamily="34" charset="0"/>
            </a:endParaRPr>
          </a:p>
        </p:txBody>
      </p:sp>
      <p:sp>
        <p:nvSpPr>
          <p:cNvPr id="56325" name="Text Box 9"/>
          <p:cNvSpPr txBox="1">
            <a:spLocks noChangeArrowheads="1"/>
          </p:cNvSpPr>
          <p:nvPr/>
        </p:nvSpPr>
        <p:spPr bwMode="auto">
          <a:xfrm>
            <a:off x="1907704" y="1030759"/>
            <a:ext cx="3796904" cy="461665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it-IT"/>
            </a:defPPr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it-IT" altLang="it-IT" dirty="0">
                <a:solidFill>
                  <a:schemeClr val="tx1"/>
                </a:solidFill>
              </a:rPr>
              <a:t>Le leggi che contrastano i fenomeni criminali sono efficaci</a:t>
            </a:r>
            <a:r>
              <a:rPr lang="it-IT" altLang="it-IT" dirty="0"/>
              <a:t>… </a:t>
            </a:r>
          </a:p>
        </p:txBody>
      </p:sp>
      <p:sp>
        <p:nvSpPr>
          <p:cNvPr id="56326" name="Rettangolo 1"/>
          <p:cNvSpPr>
            <a:spLocks noChangeArrowheads="1"/>
          </p:cNvSpPr>
          <p:nvPr/>
        </p:nvSpPr>
        <p:spPr bwMode="auto">
          <a:xfrm>
            <a:off x="179512" y="522452"/>
            <a:ext cx="637460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eaLnBrk="1" hangingPunct="1"/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Secondo lei, le leggi che contrastano i reati citati (furti, rapine, estorsioni, usura, contraffazione e abusivismo) funzionano? </a:t>
            </a:r>
          </a:p>
          <a:p>
            <a:pPr eaLnBrk="1" hangingPunct="1"/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alt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base = totale campione, </a:t>
            </a: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</a:t>
            </a:r>
            <a:r>
              <a:rPr 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 4.628</a:t>
            </a:r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altLang="it-IT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2"/>
          <p:cNvSpPr txBox="1">
            <a:spLocks/>
          </p:cNvSpPr>
          <p:nvPr/>
        </p:nvSpPr>
        <p:spPr bwMode="auto">
          <a:xfrm>
            <a:off x="258098" y="146353"/>
            <a:ext cx="7488510" cy="33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 smtClean="0">
                <a:cs typeface="Arial" panose="020B0604020202020204" pitchFamily="34" charset="0"/>
              </a:rPr>
              <a:t>La percezione sull’efficacia delle leggi che contrastano i fenomeni criminali </a:t>
            </a:r>
          </a:p>
        </p:txBody>
      </p:sp>
      <p:graphicFrame>
        <p:nvGraphicFramePr>
          <p:cNvPr id="2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9126897"/>
              </p:ext>
            </p:extLst>
          </p:nvPr>
        </p:nvGraphicFramePr>
        <p:xfrm>
          <a:off x="2335779" y="2030983"/>
          <a:ext cx="4192587" cy="291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Tabel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491332"/>
              </p:ext>
            </p:extLst>
          </p:nvPr>
        </p:nvGraphicFramePr>
        <p:xfrm>
          <a:off x="1907704" y="2019092"/>
          <a:ext cx="1407347" cy="2137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7347">
                  <a:extLst>
                    <a:ext uri="{9D8B030D-6E8A-4147-A177-3AD203B41FA5}">
                      <a16:colId xmlns="" xmlns:a16="http://schemas.microsoft.com/office/drawing/2014/main" val="578250433"/>
                    </a:ext>
                  </a:extLst>
                </a:gridCol>
              </a:tblGrid>
              <a:tr h="53440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NO, PER NIENTE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09265287"/>
                  </a:ext>
                </a:extLst>
              </a:tr>
              <a:tr h="53440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NO, POCO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52001402"/>
                  </a:ext>
                </a:extLst>
              </a:tr>
              <a:tr h="53440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abbastanza 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38757734"/>
                  </a:ext>
                </a:extLst>
              </a:tr>
              <a:tr h="53440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molto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54182535"/>
                  </a:ext>
                </a:extLst>
              </a:tr>
            </a:tbl>
          </a:graphicData>
        </a:graphic>
      </p:graphicFrame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3798863" y="1779139"/>
            <a:ext cx="269081" cy="1615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50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037848"/>
              </p:ext>
            </p:extLst>
          </p:nvPr>
        </p:nvGraphicFramePr>
        <p:xfrm>
          <a:off x="5769501" y="1636440"/>
          <a:ext cx="972000" cy="25503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="" xmlns:a16="http://schemas.microsoft.com/office/drawing/2014/main" val="2507425657"/>
                    </a:ext>
                  </a:extLst>
                </a:gridCol>
              </a:tblGrid>
              <a:tr h="42526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Veneto</a:t>
                      </a:r>
                      <a:endParaRPr lang="it-IT" sz="800" b="0" i="1" u="none" strike="noStrike" kern="1200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53408806"/>
                  </a:ext>
                </a:extLst>
              </a:tr>
              <a:tr h="53127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07066159"/>
                  </a:ext>
                </a:extLst>
              </a:tr>
              <a:tr h="53127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21692141"/>
                  </a:ext>
                </a:extLst>
              </a:tr>
              <a:tr h="53127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30172192"/>
                  </a:ext>
                </a:extLst>
              </a:tr>
              <a:tr h="53127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67249623"/>
                  </a:ext>
                </a:extLst>
              </a:tr>
            </a:tbl>
          </a:graphicData>
        </a:graphic>
      </p:graphicFrame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7020272" y="2121595"/>
            <a:ext cx="1944216" cy="110799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Anche in Veneto si riscontra un’opinione </a:t>
            </a:r>
            <a:r>
              <a:rPr lang="it-IT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negativa </a:t>
            </a: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sull’efficacia </a:t>
            </a:r>
            <a:r>
              <a:rPr lang="it-IT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delle leggi che contrastano i fenomeni </a:t>
            </a: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criminali, </a:t>
            </a:r>
            <a:r>
              <a:rPr lang="it-IT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dati in linea con la media nazionale. </a:t>
            </a:r>
            <a:endParaRPr lang="it-IT" sz="11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 txBox="1">
            <a:spLocks/>
          </p:cNvSpPr>
          <p:nvPr/>
        </p:nvSpPr>
        <p:spPr bwMode="auto">
          <a:xfrm>
            <a:off x="1385888" y="412750"/>
            <a:ext cx="57245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650" dirty="0">
              <a:latin typeface="Century Gothic" panose="020B0502020202020204" pitchFamily="34" charset="0"/>
            </a:endParaRPr>
          </a:p>
        </p:txBody>
      </p:sp>
      <p:sp>
        <p:nvSpPr>
          <p:cNvPr id="56325" name="Text Box 9"/>
          <p:cNvSpPr txBox="1">
            <a:spLocks noChangeArrowheads="1"/>
          </p:cNvSpPr>
          <p:nvPr/>
        </p:nvSpPr>
        <p:spPr bwMode="auto">
          <a:xfrm>
            <a:off x="2431280" y="1042541"/>
            <a:ext cx="3170807" cy="461665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it-IT"/>
            </a:defPPr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it-IT" altLang="it-IT" dirty="0">
                <a:solidFill>
                  <a:schemeClr val="tx1"/>
                </a:solidFill>
              </a:rPr>
              <a:t>Sarebbe favorevole ad un inasprimento delle pene</a:t>
            </a:r>
          </a:p>
        </p:txBody>
      </p:sp>
      <p:sp>
        <p:nvSpPr>
          <p:cNvPr id="56326" name="Rettangolo 1"/>
          <p:cNvSpPr>
            <a:spLocks noChangeArrowheads="1"/>
          </p:cNvSpPr>
          <p:nvPr/>
        </p:nvSpPr>
        <p:spPr bwMode="auto">
          <a:xfrm>
            <a:off x="179512" y="536586"/>
            <a:ext cx="637460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eaLnBrk="1" hangingPunct="1"/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Lei sarebbe favorevole ad un inasprimento delle pene per i reati sopra citati (furti, rapine, estorsioni, usura, contraffazione e abusivismo)? </a:t>
            </a:r>
          </a:p>
          <a:p>
            <a:pPr eaLnBrk="1" hangingPunct="1"/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alt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base = totale </a:t>
            </a:r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campione</a:t>
            </a: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n=</a:t>
            </a:r>
            <a:r>
              <a:rPr 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 4.628</a:t>
            </a:r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altLang="it-IT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2"/>
          <p:cNvSpPr txBox="1">
            <a:spLocks/>
          </p:cNvSpPr>
          <p:nvPr/>
        </p:nvSpPr>
        <p:spPr bwMode="auto">
          <a:xfrm>
            <a:off x="251520" y="146353"/>
            <a:ext cx="7488510" cy="33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 smtClean="0">
                <a:cs typeface="Arial" panose="020B0604020202020204" pitchFamily="34" charset="0"/>
              </a:rPr>
              <a:t>Propensione all’inasprimento delle pene</a:t>
            </a:r>
          </a:p>
        </p:txBody>
      </p:sp>
      <p:graphicFrame>
        <p:nvGraphicFramePr>
          <p:cNvPr id="2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4342026"/>
              </p:ext>
            </p:extLst>
          </p:nvPr>
        </p:nvGraphicFramePr>
        <p:xfrm>
          <a:off x="2431280" y="2104578"/>
          <a:ext cx="4192587" cy="2916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Tabel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803107"/>
              </p:ext>
            </p:extLst>
          </p:nvPr>
        </p:nvGraphicFramePr>
        <p:xfrm>
          <a:off x="2051720" y="2104578"/>
          <a:ext cx="1345922" cy="2137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5922">
                  <a:extLst>
                    <a:ext uri="{9D8B030D-6E8A-4147-A177-3AD203B41FA5}">
                      <a16:colId xmlns="" xmlns:a16="http://schemas.microsoft.com/office/drawing/2014/main" val="578250433"/>
                    </a:ext>
                  </a:extLst>
                </a:gridCol>
              </a:tblGrid>
              <a:tr h="53440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SI, MOLTO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09265287"/>
                  </a:ext>
                </a:extLst>
              </a:tr>
              <a:tr h="53440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SI, ABBASTANZA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52001402"/>
                  </a:ext>
                </a:extLst>
              </a:tr>
              <a:tr h="53440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poco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38757734"/>
                  </a:ext>
                </a:extLst>
              </a:tr>
              <a:tr h="53440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per niente 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54182535"/>
                  </a:ext>
                </a:extLst>
              </a:tr>
            </a:tbl>
          </a:graphicData>
        </a:graphic>
      </p:graphicFrame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4014887" y="1851147"/>
            <a:ext cx="269081" cy="1615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50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274423"/>
              </p:ext>
            </p:extLst>
          </p:nvPr>
        </p:nvGraphicFramePr>
        <p:xfrm>
          <a:off x="5721122" y="1701870"/>
          <a:ext cx="972000" cy="256382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="" xmlns:a16="http://schemas.microsoft.com/office/drawing/2014/main" val="2507425657"/>
                    </a:ext>
                  </a:extLst>
                </a:gridCol>
              </a:tblGrid>
              <a:tr h="42750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Veneto</a:t>
                      </a:r>
                      <a:endParaRPr lang="it-IT" sz="800" b="0" i="1" u="none" strike="noStrike" kern="1200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53408806"/>
                  </a:ext>
                </a:extLst>
              </a:tr>
              <a:tr h="53407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07066159"/>
                  </a:ext>
                </a:extLst>
              </a:tr>
              <a:tr h="53407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21692141"/>
                  </a:ext>
                </a:extLst>
              </a:tr>
              <a:tr h="53407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30172192"/>
                  </a:ext>
                </a:extLst>
              </a:tr>
              <a:tr h="53407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67249623"/>
                  </a:ext>
                </a:extLst>
              </a:tr>
            </a:tbl>
          </a:graphicData>
        </a:graphic>
      </p:graphicFrame>
      <p:pic>
        <p:nvPicPr>
          <p:cNvPr id="13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6024567" y="2226763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7020272" y="2206114"/>
            <a:ext cx="1872208" cy="14465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Veneto, rispetto alla media nazionale, è significativamente più alta  la quota di chi è fortemente favorevole all’inasprimento delle pene per i reati commessi contro le imprese.</a:t>
            </a:r>
            <a:endParaRPr lang="it-IT" sz="11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599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9" name="Text Box 9"/>
          <p:cNvSpPr txBox="1">
            <a:spLocks noChangeArrowheads="1"/>
          </p:cNvSpPr>
          <p:nvPr/>
        </p:nvSpPr>
        <p:spPr bwMode="auto">
          <a:xfrm>
            <a:off x="1968866" y="1064237"/>
            <a:ext cx="3796903" cy="276999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it-IT"/>
            </a:defPPr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it-IT" altLang="it-IT" dirty="0">
                <a:solidFill>
                  <a:schemeClr val="tx1"/>
                </a:solidFill>
              </a:rPr>
              <a:t>I condannati scontano realmente le pene…</a:t>
            </a:r>
          </a:p>
        </p:txBody>
      </p:sp>
      <p:sp>
        <p:nvSpPr>
          <p:cNvPr id="11" name="Rettangolo 1"/>
          <p:cNvSpPr>
            <a:spLocks noChangeArrowheads="1"/>
          </p:cNvSpPr>
          <p:nvPr/>
        </p:nvSpPr>
        <p:spPr bwMode="auto">
          <a:xfrm>
            <a:off x="179512" y="464578"/>
            <a:ext cx="6374606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eaLnBrk="1" hangingPunct="1"/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Secondo lei, in Italia, le persone condannate per i reati citati (furti, rapine, estorsioni, usura, contraffazione e abusivismo) scontano la pena a cui sono stati condannati?</a:t>
            </a:r>
          </a:p>
          <a:p>
            <a:pPr eaLnBrk="1" hangingPunct="1"/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alt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base = totale campione, </a:t>
            </a: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</a:t>
            </a:r>
            <a:r>
              <a:rPr 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 4.628</a:t>
            </a:r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altLang="it-IT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2"/>
          <p:cNvSpPr txBox="1">
            <a:spLocks/>
          </p:cNvSpPr>
          <p:nvPr/>
        </p:nvSpPr>
        <p:spPr bwMode="auto">
          <a:xfrm>
            <a:off x="276921" y="122383"/>
            <a:ext cx="7488510" cy="33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 smtClean="0">
                <a:cs typeface="Arial" panose="020B0604020202020204" pitchFamily="34" charset="0"/>
              </a:rPr>
              <a:t>La percezione sulla certezza della pena</a:t>
            </a:r>
          </a:p>
        </p:txBody>
      </p:sp>
      <p:graphicFrame>
        <p:nvGraphicFramePr>
          <p:cNvPr id="2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2828285"/>
              </p:ext>
            </p:extLst>
          </p:nvPr>
        </p:nvGraphicFramePr>
        <p:xfrm>
          <a:off x="2510681" y="2176586"/>
          <a:ext cx="4192587" cy="2916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" name="Tabell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664035"/>
              </p:ext>
            </p:extLst>
          </p:nvPr>
        </p:nvGraphicFramePr>
        <p:xfrm>
          <a:off x="1835696" y="2129475"/>
          <a:ext cx="1717333" cy="2207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7333">
                  <a:extLst>
                    <a:ext uri="{9D8B030D-6E8A-4147-A177-3AD203B41FA5}">
                      <a16:colId xmlns="" xmlns:a16="http://schemas.microsoft.com/office/drawing/2014/main" val="578250433"/>
                    </a:ext>
                  </a:extLst>
                </a:gridCol>
              </a:tblGrid>
              <a:tr h="44147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CERTAMENTE NO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09265287"/>
                  </a:ext>
                </a:extLst>
              </a:tr>
              <a:tr h="44147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PROBABILMENTE NO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52001402"/>
                  </a:ext>
                </a:extLst>
              </a:tr>
              <a:tr h="44147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so, forse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38757734"/>
                  </a:ext>
                </a:extLst>
              </a:tr>
              <a:tr h="44147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robabilmente 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54182535"/>
                  </a:ext>
                </a:extLst>
              </a:tr>
              <a:tr h="441470">
                <a:tc>
                  <a:txBody>
                    <a:bodyPr/>
                    <a:lstStyle/>
                    <a:p>
                      <a:pPr marL="0" marR="0" lvl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certamente si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60760317"/>
                  </a:ext>
                </a:extLst>
              </a:tr>
            </a:tbl>
          </a:graphicData>
        </a:graphic>
      </p:graphicFrame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3969792" y="1851147"/>
            <a:ext cx="269081" cy="1615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50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302977"/>
              </p:ext>
            </p:extLst>
          </p:nvPr>
        </p:nvGraphicFramePr>
        <p:xfrm>
          <a:off x="5796361" y="1695292"/>
          <a:ext cx="972000" cy="262658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="" xmlns:a16="http://schemas.microsoft.com/office/drawing/2014/main" val="2507425657"/>
                    </a:ext>
                  </a:extLst>
                </a:gridCol>
              </a:tblGrid>
              <a:tr h="44175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Veneto</a:t>
                      </a:r>
                      <a:endParaRPr lang="it-IT" sz="800" b="0" i="1" u="none" strike="noStrike" kern="1200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53408806"/>
                  </a:ext>
                </a:extLst>
              </a:tr>
              <a:tr h="43696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07066159"/>
                  </a:ext>
                </a:extLst>
              </a:tr>
              <a:tr h="43696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21692141"/>
                  </a:ext>
                </a:extLst>
              </a:tr>
              <a:tr h="43696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30172192"/>
                  </a:ext>
                </a:extLst>
              </a:tr>
              <a:tr h="43696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67249623"/>
                  </a:ext>
                </a:extLst>
              </a:tr>
              <a:tr h="43696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36445129"/>
                  </a:ext>
                </a:extLst>
              </a:tr>
            </a:tbl>
          </a:graphicData>
        </a:graphic>
      </p:graphicFrame>
      <p:pic>
        <p:nvPicPr>
          <p:cNvPr id="13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6101800" y="2187435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7118449" y="2021541"/>
            <a:ext cx="1774031" cy="14465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Anche in Veneto la netta prevalenza degli imprenditori ritiene che n</a:t>
            </a:r>
            <a:r>
              <a:rPr lang="it-IT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it-IT" sz="1100" i="1" dirty="0">
                <a:latin typeface="Arial" panose="020B0604020202020204" pitchFamily="34" charset="0"/>
                <a:cs typeface="Arial" panose="020B0604020202020204" pitchFamily="34" charset="0"/>
              </a:rPr>
              <a:t>si scontino realmente le pene per i crimini </a:t>
            </a:r>
            <a:r>
              <a:rPr lang="it-IT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commessi e la quota dei più convinti è superiore alla media.</a:t>
            </a:r>
            <a:endParaRPr lang="it-IT" sz="11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 txBox="1">
            <a:spLocks/>
          </p:cNvSpPr>
          <p:nvPr/>
        </p:nvSpPr>
        <p:spPr bwMode="auto">
          <a:xfrm>
            <a:off x="276036" y="18051"/>
            <a:ext cx="5726292" cy="4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>
                <a:cs typeface="Arial" panose="020B0604020202020204" pitchFamily="34" charset="0"/>
              </a:rPr>
              <a:t>L’esperienza di </a:t>
            </a:r>
            <a:r>
              <a:rPr lang="it-IT" altLang="it-IT" sz="1600" dirty="0" smtClean="0">
                <a:cs typeface="Arial" panose="020B0604020202020204" pitchFamily="34" charset="0"/>
              </a:rPr>
              <a:t>taccheggio</a:t>
            </a:r>
            <a:endParaRPr lang="it-IT" altLang="it-IT" sz="1600" dirty="0">
              <a:cs typeface="Arial" panose="020B0604020202020204" pitchFamily="34" charset="0"/>
            </a:endParaRPr>
          </a:p>
        </p:txBody>
      </p:sp>
      <p:sp>
        <p:nvSpPr>
          <p:cNvPr id="3" name="Rettangolo 2"/>
          <p:cNvSpPr/>
          <p:nvPr/>
        </p:nvSpPr>
        <p:spPr bwMode="gray">
          <a:xfrm>
            <a:off x="3225227" y="1739319"/>
            <a:ext cx="1188610" cy="378736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</a:p>
        </p:txBody>
      </p:sp>
      <p:sp>
        <p:nvSpPr>
          <p:cNvPr id="8" name="Rettangolo 7"/>
          <p:cNvSpPr/>
          <p:nvPr/>
        </p:nvSpPr>
        <p:spPr>
          <a:xfrm>
            <a:off x="184428" y="516992"/>
            <a:ext cx="6531403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Negli ultimi 12 mesi, la sua attività è stata soggetta a taccheggio? Cioè, si sono verificati furti di merce esposta nel suo esercizio commerciale da parte di frequentatori/visitatori/clienti? Quante volte?  </a:t>
            </a:r>
            <a:endParaRPr lang="it-IT" sz="750" i="1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75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= totale campione, n=</a:t>
            </a:r>
            <a:r>
              <a:rPr 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 4.628</a:t>
            </a:r>
            <a:r>
              <a:rPr lang="it-IT" sz="75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sz="75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75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ttangolo 15"/>
          <p:cNvSpPr/>
          <p:nvPr/>
        </p:nvSpPr>
        <p:spPr bwMode="gray">
          <a:xfrm>
            <a:off x="2488934" y="1214605"/>
            <a:ext cx="2952328" cy="504056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 subito taccheggi</a:t>
            </a:r>
          </a:p>
        </p:txBody>
      </p:sp>
      <p:graphicFrame>
        <p:nvGraphicFramePr>
          <p:cNvPr id="23" name="Grafico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7751217"/>
              </p:ext>
            </p:extLst>
          </p:nvPr>
        </p:nvGraphicFramePr>
        <p:xfrm>
          <a:off x="2005317" y="2038197"/>
          <a:ext cx="5948363" cy="2262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514919"/>
              </p:ext>
            </p:extLst>
          </p:nvPr>
        </p:nvGraphicFramePr>
        <p:xfrm>
          <a:off x="1763688" y="2095232"/>
          <a:ext cx="1365456" cy="2013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5456">
                  <a:extLst>
                    <a:ext uri="{9D8B030D-6E8A-4147-A177-3AD203B41FA5}">
                      <a16:colId xmlns="" xmlns:a16="http://schemas.microsoft.com/office/drawing/2014/main" val="578250433"/>
                    </a:ext>
                  </a:extLst>
                </a:gridCol>
              </a:tblGrid>
              <a:tr h="50338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09265287"/>
                  </a:ext>
                </a:extLst>
              </a:tr>
              <a:tr h="50338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… </a:t>
                      </a:r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una sola volta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52001402"/>
                  </a:ext>
                </a:extLst>
              </a:tr>
              <a:tr h="50338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…più volte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38757734"/>
                  </a:ext>
                </a:extLst>
              </a:tr>
              <a:tr h="50338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54182535"/>
                  </a:ext>
                </a:extLst>
              </a:tr>
            </a:tbl>
          </a:graphicData>
        </a:graphic>
      </p:graphicFrame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436332"/>
              </p:ext>
            </p:extLst>
          </p:nvPr>
        </p:nvGraphicFramePr>
        <p:xfrm>
          <a:off x="6038794" y="1571010"/>
          <a:ext cx="972000" cy="260175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="" xmlns:a16="http://schemas.microsoft.com/office/drawing/2014/main" val="2507425657"/>
                    </a:ext>
                  </a:extLst>
                </a:gridCol>
              </a:tblGrid>
              <a:tr h="44175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Veneto</a:t>
                      </a:r>
                      <a:endParaRPr lang="it-IT" sz="800" b="0" i="1" u="none" strike="noStrike" kern="1200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5340880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0706615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2169214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3017219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67249623"/>
                  </a:ext>
                </a:extLst>
              </a:tr>
            </a:tbl>
          </a:graphicData>
        </a:graphic>
      </p:graphicFrame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7302112" y="2212504"/>
            <a:ext cx="1662376" cy="110799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 Veneto la quota di chi dichiara di essere stata vittima di taccheggio risulta abbastanza in linea con la media nazionale.</a:t>
            </a:r>
            <a:endParaRPr lang="it-IT" sz="1100" i="1" dirty="0">
              <a:solidFill>
                <a:srgbClr val="E95E0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10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afico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6704803"/>
              </p:ext>
            </p:extLst>
          </p:nvPr>
        </p:nvGraphicFramePr>
        <p:xfrm>
          <a:off x="2706763" y="1623178"/>
          <a:ext cx="4192985" cy="30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751474"/>
              </p:ext>
            </p:extLst>
          </p:nvPr>
        </p:nvGraphicFramePr>
        <p:xfrm>
          <a:off x="1043608" y="1646201"/>
          <a:ext cx="2412455" cy="2900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2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1439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Eccessivo prelievo fiscale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439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Burocrazia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439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Criminalità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439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Mancanza di lavoro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1439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Evasione fiscale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1439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Immigrazione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1439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Povertà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942879" y="1433046"/>
            <a:ext cx="269081" cy="1615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50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11" name="Rettangolo 1"/>
          <p:cNvSpPr>
            <a:spLocks noChangeArrowheads="1"/>
          </p:cNvSpPr>
          <p:nvPr/>
        </p:nvSpPr>
        <p:spPr bwMode="auto">
          <a:xfrm>
            <a:off x="179512" y="556320"/>
            <a:ext cx="637460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eaLnBrk="1" hangingPunct="1"/>
            <a:r>
              <a:rPr lang="it-IT" alt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Tra i seguenti problemi, quali secondo Lei sono i tre più gravi del nostro Paese</a:t>
            </a:r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eaLnBrk="1" hangingPunct="1"/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alt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base = totale campione, </a:t>
            </a: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</a:t>
            </a:r>
            <a:r>
              <a:rPr 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 4.628</a:t>
            </a:r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altLang="it-IT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2"/>
          <p:cNvSpPr txBox="1">
            <a:spLocks/>
          </p:cNvSpPr>
          <p:nvPr/>
        </p:nvSpPr>
        <p:spPr bwMode="auto">
          <a:xfrm>
            <a:off x="251520" y="174047"/>
            <a:ext cx="7488510" cy="33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 smtClean="0">
                <a:cs typeface="Arial" panose="020B0604020202020204" pitchFamily="34" charset="0"/>
              </a:rPr>
              <a:t>I problemi più gravi del paese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843808" y="1204392"/>
            <a:ext cx="255587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pPr algn="ctr" eaLnBrk="1" hangingPunct="1"/>
            <a:r>
              <a:rPr lang="it-IT" altLang="it-IT" sz="1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(possibili </a:t>
            </a:r>
            <a:r>
              <a:rPr lang="it-IT" altLang="it-IT" sz="10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massimo 3 </a:t>
            </a:r>
            <a:r>
              <a:rPr lang="it-IT" altLang="it-IT" sz="1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risposte)</a:t>
            </a:r>
          </a:p>
        </p:txBody>
      </p:sp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283148"/>
              </p:ext>
            </p:extLst>
          </p:nvPr>
        </p:nvGraphicFramePr>
        <p:xfrm>
          <a:off x="5796136" y="1289672"/>
          <a:ext cx="972000" cy="331199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="" xmlns:a16="http://schemas.microsoft.com/office/drawing/2014/main" val="2507425657"/>
                    </a:ext>
                  </a:extLst>
                </a:gridCol>
              </a:tblGrid>
              <a:tr h="37509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Veneto</a:t>
                      </a:r>
                      <a:endParaRPr lang="it-IT" sz="800" b="0" i="1" u="none" strike="noStrike" kern="1200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53408806"/>
                  </a:ext>
                </a:extLst>
              </a:tr>
              <a:tr h="41955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07066159"/>
                  </a:ext>
                </a:extLst>
              </a:tr>
              <a:tr h="41955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21692141"/>
                  </a:ext>
                </a:extLst>
              </a:tr>
              <a:tr h="41955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30172192"/>
                  </a:ext>
                </a:extLst>
              </a:tr>
              <a:tr h="41955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67249623"/>
                  </a:ext>
                </a:extLst>
              </a:tr>
              <a:tr h="41955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41352488"/>
                  </a:ext>
                </a:extLst>
              </a:tr>
              <a:tr h="41955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94239136"/>
                  </a:ext>
                </a:extLst>
              </a:tr>
              <a:tr h="41955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73229721"/>
                  </a:ext>
                </a:extLst>
              </a:tr>
            </a:tbl>
          </a:graphicData>
        </a:graphic>
      </p:graphicFrame>
      <p:pic>
        <p:nvPicPr>
          <p:cNvPr id="17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6095432" y="2112313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6095432" y="1693421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7164288" y="1780456"/>
            <a:ext cx="1656184" cy="161582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i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Veneto la </a:t>
            </a: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graduatoria dei problemi percepiti come più gravi per il Paese è in linea con la media nazionale,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 l’eccessivo prelievo fiscale e la burocrazia sono ancora più sentiti.</a:t>
            </a:r>
          </a:p>
        </p:txBody>
      </p:sp>
    </p:spTree>
    <p:extLst>
      <p:ext uri="{BB962C8B-B14F-4D97-AF65-F5344CB8AC3E}">
        <p14:creationId xmlns:p14="http://schemas.microsoft.com/office/powerpoint/2010/main" val="3011515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 txBox="1">
            <a:spLocks/>
          </p:cNvSpPr>
          <p:nvPr/>
        </p:nvSpPr>
        <p:spPr bwMode="gray">
          <a:xfrm>
            <a:off x="306446" y="33338"/>
            <a:ext cx="3888581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50" dirty="0">
                <a:cs typeface="Arial" panose="020B0604020202020204" pitchFamily="34" charset="0"/>
              </a:rPr>
              <a:t>Premessa e obiettivi</a:t>
            </a:r>
            <a:endParaRPr lang="en-US" altLang="it-IT" sz="1650" dirty="0">
              <a:cs typeface="Arial" panose="020B0604020202020204" pitchFamily="34" charset="0"/>
            </a:endParaRPr>
          </a:p>
        </p:txBody>
      </p:sp>
      <p:sp>
        <p:nvSpPr>
          <p:cNvPr id="7" name="Segnaposto contenuto 1"/>
          <p:cNvSpPr txBox="1">
            <a:spLocks/>
          </p:cNvSpPr>
          <p:nvPr/>
        </p:nvSpPr>
        <p:spPr bwMode="gray">
          <a:xfrm>
            <a:off x="323528" y="872526"/>
            <a:ext cx="8280920" cy="3968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3500" rIns="0" bIns="0">
            <a:spAutoFit/>
          </a:bodyPr>
          <a:lstStyle>
            <a:lvl1pPr algn="just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defRPr lang="it-IT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1588" indent="-1588" algn="just" rtl="0" eaLnBrk="0" fontAlgn="base" hangingPunct="0">
              <a:spcBef>
                <a:spcPts val="600"/>
              </a:spcBef>
              <a:spcAft>
                <a:spcPts val="0"/>
              </a:spcAft>
              <a:buFont typeface="Arial" pitchFamily="34" charset="0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268288" indent="-265113" algn="just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E95E0F"/>
              </a:buClr>
              <a:buSzPct val="90000"/>
              <a:buFont typeface="Wingdings" pitchFamily="2" charset="2"/>
              <a:buChar char="n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538163" indent="-266700" algn="just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E31B19"/>
              </a:buClr>
              <a:buFont typeface="Wingdings 3" pitchFamily="18" charset="2"/>
              <a:buChar char="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806450" indent="-265113" algn="just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E31B19"/>
              </a:buClr>
              <a:buFont typeface="Wingdings" pitchFamily="2" charset="2"/>
              <a:buChar char="ü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Da alcuni anni 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Confcommercio-Imprese per l'Italia </a:t>
            </a:r>
            <a:r>
              <a:rPr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realizza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, con il supporto di GfK </a:t>
            </a:r>
            <a:r>
              <a:rPr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Italia,</a:t>
            </a:r>
            <a:r>
              <a:rPr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un’indagine sulla criminalità che colpisce le imprese del commercio, del turismo, dei servizi e dei trasporti. </a:t>
            </a: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Confcommercio-Imprese 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per l'Italia </a:t>
            </a:r>
            <a:r>
              <a:rPr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voluto replicare l’indagine </a:t>
            </a:r>
            <a:r>
              <a:rPr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nche </a:t>
            </a:r>
            <a:r>
              <a:rPr lang="it-IT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 </a:t>
            </a:r>
            <a:r>
              <a:rPr lang="it-IT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2018, così da disporre di informazioni </a:t>
            </a:r>
            <a:r>
              <a:rPr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aggiornate sui </a:t>
            </a:r>
            <a:r>
              <a: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fenomeni di criminalità.</a:t>
            </a:r>
          </a:p>
          <a:p>
            <a:pPr>
              <a:defRPr/>
            </a:pPr>
            <a:r>
              <a: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 i </a:t>
            </a:r>
            <a:r>
              <a:rPr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temi trattati </a:t>
            </a:r>
            <a:r>
              <a: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dall’indagine:</a:t>
            </a:r>
          </a:p>
          <a:p>
            <a:pPr marL="214313" indent="-214313">
              <a:buFont typeface="Wingdings" panose="05000000000000000000" pitchFamily="2" charset="2"/>
              <a:buChar char="ü"/>
              <a:defRPr/>
            </a:pPr>
            <a:r>
              <a:rPr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percezione sull’andamento della criminalità </a:t>
            </a:r>
            <a:r>
              <a:rPr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 particolare riferimento a estorsioni, usura, furti</a:t>
            </a:r>
            <a:r>
              <a: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rapine, </a:t>
            </a:r>
            <a:r>
              <a:rPr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contraffazione</a:t>
            </a:r>
            <a:r>
              <a: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abusivismo)</a:t>
            </a:r>
            <a:endParaRPr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lvl="1" indent="-214313">
              <a:buFont typeface="Wingdings" panose="05000000000000000000" pitchFamily="2" charset="2"/>
              <a:buChar char="ü"/>
              <a:defRPr/>
            </a:pPr>
            <a:r>
              <a:rPr lang="it-IT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it-IT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’esperienza </a:t>
            </a:r>
            <a:r>
              <a:rPr lang="it-IT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minacce/intimidazioni per finalità di </a:t>
            </a:r>
            <a:r>
              <a:rPr lang="it-IT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estorsione</a:t>
            </a:r>
            <a:r>
              <a:rPr lang="it-IT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indiretta e diretta</a:t>
            </a:r>
          </a:p>
          <a:p>
            <a:pPr marL="214313" lvl="1" indent="-214313">
              <a:buFont typeface="Wingdings" panose="05000000000000000000" pitchFamily="2" charset="2"/>
              <a:buChar char="ü"/>
              <a:defRPr/>
            </a:pPr>
            <a:r>
              <a:rPr lang="it-IT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it-IT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it-IT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natura delle minacce/intimidazioni  </a:t>
            </a:r>
          </a:p>
          <a:p>
            <a:pPr marL="214313" lvl="1" indent="-214313">
              <a:buFont typeface="Wingdings" panose="05000000000000000000" pitchFamily="2" charset="2"/>
              <a:buChar char="ü"/>
              <a:defRPr/>
            </a:pPr>
            <a:r>
              <a:rPr lang="it-IT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it-IT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it-IT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risposte alle richieste estorsive</a:t>
            </a:r>
          </a:p>
          <a:p>
            <a:pPr marL="214313" indent="-214313">
              <a:buFont typeface="Wingdings" panose="05000000000000000000" pitchFamily="2" charset="2"/>
              <a:buChar char="ü"/>
              <a:defRPr/>
            </a:pPr>
            <a:r>
              <a:rPr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misure </a:t>
            </a:r>
            <a:r>
              <a:rPr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prevenzione e tutela adottate</a:t>
            </a:r>
            <a:endParaRPr sz="12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Wingdings" panose="05000000000000000000" pitchFamily="2" charset="2"/>
              <a:buChar char="ü"/>
              <a:defRPr/>
            </a:pPr>
            <a:r>
              <a:rPr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iniziative ritenute più efficaci per la sicurezza delle </a:t>
            </a:r>
            <a:r>
              <a:rPr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imprese</a:t>
            </a:r>
          </a:p>
          <a:p>
            <a:pPr marL="214313" indent="-214313">
              <a:buFont typeface="Wingdings" panose="05000000000000000000" pitchFamily="2" charset="2"/>
              <a:buChar char="ü"/>
              <a:defRPr/>
            </a:pPr>
            <a:r>
              <a:rPr lang="it-IT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percezioni sulle leggi che contrastano i fenomeni criminali</a:t>
            </a:r>
            <a:endParaRPr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Wingdings" panose="05000000000000000000" pitchFamily="2" charset="2"/>
              <a:buChar char="ü"/>
              <a:defRPr/>
            </a:pPr>
            <a:r>
              <a:rPr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'esperienza di taccheggio.</a:t>
            </a:r>
            <a:endParaRPr sz="12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800"/>
              </a:spcBef>
              <a:defRPr/>
            </a:pP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All’indagine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, che è stata realizzata dal </a:t>
            </a: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24 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settembre a fine ottobre, hanno </a:t>
            </a:r>
            <a:r>
              <a:rPr lang="it-IT" sz="1200">
                <a:latin typeface="Arial" panose="020B0604020202020204" pitchFamily="34" charset="0"/>
                <a:cs typeface="Arial" panose="020B0604020202020204" pitchFamily="34" charset="0"/>
              </a:rPr>
              <a:t>partecipato </a:t>
            </a:r>
            <a:r>
              <a:rPr lang="it-IT" sz="1200">
                <a:latin typeface="Arial" panose="020B0604020202020204" pitchFamily="34" charset="0"/>
                <a:cs typeface="Arial" panose="020B0604020202020204" pitchFamily="34" charset="0"/>
              </a:rPr>
              <a:t>oltre 4.600 imprese.</a:t>
            </a:r>
            <a:endParaRPr lang="it-IT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 questo documento  vengono illustrati i principali risultati dell’indagine, a livello nazionale e con riferimento al </a:t>
            </a: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Veneto </a:t>
            </a: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 particolare.</a:t>
            </a:r>
          </a:p>
        </p:txBody>
      </p:sp>
    </p:spTree>
    <p:extLst>
      <p:ext uri="{BB962C8B-B14F-4D97-AF65-F5344CB8AC3E}">
        <p14:creationId xmlns:p14="http://schemas.microsoft.com/office/powerpoint/2010/main" val="169261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86"/>
          <p:cNvSpPr>
            <a:spLocks noChangeArrowheads="1"/>
          </p:cNvSpPr>
          <p:nvPr/>
        </p:nvSpPr>
        <p:spPr bwMode="gray">
          <a:xfrm>
            <a:off x="7002066" y="5002610"/>
            <a:ext cx="917972" cy="8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algn="r" eaLnBrk="1" hangingPunct="1"/>
            <a:r>
              <a:rPr lang="en-US" altLang="it-IT" sz="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2" name="Rechteck 67"/>
          <p:cNvSpPr>
            <a:spLocks noChangeArrowheads="1"/>
          </p:cNvSpPr>
          <p:nvPr/>
        </p:nvSpPr>
        <p:spPr bwMode="gray">
          <a:xfrm>
            <a:off x="0" y="1654290"/>
            <a:ext cx="9144000" cy="1836510"/>
          </a:xfrm>
          <a:prstGeom prst="rect">
            <a:avLst/>
          </a:prstGeom>
          <a:gradFill rotWithShape="0">
            <a:gsLst>
              <a:gs pos="0">
                <a:srgbClr val="E31B19"/>
              </a:gs>
              <a:gs pos="2000">
                <a:srgbClr val="E31B19"/>
              </a:gs>
              <a:gs pos="100000">
                <a:srgbClr val="F9B200"/>
              </a:gs>
            </a:gsLst>
            <a:lin ang="0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43075" tIns="0" rIns="243075" bIns="0" anchor="ctr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2400" noProof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risultati della ricerca</a:t>
            </a:r>
            <a:endParaRPr lang="it-IT" sz="2400" noProof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11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/>
          </p:cNvSpPr>
          <p:nvPr/>
        </p:nvSpPr>
        <p:spPr bwMode="auto">
          <a:xfrm>
            <a:off x="181265" y="-19744"/>
            <a:ext cx="7488510" cy="33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 smtClean="0">
                <a:cs typeface="Arial" panose="020B0604020202020204" pitchFamily="34" charset="0"/>
              </a:rPr>
              <a:t>Il confronto tra i risultati nazionali e regionali </a:t>
            </a: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663012"/>
              </p:ext>
            </p:extLst>
          </p:nvPr>
        </p:nvGraphicFramePr>
        <p:xfrm>
          <a:off x="467544" y="772344"/>
          <a:ext cx="7402490" cy="4198214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235855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2523">
                  <a:extLst>
                    <a:ext uri="{9D8B030D-6E8A-4147-A177-3AD203B41FA5}">
                      <a16:colId xmlns="" xmlns:a16="http://schemas.microsoft.com/office/drawing/2014/main" val="2886144965"/>
                    </a:ext>
                  </a:extLst>
                </a:gridCol>
                <a:gridCol w="264339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5244">
                  <a:extLst>
                    <a:ext uri="{9D8B030D-6E8A-4147-A177-3AD203B41FA5}">
                      <a16:colId xmlns="" xmlns:a16="http://schemas.microsoft.com/office/drawing/2014/main" val="255440987"/>
                    </a:ext>
                  </a:extLst>
                </a:gridCol>
                <a:gridCol w="1008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6779">
                  <a:extLst>
                    <a:ext uri="{9D8B030D-6E8A-4147-A177-3AD203B41FA5}">
                      <a16:colId xmlns="" xmlns:a16="http://schemas.microsoft.com/office/drawing/2014/main" val="3625968359"/>
                    </a:ext>
                  </a:extLst>
                </a:gridCol>
                <a:gridCol w="1008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4400">
                <a:tc>
                  <a:txBody>
                    <a:bodyPr/>
                    <a:lstStyle/>
                    <a:p>
                      <a:pPr algn="ctr" fontAlgn="b"/>
                      <a:endParaRPr lang="it-IT" sz="1100" b="1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1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1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Italia</a:t>
                      </a:r>
                      <a:endParaRPr lang="it-IT" sz="1200" b="1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Veneto</a:t>
                      </a:r>
                      <a:endParaRPr lang="it-IT" sz="1200" b="1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95E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95E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95E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7165">
                <a:tc>
                  <a:txBody>
                    <a:bodyPr/>
                    <a:lstStyle/>
                    <a:p>
                      <a:pPr algn="ctr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1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it-IT" sz="11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1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95E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716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kern="120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Percezione </a:t>
                      </a:r>
                      <a:r>
                        <a:rPr lang="it-IT" sz="1100" b="0" u="none" strike="noStrike" kern="1200" baseline="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 sicurezza per l’attività</a:t>
                      </a:r>
                      <a:endParaRPr lang="it-IT" sz="1100" b="0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è peggiorata</a:t>
                      </a:r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67165">
                <a:tc rowSpan="6"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kern="120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Crimini aumentati di più</a:t>
                      </a:r>
                      <a:endParaRPr lang="it-IT" sz="1100" b="0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abusivismo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67165">
                <a:tc vMerge="1">
                  <a:txBody>
                    <a:bodyPr/>
                    <a:lstStyle/>
                    <a:p>
                      <a:pPr algn="l" fontAlgn="b"/>
                      <a:endParaRPr lang="it-IT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furti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67165">
                <a:tc vMerge="1">
                  <a:txBody>
                    <a:bodyPr/>
                    <a:lstStyle/>
                    <a:p>
                      <a:pPr algn="l" fontAlgn="b"/>
                      <a:endParaRPr lang="it-IT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contraffazione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67165">
                <a:tc vMerge="1">
                  <a:txBody>
                    <a:bodyPr/>
                    <a:lstStyle/>
                    <a:p>
                      <a:pPr algn="l" fontAlgn="b"/>
                      <a:endParaRPr lang="it-IT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rapine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67165">
                <a:tc vMerge="1">
                  <a:txBody>
                    <a:bodyPr/>
                    <a:lstStyle/>
                    <a:p>
                      <a:pPr algn="l" fontAlgn="b"/>
                      <a:endParaRPr lang="it-IT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usura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6716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estorsione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6716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kern="1200" baseline="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Esperienza di criminalità</a:t>
                      </a:r>
                      <a:endParaRPr lang="it-IT" sz="1100" b="0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sì,</a:t>
                      </a:r>
                      <a:r>
                        <a:rPr lang="it-IT" sz="11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indiretta e/o diretta</a:t>
                      </a:r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6716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kern="1200" baseline="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Esperienza di taccheggio</a:t>
                      </a:r>
                      <a:endParaRPr lang="it-IT" sz="1100" b="0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sì</a:t>
                      </a: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69546973"/>
                  </a:ext>
                </a:extLst>
              </a:tr>
              <a:tr h="32718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kern="120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Azioni</a:t>
                      </a:r>
                      <a:r>
                        <a:rPr lang="it-IT" sz="1100" b="0" u="none" strike="noStrike" kern="1200" baseline="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di protezione della propria impresa</a:t>
                      </a:r>
                      <a:endParaRPr lang="it-IT" sz="1100" b="0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almeno una (telecamere, allarme, assicurazione, ..)</a:t>
                      </a:r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67165">
                <a:tc rowSpan="3"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kern="120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Iniziative più efficaci per la sicurezza dell’</a:t>
                      </a:r>
                      <a:r>
                        <a:rPr lang="it-IT" sz="1100" b="0" u="none" strike="noStrike" kern="1200" baseline="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attività</a:t>
                      </a:r>
                      <a:endParaRPr lang="it-IT" sz="1100" b="0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certezza della pena</a:t>
                      </a:r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67165">
                <a:tc vMerge="1">
                  <a:txBody>
                    <a:bodyPr/>
                    <a:lstStyle/>
                    <a:p>
                      <a:pPr algn="l" fontAlgn="b"/>
                      <a:endParaRPr lang="it-IT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maggior protezione sul territorio da parte delle forze dell'ordine</a:t>
                      </a: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67165">
                <a:tc vMerge="1">
                  <a:txBody>
                    <a:bodyPr/>
                    <a:lstStyle/>
                    <a:p>
                      <a:pPr algn="l" fontAlgn="b"/>
                      <a:endParaRPr lang="it-IT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più collaborazione con</a:t>
                      </a:r>
                      <a:r>
                        <a:rPr lang="it-IT" sz="11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le forze dell’ordine</a:t>
                      </a:r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32718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kern="120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Percezione sull’efficacia delle leggi che contrastano i fenomeni criminali</a:t>
                      </a:r>
                      <a:endParaRPr lang="it-IT" sz="1100" b="0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 niente/ poco efficaci</a:t>
                      </a:r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6716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kern="120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Propensione all’inasprimento delle pene</a:t>
                      </a:r>
                      <a:endParaRPr lang="it-IT" sz="1100" b="0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sì</a:t>
                      </a:r>
                      <a:r>
                        <a:rPr lang="it-IT" sz="11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molto/ abbastanza</a:t>
                      </a:r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32718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kern="120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Percezione sulla certezza della pena</a:t>
                      </a:r>
                      <a:endParaRPr lang="it-IT" sz="1100" b="0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certamente/ probabilmente non si sconta la pena</a:t>
                      </a:r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14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 txBox="1">
            <a:spLocks/>
          </p:cNvSpPr>
          <p:nvPr/>
        </p:nvSpPr>
        <p:spPr bwMode="auto">
          <a:xfrm>
            <a:off x="251520" y="112337"/>
            <a:ext cx="5724525" cy="33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>
                <a:cs typeface="Arial" panose="020B0604020202020204" pitchFamily="34" charset="0"/>
              </a:rPr>
              <a:t>Le percezioni della criminalità vs azienda</a:t>
            </a: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3209302" y="1888960"/>
            <a:ext cx="269081" cy="1615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5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19460" name="Text Box 9"/>
          <p:cNvSpPr txBox="1">
            <a:spLocks noChangeArrowheads="1"/>
          </p:cNvSpPr>
          <p:nvPr/>
        </p:nvSpPr>
        <p:spPr bwMode="auto">
          <a:xfrm>
            <a:off x="1475656" y="1204392"/>
            <a:ext cx="3796903" cy="461665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it-IT"/>
            </a:defPPr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it-IT" altLang="it-IT" dirty="0">
                <a:solidFill>
                  <a:schemeClr val="tx1"/>
                </a:solidFill>
              </a:rPr>
              <a:t>Rispetto all’anno scorso i livelli di sicurezza  per la sua attività sono… </a:t>
            </a:r>
          </a:p>
        </p:txBody>
      </p:sp>
      <p:sp>
        <p:nvSpPr>
          <p:cNvPr id="2" name="Rettangolo 1"/>
          <p:cNvSpPr/>
          <p:nvPr/>
        </p:nvSpPr>
        <p:spPr>
          <a:xfrm>
            <a:off x="179512" y="556320"/>
            <a:ext cx="6912768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Pensando alla criminalità, in particolare a furti, rapine, estorsioni, usura, contraffazione e abusivismo, lei direbbe che rispetto all’anno scorso, i livelli di sicurezza per la sua attività sono: </a:t>
            </a:r>
            <a:endParaRPr lang="it-IT" sz="750" i="1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75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= totale campione, n</a:t>
            </a:r>
            <a:r>
              <a:rPr 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4.628)</a:t>
            </a:r>
            <a:endParaRPr lang="it-IT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969063"/>
              </p:ext>
            </p:extLst>
          </p:nvPr>
        </p:nvGraphicFramePr>
        <p:xfrm>
          <a:off x="1891184" y="2068299"/>
          <a:ext cx="4192984" cy="2916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042169"/>
              </p:ext>
            </p:extLst>
          </p:nvPr>
        </p:nvGraphicFramePr>
        <p:xfrm>
          <a:off x="1421141" y="2066704"/>
          <a:ext cx="1535832" cy="1779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5832">
                  <a:extLst>
                    <a:ext uri="{9D8B030D-6E8A-4147-A177-3AD203B41FA5}">
                      <a16:colId xmlns="" xmlns:a16="http://schemas.microsoft.com/office/drawing/2014/main" val="578250433"/>
                    </a:ext>
                  </a:extLst>
                </a:gridCol>
              </a:tblGrid>
              <a:tr h="593216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PEGGIORATI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09265287"/>
                  </a:ext>
                </a:extLst>
              </a:tr>
              <a:tr h="593216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rimasti uguali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52001402"/>
                  </a:ext>
                </a:extLst>
              </a:tr>
              <a:tr h="593216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migliorati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38757734"/>
                  </a:ext>
                </a:extLst>
              </a:tr>
            </a:tbl>
          </a:graphicData>
        </a:graphic>
      </p:graphicFrame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055798"/>
              </p:ext>
            </p:extLst>
          </p:nvPr>
        </p:nvGraphicFramePr>
        <p:xfrm>
          <a:off x="5652120" y="1477212"/>
          <a:ext cx="972000" cy="235200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="" xmlns:a16="http://schemas.microsoft.com/office/drawing/2014/main" val="2507425657"/>
                    </a:ext>
                  </a:extLst>
                </a:gridCol>
              </a:tblGrid>
              <a:tr h="62400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Veneto</a:t>
                      </a: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5340880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07066159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21692141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30172192"/>
                  </a:ext>
                </a:extLst>
              </a:tr>
            </a:tbl>
          </a:graphicData>
        </a:graphic>
      </p:graphicFrame>
      <p:pic>
        <p:nvPicPr>
          <p:cNvPr id="14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5951706" y="2790555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6948264" y="1830565"/>
            <a:ext cx="1954462" cy="161582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r>
              <a:rPr lang="it-IT" sz="1100" i="1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it-IT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Veneto l’incidenza </a:t>
            </a:r>
            <a:r>
              <a:rPr lang="it-IT" sz="1100" i="1" dirty="0">
                <a:latin typeface="Arial" panose="020B0604020202020204" pitchFamily="34" charset="0"/>
                <a:cs typeface="Arial" panose="020B0604020202020204" pitchFamily="34" charset="0"/>
              </a:rPr>
              <a:t>di chi percepisce un peggioramento dei livelli di sicurezza </a:t>
            </a:r>
            <a:r>
              <a:rPr lang="it-IT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è significativamente </a:t>
            </a:r>
            <a:r>
              <a:rPr lang="it-IT" sz="1100" i="1" dirty="0">
                <a:latin typeface="Arial" panose="020B0604020202020204" pitchFamily="34" charset="0"/>
                <a:cs typeface="Arial" panose="020B0604020202020204" pitchFamily="34" charset="0"/>
              </a:rPr>
              <a:t>più </a:t>
            </a:r>
            <a:r>
              <a:rPr lang="it-IT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bassa della media nazionale, è invece più accentuata la quota di chi ritiene che la situazione non sia cambiata.</a:t>
            </a:r>
            <a:endParaRPr lang="it-IT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5018552"/>
              </p:ext>
            </p:extLst>
          </p:nvPr>
        </p:nvGraphicFramePr>
        <p:xfrm>
          <a:off x="2605485" y="1563534"/>
          <a:ext cx="4192984" cy="3279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ttangolo 7"/>
          <p:cNvSpPr/>
          <p:nvPr/>
        </p:nvSpPr>
        <p:spPr>
          <a:xfrm>
            <a:off x="179512" y="681475"/>
            <a:ext cx="1723549" cy="2077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(base = totale campione, </a:t>
            </a:r>
            <a:r>
              <a:rPr lang="it-IT" sz="75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</a:t>
            </a:r>
            <a:r>
              <a:rPr 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4.628</a:t>
            </a:r>
            <a:r>
              <a:rPr lang="it-IT" sz="75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sz="75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2"/>
          <p:cNvSpPr txBox="1">
            <a:spLocks/>
          </p:cNvSpPr>
          <p:nvPr/>
        </p:nvSpPr>
        <p:spPr bwMode="auto">
          <a:xfrm>
            <a:off x="251520" y="85730"/>
            <a:ext cx="7128470" cy="33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 smtClean="0">
                <a:cs typeface="Arial" panose="020B0604020202020204" pitchFamily="34" charset="0"/>
              </a:rPr>
              <a:t>Le percezioni della criminalità vs azienda: quali crimini sono aumentati di più</a:t>
            </a:r>
          </a:p>
        </p:txBody>
      </p:sp>
      <p:sp>
        <p:nvSpPr>
          <p:cNvPr id="4" name="Rettangolo 3"/>
          <p:cNvSpPr/>
          <p:nvPr/>
        </p:nvSpPr>
        <p:spPr>
          <a:xfrm>
            <a:off x="179512" y="535775"/>
            <a:ext cx="6768752" cy="207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riferimento alla Sua attività e al settore in cui lei opera, come valuta l’andamento dei crimini di seguito indicati rispetto all’anno scorso?</a:t>
            </a: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595779"/>
              </p:ext>
            </p:extLst>
          </p:nvPr>
        </p:nvGraphicFramePr>
        <p:xfrm>
          <a:off x="581585" y="1664003"/>
          <a:ext cx="3146053" cy="3212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6053">
                  <a:extLst>
                    <a:ext uri="{9D8B030D-6E8A-4147-A177-3AD203B41FA5}">
                      <a16:colId xmlns="" xmlns:a16="http://schemas.microsoft.com/office/drawing/2014/main" val="2025073930"/>
                    </a:ext>
                  </a:extLst>
                </a:gridCol>
              </a:tblGrid>
              <a:tr h="505900"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5900" algn="l"/>
                          <a:tab pos="1600200" algn="l"/>
                          <a:tab pos="2971800" algn="l"/>
                        </a:tabLst>
                      </a:pPr>
                      <a:r>
                        <a:rPr lang="it-IT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abusivismo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(Esercizio di un’attività senza possedere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le necessarie autorizzazioni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8504586"/>
                  </a:ext>
                </a:extLst>
              </a:tr>
              <a:tr h="544813"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furti</a:t>
                      </a:r>
                      <a:endParaRPr lang="nl-NL" sz="11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(Sottrazione indebita di un bene dell’impresa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senza l’utilizzo della violenza o della minaccia)</a:t>
                      </a:r>
                      <a:endParaRPr lang="it-IT" sz="800" b="0" i="1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20672279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r"/>
                      <a:r>
                        <a:rPr lang="nl-NL" sz="11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contraffazione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b="0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(Riproduzione fraudolenta di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b="0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marchi o segni distintivi)</a:t>
                      </a:r>
                      <a:endParaRPr lang="it-IT" sz="800" b="0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79190177"/>
                  </a:ext>
                </a:extLst>
              </a:tr>
              <a:tr h="505900"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rapine</a:t>
                      </a:r>
                      <a:r>
                        <a:rPr lang="nl-NL" sz="11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(Sottrazione indebita di un bene dell’impresa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tramite l’utilizzo della violenza o della minaccia)</a:t>
                      </a:r>
                      <a:endParaRPr lang="it-IT" sz="800" b="0" i="1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49255904"/>
                  </a:ext>
                </a:extLst>
              </a:tr>
              <a:tr h="574220"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1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usura</a:t>
                      </a:r>
                      <a:r>
                        <a:rPr lang="nl-NL" sz="11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b="0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(Prestito di denaro ad un interesse superiore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b="0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 quello ammesso per legge)</a:t>
                      </a:r>
                      <a:endParaRPr lang="it-IT" sz="800" b="0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42505082"/>
                  </a:ext>
                </a:extLst>
              </a:tr>
              <a:tr h="505900"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5900" algn="l"/>
                          <a:tab pos="1600200" algn="l"/>
                          <a:tab pos="2971800" algn="l"/>
                        </a:tabLst>
                      </a:pPr>
                      <a:r>
                        <a:rPr lang="nl-NL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estorsioni </a:t>
                      </a:r>
                    </a:p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5900" algn="l"/>
                          <a:tab pos="1600200" algn="l"/>
                          <a:tab pos="2971800" algn="l"/>
                        </a:tabLst>
                      </a:pPr>
                      <a:r>
                        <a:rPr lang="nl-NL" sz="8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(Ottenimento di un ingiusto profitto tramite </a:t>
                      </a:r>
                    </a:p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5900" algn="l"/>
                          <a:tab pos="1600200" algn="l"/>
                          <a:tab pos="2971800" algn="l"/>
                        </a:tabLst>
                      </a:pPr>
                      <a:r>
                        <a:rPr lang="nl-NL" sz="8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l’utilizzo della violenza o della minaccia)</a:t>
                      </a:r>
                      <a:endParaRPr lang="it-IT" sz="800" b="0" i="1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652986537"/>
                  </a:ext>
                </a:extLst>
              </a:tr>
            </a:tbl>
          </a:graphicData>
        </a:graphic>
      </p:graphicFrame>
      <p:sp>
        <p:nvSpPr>
          <p:cNvPr id="11" name="Rettangolo 10"/>
          <p:cNvSpPr/>
          <p:nvPr/>
        </p:nvSpPr>
        <p:spPr bwMode="gray">
          <a:xfrm>
            <a:off x="1793454" y="988368"/>
            <a:ext cx="3727806" cy="377545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it-IT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AUMENTO rispetto all’anno scorso</a:t>
            </a:r>
            <a:endParaRPr lang="it-IT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836373"/>
              </p:ext>
            </p:extLst>
          </p:nvPr>
        </p:nvGraphicFramePr>
        <p:xfrm>
          <a:off x="5724128" y="1024045"/>
          <a:ext cx="972000" cy="381600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="" xmlns:a16="http://schemas.microsoft.com/office/drawing/2014/main" val="2507425657"/>
                    </a:ext>
                  </a:extLst>
                </a:gridCol>
              </a:tblGrid>
              <a:tr h="54514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Veneto</a:t>
                      </a: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53408806"/>
                  </a:ext>
                </a:extLst>
              </a:tr>
              <a:tr h="54514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07066159"/>
                  </a:ext>
                </a:extLst>
              </a:tr>
              <a:tr h="54514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21692141"/>
                  </a:ext>
                </a:extLst>
              </a:tr>
              <a:tr h="54514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30172192"/>
                  </a:ext>
                </a:extLst>
              </a:tr>
              <a:tr h="54514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67249623"/>
                  </a:ext>
                </a:extLst>
              </a:tr>
              <a:tr h="54514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84886336"/>
                  </a:ext>
                </a:extLst>
              </a:tr>
              <a:tr h="54514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90655670"/>
                  </a:ext>
                </a:extLst>
              </a:tr>
            </a:tbl>
          </a:graphicData>
        </a:graphic>
      </p:graphicFrame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7020272" y="2068488"/>
            <a:ext cx="1728192" cy="195438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pPr eaLnBrk="1" fontAlgn="auto" hangingPunct="1">
              <a:spcBef>
                <a:spcPts val="450"/>
              </a:spcBef>
              <a:spcAft>
                <a:spcPts val="0"/>
              </a:spcAft>
              <a:defRPr/>
            </a:pP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 nella media nazionale, abusivismo e furti sono i </a:t>
            </a:r>
            <a:r>
              <a:rPr lang="it-IT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fenomeni maggiormente percepiti in </a:t>
            </a: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aumento</a:t>
            </a:r>
            <a:r>
              <a:rPr lang="it-IT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Veneto, seguono la contraffazione e le rapine. </a:t>
            </a:r>
            <a:r>
              <a:rPr lang="it-IT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maggior parte dei crimini sono meno segnalati che a livello nazionale</a:t>
            </a:r>
            <a:endParaRPr lang="it-IT" sz="11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Grafico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7889163"/>
              </p:ext>
            </p:extLst>
          </p:nvPr>
        </p:nvGraphicFramePr>
        <p:xfrm>
          <a:off x="1900709" y="1836216"/>
          <a:ext cx="5335587" cy="3256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ttangolo 7"/>
          <p:cNvSpPr/>
          <p:nvPr/>
        </p:nvSpPr>
        <p:spPr>
          <a:xfrm>
            <a:off x="187979" y="513985"/>
            <a:ext cx="6531403" cy="669414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Pensando a persone che svolgono attività simili alla sua, Lei conosce qualcuno che, negli ultimi 12 mesi, abbia ricevuto minacce o intimidazioni per finalità di estorsione con riferimento all’attività dell’impresa</a:t>
            </a:r>
            <a:r>
              <a:rPr lang="it-IT" sz="75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 personalmente, negli  ultimi 12 mesi, ha ricevuto minacce o intimidazioni per finalità di estorsione con riferimento all’attività dell’impresa?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75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= totale campione, n=</a:t>
            </a:r>
            <a:r>
              <a:rPr 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 4.628</a:t>
            </a:r>
            <a:r>
              <a:rPr lang="it-IT" sz="75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sz="75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75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2"/>
          <p:cNvSpPr txBox="1">
            <a:spLocks/>
          </p:cNvSpPr>
          <p:nvPr/>
        </p:nvSpPr>
        <p:spPr bwMode="auto">
          <a:xfrm>
            <a:off x="285868" y="0"/>
            <a:ext cx="5726292" cy="4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>
                <a:cs typeface="Arial" panose="020B0604020202020204" pitchFamily="34" charset="0"/>
              </a:rPr>
              <a:t>L’esperienza di criminalità: le dimensioni del fenomeno</a:t>
            </a:r>
          </a:p>
        </p:txBody>
      </p:sp>
      <p:sp>
        <p:nvSpPr>
          <p:cNvPr id="20" name="Rettangolo 19"/>
          <p:cNvSpPr/>
          <p:nvPr/>
        </p:nvSpPr>
        <p:spPr bwMode="gray">
          <a:xfrm>
            <a:off x="2908672" y="1475407"/>
            <a:ext cx="1584325" cy="504825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</a:p>
        </p:txBody>
      </p:sp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804572"/>
              </p:ext>
            </p:extLst>
          </p:nvPr>
        </p:nvGraphicFramePr>
        <p:xfrm>
          <a:off x="1769687" y="1708447"/>
          <a:ext cx="1535832" cy="2472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5832">
                  <a:extLst>
                    <a:ext uri="{9D8B030D-6E8A-4147-A177-3AD203B41FA5}">
                      <a16:colId xmlns="" xmlns:a16="http://schemas.microsoft.com/office/drawing/2014/main" val="578250433"/>
                    </a:ext>
                  </a:extLst>
                </a:gridCol>
              </a:tblGrid>
              <a:tr h="888099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 AVUTO ESPERIENZA (indiretta e/o diretta)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09265287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indiretta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52001402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diretta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38757734"/>
                  </a:ext>
                </a:extLst>
              </a:tr>
            </a:tbl>
          </a:graphicData>
        </a:graphic>
      </p:graphicFrame>
      <p:graphicFrame>
        <p:nvGraphicFramePr>
          <p:cNvPr id="21" name="Tabel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018024"/>
              </p:ext>
            </p:extLst>
          </p:nvPr>
        </p:nvGraphicFramePr>
        <p:xfrm>
          <a:off x="5256184" y="1269823"/>
          <a:ext cx="972000" cy="293766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="" xmlns:a16="http://schemas.microsoft.com/office/drawing/2014/main" val="2507425657"/>
                    </a:ext>
                  </a:extLst>
                </a:gridCol>
              </a:tblGrid>
              <a:tr h="56166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Veneto</a:t>
                      </a: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53408806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07066159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21692141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30172192"/>
                  </a:ext>
                </a:extLst>
              </a:tr>
            </a:tbl>
          </a:graphicData>
        </a:graphic>
      </p:graphicFrame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6653334" y="1996480"/>
            <a:ext cx="1807098" cy="110799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Veneto l’esperienza, </a:t>
            </a:r>
            <a:r>
              <a:rPr lang="it-IT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diretta e </a:t>
            </a: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indiretta, con la criminalità</a:t>
            </a:r>
            <a:endParaRPr lang="it-IT" sz="11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 significativamente inferiore alla media nazionale.</a:t>
            </a:r>
            <a:endParaRPr lang="it-IT" sz="11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36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 txBox="1">
            <a:spLocks/>
          </p:cNvSpPr>
          <p:nvPr/>
        </p:nvSpPr>
        <p:spPr bwMode="auto">
          <a:xfrm>
            <a:off x="683568" y="5051254"/>
            <a:ext cx="57245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650" dirty="0">
              <a:solidFill>
                <a:srgbClr val="E95E0F"/>
              </a:solidFill>
              <a:latin typeface="Century Gothic" panose="020B0502020202020204" pitchFamily="34" charset="0"/>
            </a:endParaRPr>
          </a:p>
        </p:txBody>
      </p:sp>
      <p:sp>
        <p:nvSpPr>
          <p:cNvPr id="51204" name="Rettangolo 8"/>
          <p:cNvSpPr>
            <a:spLocks noChangeArrowheads="1"/>
          </p:cNvSpPr>
          <p:nvPr/>
        </p:nvSpPr>
        <p:spPr bwMode="auto">
          <a:xfrm>
            <a:off x="179512" y="516852"/>
            <a:ext cx="675441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eaLnBrk="1" hangingPunct="1"/>
            <a:r>
              <a:rPr lang="it-IT" altLang="it-IT" sz="750" i="1" dirty="0">
                <a:solidFill>
                  <a:srgbClr val="4A42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 genere di misure di prevenzione e di tutela ha adottato nei confronti dei reati sopra citati (furti, rapine, estorsioni, usura, contraffazione e abusivismo</a:t>
            </a:r>
            <a:r>
              <a:rPr lang="it-IT" altLang="it-IT" sz="750" i="1" dirty="0" smtClean="0">
                <a:solidFill>
                  <a:srgbClr val="4A42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eaLnBrk="1" hangingPunct="1"/>
            <a:r>
              <a:rPr lang="it-IT" altLang="it-IT" sz="750" i="1" dirty="0" smtClean="0">
                <a:solidFill>
                  <a:srgbClr val="4A42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altLang="it-IT" sz="750" i="1" dirty="0">
                <a:solidFill>
                  <a:srgbClr val="4A42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= totale campione, </a:t>
            </a: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</a:t>
            </a:r>
            <a:r>
              <a:rPr 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 4.628</a:t>
            </a:r>
            <a:r>
              <a:rPr lang="it-IT" altLang="it-IT" sz="750" i="1" dirty="0" smtClean="0">
                <a:solidFill>
                  <a:srgbClr val="4A42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altLang="it-IT" sz="750" dirty="0">
              <a:solidFill>
                <a:srgbClr val="4A42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2" name="Tabel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313440"/>
              </p:ext>
            </p:extLst>
          </p:nvPr>
        </p:nvGraphicFramePr>
        <p:xfrm>
          <a:off x="1403648" y="1856368"/>
          <a:ext cx="1835944" cy="2965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59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25638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ALMENO UNA</a:t>
                      </a:r>
                      <a:r>
                        <a:rPr lang="it-IT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INIZIATIVA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3" marR="7143" marT="71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5638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telecamere/impianti allarme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5638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assicurazione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5638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denuncia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5638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vigilanza privata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5638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associazione di categoria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5638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vetrina corazzata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5638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richiesta informale protezione polizia  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25638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associazioni antiracket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4" name="Rettangolo 23"/>
          <p:cNvSpPr/>
          <p:nvPr/>
        </p:nvSpPr>
        <p:spPr bwMode="gray">
          <a:xfrm>
            <a:off x="2197346" y="988368"/>
            <a:ext cx="3094435" cy="378619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misure per la sicurezza della propria impresa vs racket e criminalità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3756192" y="1708448"/>
            <a:ext cx="269081" cy="1615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50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29" name="Rectangle 2"/>
          <p:cNvSpPr txBox="1">
            <a:spLocks/>
          </p:cNvSpPr>
          <p:nvPr/>
        </p:nvSpPr>
        <p:spPr bwMode="auto">
          <a:xfrm>
            <a:off x="273048" y="146353"/>
            <a:ext cx="7488510" cy="33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 smtClean="0">
                <a:cs typeface="Arial" panose="020B0604020202020204" pitchFamily="34" charset="0"/>
              </a:rPr>
              <a:t>Le azioni a protezione della propria impresa</a:t>
            </a:r>
          </a:p>
        </p:txBody>
      </p:sp>
      <p:graphicFrame>
        <p:nvGraphicFramePr>
          <p:cNvPr id="30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3050279"/>
              </p:ext>
            </p:extLst>
          </p:nvPr>
        </p:nvGraphicFramePr>
        <p:xfrm>
          <a:off x="2133069" y="1856365"/>
          <a:ext cx="4192984" cy="2994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2653645" y="1462227"/>
            <a:ext cx="255587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pPr algn="ctr" eaLnBrk="1" hangingPunct="1"/>
            <a:r>
              <a:rPr lang="it-IT" altLang="it-IT" sz="1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(possibili più risposte)</a:t>
            </a:r>
          </a:p>
        </p:txBody>
      </p:sp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611288"/>
              </p:ext>
            </p:extLst>
          </p:nvPr>
        </p:nvGraphicFramePr>
        <p:xfrm>
          <a:off x="5868144" y="1438172"/>
          <a:ext cx="972000" cy="341306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="" xmlns:a16="http://schemas.microsoft.com/office/drawing/2014/main" val="2507425657"/>
                    </a:ext>
                  </a:extLst>
                </a:gridCol>
              </a:tblGrid>
              <a:tr h="39737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Veneto</a:t>
                      </a: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53408806"/>
                  </a:ext>
                </a:extLst>
              </a:tr>
              <a:tr h="33507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07066159"/>
                  </a:ext>
                </a:extLst>
              </a:tr>
              <a:tr h="33507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21692141"/>
                  </a:ext>
                </a:extLst>
              </a:tr>
              <a:tr h="33507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30172192"/>
                  </a:ext>
                </a:extLst>
              </a:tr>
              <a:tr h="33507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67249623"/>
                  </a:ext>
                </a:extLst>
              </a:tr>
              <a:tr h="33507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84886336"/>
                  </a:ext>
                </a:extLst>
              </a:tr>
              <a:tr h="33507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90655670"/>
                  </a:ext>
                </a:extLst>
              </a:tr>
              <a:tr h="33507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16215247"/>
                  </a:ext>
                </a:extLst>
              </a:tr>
              <a:tr h="33507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95371305"/>
                  </a:ext>
                </a:extLst>
              </a:tr>
              <a:tr h="33507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05323267"/>
                  </a:ext>
                </a:extLst>
              </a:tr>
            </a:tbl>
          </a:graphicData>
        </a:graphic>
      </p:graphicFrame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7087270" y="2068488"/>
            <a:ext cx="1733202" cy="14465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i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sz="1100" dirty="0" smtClean="0"/>
              <a:t>Le misure di prevenzione e tutela più adottate in Veneto sono perfettamente in linea con la media nazionale: telecamere/impianti d’allarme e assicurazioni sono ai primi posti. </a:t>
            </a:r>
            <a:endParaRPr lang="it-IT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0325100"/>
              </p:ext>
            </p:extLst>
          </p:nvPr>
        </p:nvGraphicFramePr>
        <p:xfrm>
          <a:off x="2412153" y="1953022"/>
          <a:ext cx="4192985" cy="2564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Tabel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42103"/>
              </p:ext>
            </p:extLst>
          </p:nvPr>
        </p:nvGraphicFramePr>
        <p:xfrm>
          <a:off x="748998" y="1976044"/>
          <a:ext cx="2412455" cy="2900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2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14394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certezza</a:t>
                      </a:r>
                      <a:r>
                        <a:rPr lang="it-IT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della pena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3" marR="7143" marT="71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4394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maggior protezione sul territorio da parte delle forze dell'ordine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3" marR="7143" marT="71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4394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maggior</a:t>
                      </a:r>
                      <a:r>
                        <a:rPr lang="it-IT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collaborazione con le forze dell'ordine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3" marR="7143" marT="71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4394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interventi di enti locali per poliziotti di quartiere/polizia locale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3" marR="7143" marT="71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14394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maggiori interventi delle associazioni di categoria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3" marR="7143" marT="71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14394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associazionismo antiracket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3" marR="7143" marT="71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14394">
                <a:tc>
                  <a:txBody>
                    <a:bodyPr/>
                    <a:lstStyle/>
                    <a:p>
                      <a:pPr algn="r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7143" marR="7143" marT="71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4" name="Rettangolo 23"/>
          <p:cNvSpPr/>
          <p:nvPr/>
        </p:nvSpPr>
        <p:spPr bwMode="gray">
          <a:xfrm>
            <a:off x="2243480" y="1113805"/>
            <a:ext cx="2795588" cy="378619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iniziative ritenute più efficaci per la sicurezza della propria impresa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3648269" y="1762889"/>
            <a:ext cx="269081" cy="1615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50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21" name="Rettangolo 1"/>
          <p:cNvSpPr>
            <a:spLocks noChangeArrowheads="1"/>
          </p:cNvSpPr>
          <p:nvPr/>
        </p:nvSpPr>
        <p:spPr bwMode="auto">
          <a:xfrm>
            <a:off x="179512" y="556320"/>
            <a:ext cx="637460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eaLnBrk="1" hangingPunct="1"/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Quali iniziative, tra quelle indicate, ritiene più utili per la sicurezza della sua impresa?</a:t>
            </a:r>
          </a:p>
          <a:p>
            <a:pPr eaLnBrk="1" hangingPunct="1"/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alt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base = totale campione, </a:t>
            </a: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</a:t>
            </a:r>
            <a:r>
              <a:rPr 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 4.628</a:t>
            </a:r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altLang="it-IT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"/>
          <p:cNvSpPr txBox="1">
            <a:spLocks/>
          </p:cNvSpPr>
          <p:nvPr/>
        </p:nvSpPr>
        <p:spPr bwMode="auto">
          <a:xfrm>
            <a:off x="251520" y="174047"/>
            <a:ext cx="7488510" cy="33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 smtClean="0">
                <a:cs typeface="Arial" panose="020B0604020202020204" pitchFamily="34" charset="0"/>
              </a:rPr>
              <a:t>La sicurezza della propria attività: le iniziative più efficaci</a:t>
            </a: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2549198" y="1534235"/>
            <a:ext cx="255587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pPr algn="ctr" eaLnBrk="1" hangingPunct="1"/>
            <a:r>
              <a:rPr lang="it-IT" altLang="it-IT" sz="1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(possibili </a:t>
            </a:r>
            <a:r>
              <a:rPr lang="it-IT" altLang="it-IT" sz="10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it-IT" altLang="it-IT" sz="1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risposte)</a:t>
            </a:r>
          </a:p>
        </p:txBody>
      </p:sp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870033"/>
              </p:ext>
            </p:extLst>
          </p:nvPr>
        </p:nvGraphicFramePr>
        <p:xfrm>
          <a:off x="5580112" y="1593336"/>
          <a:ext cx="972000" cy="292342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="" xmlns:a16="http://schemas.microsoft.com/office/drawing/2014/main" val="2507425657"/>
                    </a:ext>
                  </a:extLst>
                </a:gridCol>
              </a:tblGrid>
              <a:tr h="393734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Veneto</a:t>
                      </a:r>
                      <a:endParaRPr lang="it-IT" sz="800" b="0" i="1" u="none" strike="noStrike" kern="1200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53408806"/>
                  </a:ext>
                </a:extLst>
              </a:tr>
              <a:tr h="42161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07066159"/>
                  </a:ext>
                </a:extLst>
              </a:tr>
              <a:tr h="42161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21692141"/>
                  </a:ext>
                </a:extLst>
              </a:tr>
              <a:tr h="42161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30172192"/>
                  </a:ext>
                </a:extLst>
              </a:tr>
              <a:tr h="42161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67249623"/>
                  </a:ext>
                </a:extLst>
              </a:tr>
              <a:tr h="42161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84886336"/>
                  </a:ext>
                </a:extLst>
              </a:tr>
              <a:tr h="42161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90655670"/>
                  </a:ext>
                </a:extLst>
              </a:tr>
            </a:tbl>
          </a:graphicData>
        </a:graphic>
      </p:graphicFrame>
      <p:pic>
        <p:nvPicPr>
          <p:cNvPr id="20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5879407" y="2020571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5879408" y="2865838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6876256" y="2134106"/>
            <a:ext cx="2016224" cy="195438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Veneto la certezza </a:t>
            </a:r>
            <a:r>
              <a:rPr lang="it-IT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della </a:t>
            </a: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pena è l’iniziativa ritenuta ampiamente più efficace delle altre, più fortemente rispetto alla media nazionale. </a:t>
            </a:r>
            <a:endParaRPr lang="it-IT" sz="11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Seguono la maggior protezione sul territorio da parte delle forze dell’ordine e la maggior collaborazione con le forze dell’ordine che risulta anche sopra la media.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0;0.125;0.125;0.25;14.25;14.375;28.375;28.5;42.5;"/>
  <p:tag name="VCT-BULLETVISIBILITY" val="L  ***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Marker"/>
  <p:tag name="DATE" val="19.10.2011 11:04:46"/>
  <p:tag name="VCT-TEMPLATE" val="GfK Template for Office 2003 4-3.pot"/>
  <p:tag name="VCTMASTER" val="GfK Master for PPT 2010 4-3"/>
  <p:tag name="VCT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Marker"/>
  <p:tag name="DATE" val="19.10.2011 11:04:46"/>
  <p:tag name="VCT-TEMPLATE" val="GfK Master for PPT 2010 4-3.potx"/>
  <p:tag name="VCTMASTER" val="GfK Master for PPT 2010 4-3"/>
  <p:tag name="VCTLAYOUT" val="title"/>
  <p:tag name="VCT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Backup"/>
  <p:tag name="DATE" val="13.02.2012 18:13:29"/>
  <p:tag name="PLACEHFMT" val="3"/>
  <p:tag name="VCT-BODYINDENTATION" val="0;0;0;0;0;0;0;0;0;0;"/>
  <p:tag name="VCT-BULLETVISIBILITY" val="L 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Backup"/>
  <p:tag name="DATE" val="13.02.2012 18:13:29"/>
  <p:tag name="PLACEHFMT" val="4"/>
  <p:tag name="VCT-BODYINDENTATION" val="0;0;0.125;0.125;0.25;0.25;0.375;0.375;0.5;0.5;"/>
  <p:tag name="VCT-BULLETVISIBILITY" val="L "/>
</p:tagLst>
</file>

<file path=ppt/theme/theme1.xml><?xml version="1.0" encoding="utf-8"?>
<a:theme xmlns:a="http://schemas.openxmlformats.org/drawingml/2006/main" name="Nuovo Format - Presentazione - 4_3 (italiano)">
  <a:themeElements>
    <a:clrScheme name="GfK Master for PPT 2010 4-3 1">
      <a:dk1>
        <a:srgbClr val="000000"/>
      </a:dk1>
      <a:lt1>
        <a:srgbClr val="FFFFFF"/>
      </a:lt1>
      <a:dk2>
        <a:srgbClr val="E95E0F"/>
      </a:dk2>
      <a:lt2>
        <a:srgbClr val="928580"/>
      </a:lt2>
      <a:accent1>
        <a:srgbClr val="004186"/>
      </a:accent1>
      <a:accent2>
        <a:srgbClr val="0087C8"/>
      </a:accent2>
      <a:accent3>
        <a:srgbClr val="FFFFFF"/>
      </a:accent3>
      <a:accent4>
        <a:srgbClr val="000000"/>
      </a:accent4>
      <a:accent5>
        <a:srgbClr val="AAB0C3"/>
      </a:accent5>
      <a:accent6>
        <a:srgbClr val="007AB5"/>
      </a:accent6>
      <a:hlink>
        <a:srgbClr val="E95E0F"/>
      </a:hlink>
      <a:folHlink>
        <a:srgbClr val="004186"/>
      </a:folHlink>
    </a:clrScheme>
    <a:fontScheme name="GfK">
      <a:majorFont>
        <a:latin typeface="Insight screen"/>
        <a:ea typeface=""/>
        <a:cs typeface=""/>
      </a:majorFont>
      <a:minorFont>
        <a:latin typeface="Insight scree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bg1"/>
        </a:solidFill>
        <a:ln w="9525">
          <a:solidFill>
            <a:schemeClr val="tx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GfK Master for PPT 2010 4-3 1">
        <a:dk1>
          <a:srgbClr val="000000"/>
        </a:dk1>
        <a:lt1>
          <a:srgbClr val="FFFFFF"/>
        </a:lt1>
        <a:dk2>
          <a:srgbClr val="E95E0F"/>
        </a:dk2>
        <a:lt2>
          <a:srgbClr val="928580"/>
        </a:lt2>
        <a:accent1>
          <a:srgbClr val="004186"/>
        </a:accent1>
        <a:accent2>
          <a:srgbClr val="0087C8"/>
        </a:accent2>
        <a:accent3>
          <a:srgbClr val="FFFFFF"/>
        </a:accent3>
        <a:accent4>
          <a:srgbClr val="000000"/>
        </a:accent4>
        <a:accent5>
          <a:srgbClr val="AAB0C3"/>
        </a:accent5>
        <a:accent6>
          <a:srgbClr val="007AB5"/>
        </a:accent6>
        <a:hlink>
          <a:srgbClr val="E95E0F"/>
        </a:hlink>
        <a:folHlink>
          <a:srgbClr val="0041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11734</TotalTime>
  <Words>1529</Words>
  <Application>Microsoft Office PowerPoint</Application>
  <PresentationFormat>Personalizzato</PresentationFormat>
  <Paragraphs>296</Paragraphs>
  <Slides>14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Nuovo Format - Presentazione - 4_3 (italiano)</vt:lpstr>
      <vt:lpstr>Indagine Confcommercio – GfK Italia sui fenomeni criminali  Veneto  Roma, 21 novembre 2018 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Lozza, Edoardo (GfK Eurisko Italy)</dc:creator>
  <cp:lastModifiedBy>Castellucci</cp:lastModifiedBy>
  <cp:revision>1900</cp:revision>
  <cp:lastPrinted>2018-11-08T14:01:45Z</cp:lastPrinted>
  <dcterms:created xsi:type="dcterms:W3CDTF">2014-08-26T08:22:23Z</dcterms:created>
  <dcterms:modified xsi:type="dcterms:W3CDTF">2018-11-16T09:18:27Z</dcterms:modified>
</cp:coreProperties>
</file>